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4" r:id="rId2"/>
    <p:sldMasterId id="2147483728" r:id="rId3"/>
  </p:sldMasterIdLst>
  <p:notesMasterIdLst>
    <p:notesMasterId r:id="rId73"/>
  </p:notesMasterIdLst>
  <p:handoutMasterIdLst>
    <p:handoutMasterId r:id="rId74"/>
  </p:handoutMasterIdLst>
  <p:sldIdLst>
    <p:sldId id="699" r:id="rId4"/>
    <p:sldId id="750" r:id="rId5"/>
    <p:sldId id="751" r:id="rId6"/>
    <p:sldId id="739" r:id="rId7"/>
    <p:sldId id="752" r:id="rId8"/>
    <p:sldId id="668" r:id="rId9"/>
    <p:sldId id="673" r:id="rId10"/>
    <p:sldId id="666" r:id="rId11"/>
    <p:sldId id="681" r:id="rId12"/>
    <p:sldId id="257" r:id="rId13"/>
    <p:sldId id="692" r:id="rId14"/>
    <p:sldId id="730" r:id="rId15"/>
    <p:sldId id="732" r:id="rId16"/>
    <p:sldId id="734" r:id="rId17"/>
    <p:sldId id="735" r:id="rId18"/>
    <p:sldId id="736" r:id="rId19"/>
    <p:sldId id="738" r:id="rId20"/>
    <p:sldId id="669" r:id="rId21"/>
    <p:sldId id="754" r:id="rId22"/>
    <p:sldId id="760" r:id="rId23"/>
    <p:sldId id="755" r:id="rId24"/>
    <p:sldId id="758" r:id="rId25"/>
    <p:sldId id="759" r:id="rId26"/>
    <p:sldId id="756" r:id="rId27"/>
    <p:sldId id="757" r:id="rId28"/>
    <p:sldId id="696" r:id="rId29"/>
    <p:sldId id="697" r:id="rId30"/>
    <p:sldId id="740" r:id="rId31"/>
    <p:sldId id="741" r:id="rId32"/>
    <p:sldId id="742" r:id="rId33"/>
    <p:sldId id="743" r:id="rId34"/>
    <p:sldId id="744" r:id="rId35"/>
    <p:sldId id="745" r:id="rId36"/>
    <p:sldId id="746" r:id="rId37"/>
    <p:sldId id="775" r:id="rId38"/>
    <p:sldId id="753" r:id="rId39"/>
    <p:sldId id="773" r:id="rId40"/>
    <p:sldId id="774" r:id="rId41"/>
    <p:sldId id="747" r:id="rId42"/>
    <p:sldId id="748" r:id="rId43"/>
    <p:sldId id="765" r:id="rId44"/>
    <p:sldId id="771" r:id="rId45"/>
    <p:sldId id="770" r:id="rId46"/>
    <p:sldId id="772" r:id="rId47"/>
    <p:sldId id="766" r:id="rId48"/>
    <p:sldId id="769" r:id="rId49"/>
    <p:sldId id="767" r:id="rId50"/>
    <p:sldId id="729" r:id="rId51"/>
    <p:sldId id="731" r:id="rId52"/>
    <p:sldId id="777" r:id="rId53"/>
    <p:sldId id="778" r:id="rId54"/>
    <p:sldId id="779" r:id="rId55"/>
    <p:sldId id="780" r:id="rId56"/>
    <p:sldId id="737" r:id="rId57"/>
    <p:sldId id="781" r:id="rId58"/>
    <p:sldId id="782" r:id="rId59"/>
    <p:sldId id="783" r:id="rId60"/>
    <p:sldId id="784" r:id="rId61"/>
    <p:sldId id="785" r:id="rId62"/>
    <p:sldId id="786" r:id="rId63"/>
    <p:sldId id="787" r:id="rId64"/>
    <p:sldId id="788" r:id="rId65"/>
    <p:sldId id="789" r:id="rId66"/>
    <p:sldId id="790" r:id="rId67"/>
    <p:sldId id="749" r:id="rId68"/>
    <p:sldId id="727" r:id="rId69"/>
    <p:sldId id="768" r:id="rId70"/>
    <p:sldId id="763" r:id="rId71"/>
    <p:sldId id="661" r:id="rId72"/>
  </p:sldIdLst>
  <p:sldSz cx="12192000" cy="6858000"/>
  <p:notesSz cx="6858000" cy="9144000"/>
  <p:custDataLst>
    <p:tags r:id="rId7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E44B5C-3930-3B8F-4760-885B56811CB1}" name="Stefania Denevi" initials="SD" userId="e827320de3932333" providerId="Windows Live"/>
  <p188:author id="{B5F01269-AB9A-42FD-8B2A-3BB2CC1F159D}" name="MGM" initials="MOU" userId="MGM" providerId="None"/>
  <p188:author id="{A2EDEAB0-7F89-941A-D1BD-27CBDBA680D8}" name="Edoardo Acerno - LATTANZIO KIBS" initials="EA" userId="S::acerno@lattanziokibs.com::882bf194-ec0c-4490-bac4-82627fd20c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7A38"/>
    <a:srgbClr val="2F8C41"/>
    <a:srgbClr val="E69D1A"/>
    <a:srgbClr val="FFE181"/>
    <a:srgbClr val="FFFBEF"/>
    <a:srgbClr val="D8F2DD"/>
    <a:srgbClr val="CCECFF"/>
    <a:srgbClr val="3366FF"/>
    <a:srgbClr val="277536"/>
    <a:srgbClr val="1F5C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577" autoAdjust="0"/>
    <p:restoredTop sz="93082" autoAdjust="0"/>
  </p:normalViewPr>
  <p:slideViewPr>
    <p:cSldViewPr snapToGrid="0">
      <p:cViewPr varScale="1">
        <p:scale>
          <a:sx n="66" d="100"/>
          <a:sy n="66" d="100"/>
        </p:scale>
        <p:origin x="32" y="3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82788B-11E6-4655-8403-4C04083DDFB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24B690F-35D4-4731-8BE7-4B233C8777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14469F-5F1D-4FF2-AF5C-5611FE395995}" type="datetimeFigureOut">
              <a:rPr lang="en-US" smtClean="0"/>
              <a:t>9/25/2026</a:t>
            </a:fld>
            <a:endParaRPr lang="en-US"/>
          </a:p>
        </p:txBody>
      </p:sp>
      <p:sp>
        <p:nvSpPr>
          <p:cNvPr id="4" name="Footer Placeholder 3">
            <a:extLst>
              <a:ext uri="{FF2B5EF4-FFF2-40B4-BE49-F238E27FC236}">
                <a16:creationId xmlns:a16="http://schemas.microsoft.com/office/drawing/2014/main" id="{3EED74C4-9942-4415-A005-0B8B6225C0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F1C7CFB-54A1-41D5-8201-67FF8B215E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8167B6-55CE-4D40-86FF-AF4409A9D5BF}" type="slidenum">
              <a:rPr lang="en-US" smtClean="0"/>
              <a:t>‹N›</a:t>
            </a:fld>
            <a:endParaRPr lang="en-US"/>
          </a:p>
        </p:txBody>
      </p:sp>
    </p:spTree>
    <p:extLst>
      <p:ext uri="{BB962C8B-B14F-4D97-AF65-F5344CB8AC3E}">
        <p14:creationId xmlns:p14="http://schemas.microsoft.com/office/powerpoint/2010/main" val="30365065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A61844-AFFC-4990-AF6D-6D6CD7B1916D}"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6ADB5-5F9D-4D0A-9573-6B593ECB610C}" type="slidenum">
              <a:rPr lang="en-US" smtClean="0"/>
              <a:t>‹N›</a:t>
            </a:fld>
            <a:endParaRPr lang="en-US"/>
          </a:p>
        </p:txBody>
      </p:sp>
    </p:spTree>
    <p:extLst>
      <p:ext uri="{BB962C8B-B14F-4D97-AF65-F5344CB8AC3E}">
        <p14:creationId xmlns:p14="http://schemas.microsoft.com/office/powerpoint/2010/main" val="261213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1</a:t>
            </a:fld>
            <a:endParaRPr lang="it-IT" dirty="0"/>
          </a:p>
        </p:txBody>
      </p:sp>
    </p:spTree>
    <p:extLst>
      <p:ext uri="{BB962C8B-B14F-4D97-AF65-F5344CB8AC3E}">
        <p14:creationId xmlns:p14="http://schemas.microsoft.com/office/powerpoint/2010/main" val="5333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EF4CE-DE62-9AA0-4B86-EB25DB0A7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CAE029-3BE7-3AD6-F183-27ECE7849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75DC41-1267-1A8A-D839-2C585D5E8513}"/>
              </a:ext>
            </a:extLst>
          </p:cNvPr>
          <p:cNvSpPr>
            <a:spLocks noGrp="1"/>
          </p:cNvSpPr>
          <p:nvPr>
            <p:ph type="body" idx="1"/>
          </p:nvPr>
        </p:nvSpPr>
        <p:spPr/>
        <p:txBody>
          <a:bodyPr/>
          <a:lstStyle/>
          <a:p>
            <a:endParaRPr lang="it-IT" dirty="0"/>
          </a:p>
        </p:txBody>
      </p:sp>
      <p:sp>
        <p:nvSpPr>
          <p:cNvPr id="4" name="Slide Number Placeholder 3">
            <a:extLst>
              <a:ext uri="{FF2B5EF4-FFF2-40B4-BE49-F238E27FC236}">
                <a16:creationId xmlns:a16="http://schemas.microsoft.com/office/drawing/2014/main" id="{A1DAEF84-5C4B-3E18-F47F-D8F9A8D4A457}"/>
              </a:ext>
            </a:extLst>
          </p:cNvPr>
          <p:cNvSpPr>
            <a:spLocks noGrp="1"/>
          </p:cNvSpPr>
          <p:nvPr>
            <p:ph type="sldNum" sz="quarter" idx="5"/>
          </p:nvPr>
        </p:nvSpPr>
        <p:spPr/>
        <p:txBody>
          <a:bodyPr/>
          <a:lstStyle/>
          <a:p>
            <a:fld id="{17E23BAE-F751-469A-BA16-072777B090F9}" type="slidenum">
              <a:rPr lang="it-IT" smtClean="0"/>
              <a:t>2</a:t>
            </a:fld>
            <a:endParaRPr lang="it-IT" dirty="0"/>
          </a:p>
        </p:txBody>
      </p:sp>
    </p:spTree>
    <p:extLst>
      <p:ext uri="{BB962C8B-B14F-4D97-AF65-F5344CB8AC3E}">
        <p14:creationId xmlns:p14="http://schemas.microsoft.com/office/powerpoint/2010/main" val="3126773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6</a:t>
            </a:fld>
            <a:endParaRPr lang="it-IT" dirty="0"/>
          </a:p>
        </p:txBody>
      </p:sp>
    </p:spTree>
    <p:extLst>
      <p:ext uri="{BB962C8B-B14F-4D97-AF65-F5344CB8AC3E}">
        <p14:creationId xmlns:p14="http://schemas.microsoft.com/office/powerpoint/2010/main" val="1442158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7</a:t>
            </a:fld>
            <a:endParaRPr lang="it-IT" dirty="0"/>
          </a:p>
        </p:txBody>
      </p:sp>
    </p:spTree>
    <p:extLst>
      <p:ext uri="{BB962C8B-B14F-4D97-AF65-F5344CB8AC3E}">
        <p14:creationId xmlns:p14="http://schemas.microsoft.com/office/powerpoint/2010/main" val="270347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8</a:t>
            </a:fld>
            <a:endParaRPr lang="it-IT" dirty="0"/>
          </a:p>
        </p:txBody>
      </p:sp>
    </p:spTree>
    <p:extLst>
      <p:ext uri="{BB962C8B-B14F-4D97-AF65-F5344CB8AC3E}">
        <p14:creationId xmlns:p14="http://schemas.microsoft.com/office/powerpoint/2010/main" val="3502146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9</a:t>
            </a:fld>
            <a:endParaRPr lang="it-IT" dirty="0"/>
          </a:p>
        </p:txBody>
      </p:sp>
    </p:spTree>
    <p:extLst>
      <p:ext uri="{BB962C8B-B14F-4D97-AF65-F5344CB8AC3E}">
        <p14:creationId xmlns:p14="http://schemas.microsoft.com/office/powerpoint/2010/main" val="3405579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531f3d4f7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531f3d4f7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7606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3A90BC9A-D92B-61FC-C1A1-AD1FAC5345F7}"/>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3F8B3DF8-5B53-160C-86CF-FAFA19F981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E4A86EDA-E8E3-5B44-AA05-887DE826D5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0414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90F520D8-48B5-BC88-C9CD-5B26C82340B9}"/>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129055E7-09C8-B2DD-16F5-0FB38C9AA5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AF9F1793-56C5-6D70-8BD8-06EC856BFF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5624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3F211254-8C81-27B1-C800-1308943FD189}"/>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FD8FF503-A05C-DC11-9414-BB7965715A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70F76565-57B3-8B0C-4150-81CF0FFD3BF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2528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B6704A6D-0F9D-6BE8-AD16-CF4439D98E83}"/>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C5E77EC9-3E48-4E27-2423-39E216A9E9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8F2BBE47-88FA-8AB3-2DCE-98CE33BA24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5821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78F5CB34-0A91-739E-878B-E477D2AE5324}"/>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E3F1CDE8-692A-6FA5-7A41-F7C528E72A2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3AF8303E-9788-7F0C-9CBC-ACB521B888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4380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B707F40E-CE62-A70E-CD5C-107F4FFFBDC9}"/>
            </a:ext>
          </a:extLst>
        </p:cNvPr>
        <p:cNvGrpSpPr/>
        <p:nvPr/>
      </p:nvGrpSpPr>
      <p:grpSpPr>
        <a:xfrm>
          <a:off x="0" y="0"/>
          <a:ext cx="0" cy="0"/>
          <a:chOff x="0" y="0"/>
          <a:chExt cx="0" cy="0"/>
        </a:xfrm>
      </p:grpSpPr>
      <p:sp>
        <p:nvSpPr>
          <p:cNvPr id="64" name="Google Shape;64;g531f3d4f74_0_1:notes">
            <a:extLst>
              <a:ext uri="{FF2B5EF4-FFF2-40B4-BE49-F238E27FC236}">
                <a16:creationId xmlns:a16="http://schemas.microsoft.com/office/drawing/2014/main" id="{DB2836C0-B0AB-2844-D87F-052D266AD5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531f3d4f74_0_1:notes">
            <a:extLst>
              <a:ext uri="{FF2B5EF4-FFF2-40B4-BE49-F238E27FC236}">
                <a16:creationId xmlns:a16="http://schemas.microsoft.com/office/drawing/2014/main" id="{F5A1CA0E-7256-FED7-7428-90B93C41B4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78153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18</a:t>
            </a:fld>
            <a:endParaRPr lang="it-IT" dirty="0"/>
          </a:p>
        </p:txBody>
      </p:sp>
    </p:spTree>
    <p:extLst>
      <p:ext uri="{BB962C8B-B14F-4D97-AF65-F5344CB8AC3E}">
        <p14:creationId xmlns:p14="http://schemas.microsoft.com/office/powerpoint/2010/main" val="931043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il “personale interno” coinvolto attraverso contratti di lavoro subordinato o attraverso</a:t>
            </a:r>
          </a:p>
          <a:p>
            <a:r>
              <a:rPr lang="it-IT" dirty="0"/>
              <a:t>rapporti di lavoro assimilabili al lavoro dipendente secondo la normativa vigente</a:t>
            </a:r>
          </a:p>
          <a:p>
            <a:r>
              <a:rPr lang="it-IT" dirty="0"/>
              <a:t>(personale dipendente);</a:t>
            </a:r>
          </a:p>
          <a:p>
            <a:r>
              <a:rPr lang="it-IT" dirty="0"/>
              <a:t>- il “personale non dipendente” legato al beneficiario tramite contratti d’opera (lavoratori</a:t>
            </a:r>
          </a:p>
          <a:p>
            <a:r>
              <a:rPr lang="it-IT" dirty="0"/>
              <a:t>autonomi) o comunque rapporti di lavoro previsti dalla normativa vigente (personale</a:t>
            </a:r>
          </a:p>
          <a:p>
            <a:r>
              <a:rPr lang="it-IT" dirty="0"/>
              <a:t>esterno);</a:t>
            </a:r>
          </a:p>
          <a:p>
            <a:pPr marL="171450" indent="-171450">
              <a:buFontTx/>
              <a:buChar char="-"/>
            </a:pPr>
            <a:r>
              <a:rPr lang="it-IT" dirty="0"/>
              <a:t>il “personale volontario” che opera in modo gratuito e senza fini di lucro.</a:t>
            </a:r>
          </a:p>
          <a:p>
            <a:pPr marL="171450" indent="-171450">
              <a:buFontTx/>
              <a:buChar char="-"/>
            </a:pPr>
            <a:r>
              <a:rPr lang="it-IT" b="1" dirty="0"/>
              <a:t>ILLUSTRARE MODALITA’ CALCOLO COSTO DEL PERSONALE?</a:t>
            </a:r>
          </a:p>
        </p:txBody>
      </p:sp>
      <p:sp>
        <p:nvSpPr>
          <p:cNvPr id="4" name="Segnaposto numero diapositiva 3"/>
          <p:cNvSpPr>
            <a:spLocks noGrp="1"/>
          </p:cNvSpPr>
          <p:nvPr>
            <p:ph type="sldNum" sz="quarter" idx="5"/>
          </p:nvPr>
        </p:nvSpPr>
        <p:spPr/>
        <p:txBody>
          <a:bodyPr/>
          <a:lstStyle/>
          <a:p>
            <a:fld id="{7386ADB5-5F9D-4D0A-9573-6B593ECB610C}" type="slidenum">
              <a:rPr lang="en-US" smtClean="0"/>
              <a:t>39</a:t>
            </a:fld>
            <a:endParaRPr lang="en-US"/>
          </a:p>
        </p:txBody>
      </p:sp>
    </p:spTree>
    <p:extLst>
      <p:ext uri="{BB962C8B-B14F-4D97-AF65-F5344CB8AC3E}">
        <p14:creationId xmlns:p14="http://schemas.microsoft.com/office/powerpoint/2010/main" val="4276538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386ADB5-5F9D-4D0A-9573-6B593ECB610C}" type="slidenum">
              <a:rPr lang="en-US" smtClean="0"/>
              <a:t>42</a:t>
            </a:fld>
            <a:endParaRPr lang="en-US"/>
          </a:p>
        </p:txBody>
      </p:sp>
    </p:spTree>
    <p:extLst>
      <p:ext uri="{BB962C8B-B14F-4D97-AF65-F5344CB8AC3E}">
        <p14:creationId xmlns:p14="http://schemas.microsoft.com/office/powerpoint/2010/main" val="26002446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E23BAE-F751-469A-BA16-072777B090F9}" type="slidenum">
              <a:rPr lang="it-IT" smtClean="0"/>
              <a:t>69</a:t>
            </a:fld>
            <a:endParaRPr lang="it-IT" dirty="0"/>
          </a:p>
        </p:txBody>
      </p:sp>
    </p:spTree>
    <p:extLst>
      <p:ext uri="{BB962C8B-B14F-4D97-AF65-F5344CB8AC3E}">
        <p14:creationId xmlns:p14="http://schemas.microsoft.com/office/powerpoint/2010/main" val="2692706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RL_interno ">
    <p:spTree>
      <p:nvGrpSpPr>
        <p:cNvPr id="1" name=""/>
        <p:cNvGrpSpPr/>
        <p:nvPr/>
      </p:nvGrpSpPr>
      <p:grpSpPr>
        <a:xfrm>
          <a:off x="0" y="0"/>
          <a:ext cx="0" cy="0"/>
          <a:chOff x="0" y="0"/>
          <a:chExt cx="0" cy="0"/>
        </a:xfrm>
      </p:grpSpPr>
      <p:sp>
        <p:nvSpPr>
          <p:cNvPr id="9" name="Titolo 1"/>
          <p:cNvSpPr>
            <a:spLocks noGrp="1"/>
          </p:cNvSpPr>
          <p:nvPr>
            <p:ph type="ctrTitle" hasCustomPrompt="1"/>
          </p:nvPr>
        </p:nvSpPr>
        <p:spPr>
          <a:xfrm>
            <a:off x="492868" y="438963"/>
            <a:ext cx="11387847" cy="880669"/>
          </a:xfrm>
        </p:spPr>
        <p:txBody>
          <a:bodyPr>
            <a:normAutofit/>
          </a:bodyPr>
          <a:lstStyle>
            <a:lvl1pPr algn="l">
              <a:defRPr sz="3200">
                <a:solidFill>
                  <a:srgbClr val="056633"/>
                </a:solidFill>
                <a:latin typeface="+mj-lt"/>
              </a:defRPr>
            </a:lvl1pPr>
          </a:lstStyle>
          <a:p>
            <a:r>
              <a:rPr lang="it-IT" dirty="0"/>
              <a:t>Titolo</a:t>
            </a:r>
          </a:p>
        </p:txBody>
      </p:sp>
      <p:sp>
        <p:nvSpPr>
          <p:cNvPr id="3" name="Titolo 1">
            <a:extLst>
              <a:ext uri="{FF2B5EF4-FFF2-40B4-BE49-F238E27FC236}">
                <a16:creationId xmlns:a16="http://schemas.microsoft.com/office/drawing/2014/main" id="{2381E138-BB2C-4ECA-9711-4CB0935AA1E8}"/>
              </a:ext>
            </a:extLst>
          </p:cNvPr>
          <p:cNvSpPr txBox="1">
            <a:spLocks/>
          </p:cNvSpPr>
          <p:nvPr userDrawn="1"/>
        </p:nvSpPr>
        <p:spPr>
          <a:xfrm>
            <a:off x="492868" y="1575337"/>
            <a:ext cx="11387847" cy="4636620"/>
          </a:xfrm>
        </p:spPr>
        <p:txBody>
          <a:bodyPr>
            <a:normAutofit/>
          </a:bodyPr>
          <a:lstStyle>
            <a:lvl1pPr algn="l" defTabSz="914400" rtl="0" eaLnBrk="1" latinLnBrk="0" hangingPunct="1">
              <a:lnSpc>
                <a:spcPct val="90000"/>
              </a:lnSpc>
              <a:spcBef>
                <a:spcPct val="0"/>
              </a:spcBef>
              <a:buNone/>
              <a:defRPr sz="3200" kern="1200">
                <a:solidFill>
                  <a:srgbClr val="056633"/>
                </a:solidFill>
                <a:latin typeface="+mj-lt"/>
                <a:ea typeface="+mj-ea"/>
                <a:cs typeface="+mj-cs"/>
              </a:defRPr>
            </a:lvl1pPr>
          </a:lstStyle>
          <a:p>
            <a:endParaRPr lang="it-IT" dirty="0">
              <a:solidFill>
                <a:schemeClr val="tx1"/>
              </a:solidFill>
            </a:endParaRPr>
          </a:p>
        </p:txBody>
      </p:sp>
      <p:sp>
        <p:nvSpPr>
          <p:cNvPr id="5" name="Google Shape;24;p24">
            <a:extLst>
              <a:ext uri="{FF2B5EF4-FFF2-40B4-BE49-F238E27FC236}">
                <a16:creationId xmlns:a16="http://schemas.microsoft.com/office/drawing/2014/main" id="{AFCAD023-85C4-4EB8-8A02-383ECEB54C1F}"/>
              </a:ext>
            </a:extLst>
          </p:cNvPr>
          <p:cNvSpPr/>
          <p:nvPr userDrawn="1"/>
        </p:nvSpPr>
        <p:spPr>
          <a:xfrm>
            <a:off x="0" y="6488183"/>
            <a:ext cx="764601"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 name="Google Shape;26;p24">
            <a:extLst>
              <a:ext uri="{FF2B5EF4-FFF2-40B4-BE49-F238E27FC236}">
                <a16:creationId xmlns:a16="http://schemas.microsoft.com/office/drawing/2014/main" id="{452ED851-7363-4214-AAAE-2BA7468349C7}"/>
              </a:ext>
            </a:extLst>
          </p:cNvPr>
          <p:cNvSpPr/>
          <p:nvPr userDrawn="1"/>
        </p:nvSpPr>
        <p:spPr>
          <a:xfrm>
            <a:off x="11214341" y="6488183"/>
            <a:ext cx="977659"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3751305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titolo" type="title">
  <p:cSld name="Diapositiva titolo">
    <p:spTree>
      <p:nvGrpSpPr>
        <p:cNvPr id="1" name="Shape 19"/>
        <p:cNvGrpSpPr/>
        <p:nvPr/>
      </p:nvGrpSpPr>
      <p:grpSpPr>
        <a:xfrm>
          <a:off x="0" y="0"/>
          <a:ext cx="0" cy="0"/>
          <a:chOff x="0" y="0"/>
          <a:chExt cx="0" cy="0"/>
        </a:xfrm>
      </p:grpSpPr>
      <p:sp>
        <p:nvSpPr>
          <p:cNvPr id="21" name="Google Shape;21;p24"/>
          <p:cNvSpPr txBox="1">
            <a:spLocks noGrp="1"/>
          </p:cNvSpPr>
          <p:nvPr>
            <p:ph type="ctrTitle"/>
          </p:nvPr>
        </p:nvSpPr>
        <p:spPr>
          <a:xfrm>
            <a:off x="96252" y="85457"/>
            <a:ext cx="12192000" cy="753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007239"/>
              </a:buClr>
              <a:buSzPts val="4800"/>
              <a:buFont typeface="Titillium Web"/>
              <a:buNone/>
              <a:defRPr sz="4800">
                <a:latin typeface="Titillium Web"/>
                <a:ea typeface="Titillium Web"/>
                <a:cs typeface="Titillium Web"/>
                <a:sym typeface="Titillium Web"/>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4"/>
          <p:cNvSpPr txBox="1">
            <a:spLocks noGrp="1"/>
          </p:cNvSpPr>
          <p:nvPr>
            <p:ph type="subTitle" idx="1"/>
          </p:nvPr>
        </p:nvSpPr>
        <p:spPr>
          <a:xfrm>
            <a:off x="914401" y="1089758"/>
            <a:ext cx="10299940" cy="3764038"/>
          </a:xfrm>
          <a:prstGeom prst="rect">
            <a:avLst/>
          </a:prstGeom>
          <a:noFill/>
          <a:ln>
            <a:noFill/>
          </a:ln>
        </p:spPr>
        <p:txBody>
          <a:bodyPr spcFirstLastPara="1" wrap="square" lIns="91425" tIns="45700" rIns="91425" bIns="45700" anchor="t" anchorCtr="0">
            <a:noAutofit/>
          </a:bodyPr>
          <a:lstStyle>
            <a:lvl1pPr marR="0" lvl="0" algn="l" rtl="0">
              <a:spcBef>
                <a:spcPts val="360"/>
              </a:spcBef>
              <a:spcAft>
                <a:spcPts val="0"/>
              </a:spcAft>
              <a:buClr>
                <a:schemeClr val="dk1"/>
              </a:buClr>
              <a:buSzPts val="1800"/>
              <a:buFont typeface="Arial"/>
              <a:buNone/>
              <a:defRPr sz="1800" b="0" i="0" u="none" strike="noStrike" cap="none">
                <a:solidFill>
                  <a:schemeClr val="dk1"/>
                </a:solidFill>
                <a:latin typeface="Titillium Web"/>
                <a:ea typeface="Titillium Web"/>
                <a:cs typeface="Titillium Web"/>
                <a:sym typeface="Titillium Web"/>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4" name="Google Shape;24;p24"/>
          <p:cNvSpPr/>
          <p:nvPr/>
        </p:nvSpPr>
        <p:spPr>
          <a:xfrm>
            <a:off x="0" y="6488183"/>
            <a:ext cx="764601"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 name="Google Shape;24;p24">
            <a:extLst>
              <a:ext uri="{FF2B5EF4-FFF2-40B4-BE49-F238E27FC236}">
                <a16:creationId xmlns:a16="http://schemas.microsoft.com/office/drawing/2014/main" id="{6C1499D9-3479-D5DF-0285-56CE3CF03C19}"/>
              </a:ext>
            </a:extLst>
          </p:cNvPr>
          <p:cNvSpPr/>
          <p:nvPr userDrawn="1"/>
        </p:nvSpPr>
        <p:spPr>
          <a:xfrm>
            <a:off x="0" y="6488183"/>
            <a:ext cx="764601"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 name="Google Shape;26;p24">
            <a:extLst>
              <a:ext uri="{FF2B5EF4-FFF2-40B4-BE49-F238E27FC236}">
                <a16:creationId xmlns:a16="http://schemas.microsoft.com/office/drawing/2014/main" id="{34CCC733-7D28-F475-DB76-A948B692F0FF}"/>
              </a:ext>
            </a:extLst>
          </p:cNvPr>
          <p:cNvSpPr/>
          <p:nvPr userDrawn="1"/>
        </p:nvSpPr>
        <p:spPr>
          <a:xfrm>
            <a:off x="11214341" y="6488183"/>
            <a:ext cx="977659"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8" name="Google Shape;29;p24">
            <a:extLst>
              <a:ext uri="{FF2B5EF4-FFF2-40B4-BE49-F238E27FC236}">
                <a16:creationId xmlns:a16="http://schemas.microsoft.com/office/drawing/2014/main" id="{E8DC6021-70C9-1E86-2F4B-A0761D0D7B7B}"/>
              </a:ext>
            </a:extLst>
          </p:cNvPr>
          <p:cNvSpPr txBox="1"/>
          <p:nvPr userDrawn="1"/>
        </p:nvSpPr>
        <p:spPr>
          <a:xfrm>
            <a:off x="11098989" y="6532472"/>
            <a:ext cx="1114999" cy="281239"/>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35837230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240000" y="409933"/>
            <a:ext cx="117120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4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627332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RL_copertina">
  <p:cSld name="RL_copertina">
    <p:spTree>
      <p:nvGrpSpPr>
        <p:cNvPr id="1" name="Shape 11"/>
        <p:cNvGrpSpPr/>
        <p:nvPr/>
      </p:nvGrpSpPr>
      <p:grpSpPr>
        <a:xfrm>
          <a:off x="0" y="0"/>
          <a:ext cx="0" cy="0"/>
          <a:chOff x="0" y="0"/>
          <a:chExt cx="0" cy="0"/>
        </a:xfrm>
      </p:grpSpPr>
      <p:pic>
        <p:nvPicPr>
          <p:cNvPr id="12" name="Google Shape;12;p23" descr="MASTER_slide 4-3_TAPPO con partner.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 name="Google Shape;14;p23"/>
          <p:cNvSpPr/>
          <p:nvPr/>
        </p:nvSpPr>
        <p:spPr>
          <a:xfrm>
            <a:off x="8008219" y="5370897"/>
            <a:ext cx="3580598" cy="10630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15" name="Google Shape;15;p23"/>
          <p:cNvPicPr preferRelativeResize="0"/>
          <p:nvPr/>
        </p:nvPicPr>
        <p:blipFill rotWithShape="1">
          <a:blip r:embed="rId3">
            <a:alphaModFix/>
          </a:blip>
          <a:srcRect l="10617" t="4298" b="20010"/>
          <a:stretch/>
        </p:blipFill>
        <p:spPr>
          <a:xfrm>
            <a:off x="827767" y="5591413"/>
            <a:ext cx="2117562" cy="816662"/>
          </a:xfrm>
          <a:prstGeom prst="rect">
            <a:avLst/>
          </a:prstGeom>
          <a:noFill/>
          <a:ln>
            <a:noFill/>
          </a:ln>
        </p:spPr>
      </p:pic>
      <p:sp>
        <p:nvSpPr>
          <p:cNvPr id="16" name="Google Shape;16;p23"/>
          <p:cNvSpPr/>
          <p:nvPr/>
        </p:nvSpPr>
        <p:spPr>
          <a:xfrm>
            <a:off x="0" y="6566991"/>
            <a:ext cx="3492795" cy="271131"/>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 name="Google Shape;17;p23"/>
          <p:cNvSpPr txBox="1"/>
          <p:nvPr/>
        </p:nvSpPr>
        <p:spPr>
          <a:xfrm>
            <a:off x="923094" y="6568127"/>
            <a:ext cx="1646605" cy="24622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IT" sz="1000" b="1" i="0" u="none" strike="noStrike" kern="0" cap="none" spc="0" normalizeH="0" baseline="0" noProof="0" dirty="0">
                <a:ln>
                  <a:noFill/>
                </a:ln>
                <a:solidFill>
                  <a:srgbClr val="FFFFFF"/>
                </a:solidFill>
                <a:effectLst/>
                <a:uLnTx/>
                <a:uFillTx/>
                <a:latin typeface="Titillium Web"/>
                <a:ea typeface="Titillium Web"/>
                <a:cs typeface="Titillium Web"/>
                <a:sym typeface="Titillium Web"/>
              </a:rPr>
              <a:t>www.regione.lombardia.it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7088904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RL_copertina" preserve="1">
  <p:cSld name="RL_copertina">
    <p:spTree>
      <p:nvGrpSpPr>
        <p:cNvPr id="1" name="Shape 11"/>
        <p:cNvGrpSpPr/>
        <p:nvPr/>
      </p:nvGrpSpPr>
      <p:grpSpPr>
        <a:xfrm>
          <a:off x="0" y="0"/>
          <a:ext cx="0" cy="0"/>
          <a:chOff x="0" y="0"/>
          <a:chExt cx="0" cy="0"/>
        </a:xfrm>
      </p:grpSpPr>
      <p:pic>
        <p:nvPicPr>
          <p:cNvPr id="12" name="Google Shape;12;p23" descr="MASTER_slide 4-3_TAPPO con partner.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 name="Google Shape;14;p23"/>
          <p:cNvSpPr/>
          <p:nvPr/>
        </p:nvSpPr>
        <p:spPr>
          <a:xfrm>
            <a:off x="8008219" y="5370897"/>
            <a:ext cx="3580598" cy="106307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15" name="Google Shape;15;p23"/>
          <p:cNvPicPr preferRelativeResize="0"/>
          <p:nvPr/>
        </p:nvPicPr>
        <p:blipFill rotWithShape="1">
          <a:blip r:embed="rId3">
            <a:alphaModFix/>
          </a:blip>
          <a:srcRect l="10617" t="4298" b="20010"/>
          <a:stretch/>
        </p:blipFill>
        <p:spPr>
          <a:xfrm>
            <a:off x="827767" y="5591413"/>
            <a:ext cx="2117562" cy="816662"/>
          </a:xfrm>
          <a:prstGeom prst="rect">
            <a:avLst/>
          </a:prstGeom>
          <a:noFill/>
          <a:ln>
            <a:noFill/>
          </a:ln>
        </p:spPr>
      </p:pic>
      <p:sp>
        <p:nvSpPr>
          <p:cNvPr id="16" name="Google Shape;16;p23"/>
          <p:cNvSpPr/>
          <p:nvPr/>
        </p:nvSpPr>
        <p:spPr>
          <a:xfrm>
            <a:off x="0" y="6566991"/>
            <a:ext cx="3492795" cy="271131"/>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7" name="Google Shape;17;p23"/>
          <p:cNvSpPr txBox="1"/>
          <p:nvPr/>
        </p:nvSpPr>
        <p:spPr>
          <a:xfrm>
            <a:off x="923094" y="6568127"/>
            <a:ext cx="1646605" cy="24622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t-IT" sz="1000" b="1" i="0" u="none" strike="noStrike" kern="0" cap="none" spc="0" normalizeH="0" baseline="0" noProof="0" dirty="0">
                <a:ln>
                  <a:noFill/>
                </a:ln>
                <a:solidFill>
                  <a:srgbClr val="FFFFFF"/>
                </a:solidFill>
                <a:effectLst/>
                <a:uLnTx/>
                <a:uFillTx/>
                <a:latin typeface="Titillium Web"/>
                <a:ea typeface="Titillium Web"/>
                <a:cs typeface="Titillium Web"/>
                <a:sym typeface="Titillium Web"/>
              </a:rPr>
              <a:t>www.regione.lombardia.it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560621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apositiva titolo" type="title" preserve="1">
  <p:cSld name="Diapositiva titolo">
    <p:spTree>
      <p:nvGrpSpPr>
        <p:cNvPr id="1" name="Shape 19"/>
        <p:cNvGrpSpPr/>
        <p:nvPr/>
      </p:nvGrpSpPr>
      <p:grpSpPr>
        <a:xfrm>
          <a:off x="0" y="0"/>
          <a:ext cx="0" cy="0"/>
          <a:chOff x="0" y="0"/>
          <a:chExt cx="0" cy="0"/>
        </a:xfrm>
      </p:grpSpPr>
      <p:pic>
        <p:nvPicPr>
          <p:cNvPr id="20" name="Google Shape;20;p24" descr="MASTER_slide 4-3_interno con partner.png"/>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21" name="Google Shape;21;p24"/>
          <p:cNvSpPr txBox="1">
            <a:spLocks noGrp="1"/>
          </p:cNvSpPr>
          <p:nvPr>
            <p:ph type="ctrTitle"/>
          </p:nvPr>
        </p:nvSpPr>
        <p:spPr>
          <a:xfrm>
            <a:off x="96252" y="85457"/>
            <a:ext cx="12192000" cy="753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007239"/>
              </a:buClr>
              <a:buSzPts val="4800"/>
              <a:buFont typeface="Titillium Web"/>
              <a:buNone/>
              <a:defRPr sz="4800">
                <a:latin typeface="Titillium Web"/>
                <a:ea typeface="Titillium Web"/>
                <a:cs typeface="Titillium Web"/>
                <a:sym typeface="Titillium Web"/>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4"/>
          <p:cNvSpPr txBox="1">
            <a:spLocks noGrp="1"/>
          </p:cNvSpPr>
          <p:nvPr>
            <p:ph type="subTitle" idx="1"/>
          </p:nvPr>
        </p:nvSpPr>
        <p:spPr>
          <a:xfrm>
            <a:off x="914401" y="1089758"/>
            <a:ext cx="10299940" cy="3764038"/>
          </a:xfrm>
          <a:prstGeom prst="rect">
            <a:avLst/>
          </a:prstGeom>
          <a:noFill/>
          <a:ln>
            <a:noFill/>
          </a:ln>
        </p:spPr>
        <p:txBody>
          <a:bodyPr spcFirstLastPara="1" wrap="square" lIns="91425" tIns="45700" rIns="91425" bIns="45700" anchor="t" anchorCtr="0">
            <a:noAutofit/>
          </a:bodyPr>
          <a:lstStyle>
            <a:lvl1pPr marR="0" lvl="0" algn="l" rtl="0">
              <a:spcBef>
                <a:spcPts val="360"/>
              </a:spcBef>
              <a:spcAft>
                <a:spcPts val="0"/>
              </a:spcAft>
              <a:buClr>
                <a:schemeClr val="dk1"/>
              </a:buClr>
              <a:buSzPts val="1800"/>
              <a:buFont typeface="Arial"/>
              <a:buNone/>
              <a:defRPr sz="1800" b="0" i="0" u="none" strike="noStrike" cap="none">
                <a:solidFill>
                  <a:schemeClr val="dk1"/>
                </a:solidFill>
                <a:latin typeface="Titillium Web"/>
                <a:ea typeface="Titillium Web"/>
                <a:cs typeface="Titillium Web"/>
                <a:sym typeface="Titillium Web"/>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pic>
        <p:nvPicPr>
          <p:cNvPr id="23" name="Google Shape;23;p24"/>
          <p:cNvPicPr preferRelativeResize="0"/>
          <p:nvPr/>
        </p:nvPicPr>
        <p:blipFill rotWithShape="1">
          <a:blip r:embed="rId3">
            <a:alphaModFix/>
          </a:blip>
          <a:srcRect/>
          <a:stretch/>
        </p:blipFill>
        <p:spPr>
          <a:xfrm>
            <a:off x="894751" y="6429604"/>
            <a:ext cx="1117600" cy="428397"/>
          </a:xfrm>
          <a:prstGeom prst="rect">
            <a:avLst/>
          </a:prstGeom>
          <a:noFill/>
          <a:ln>
            <a:noFill/>
          </a:ln>
        </p:spPr>
      </p:pic>
      <p:sp>
        <p:nvSpPr>
          <p:cNvPr id="24" name="Google Shape;24;p24"/>
          <p:cNvSpPr/>
          <p:nvPr/>
        </p:nvSpPr>
        <p:spPr>
          <a:xfrm>
            <a:off x="0" y="6488183"/>
            <a:ext cx="764601"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5" name="Google Shape;25;p24"/>
          <p:cNvSpPr/>
          <p:nvPr/>
        </p:nvSpPr>
        <p:spPr>
          <a:xfrm>
            <a:off x="2181800" y="6491304"/>
            <a:ext cx="7576042"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6" name="Google Shape;26;p24"/>
          <p:cNvSpPr/>
          <p:nvPr/>
        </p:nvSpPr>
        <p:spPr>
          <a:xfrm>
            <a:off x="11214341" y="6488183"/>
            <a:ext cx="977659"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7" name="Google Shape;27;p24"/>
          <p:cNvSpPr/>
          <p:nvPr/>
        </p:nvSpPr>
        <p:spPr>
          <a:xfrm>
            <a:off x="9812866" y="6458893"/>
            <a:ext cx="1276813" cy="36981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28" name="Google Shape;28;p24"/>
          <p:cNvPicPr preferRelativeResize="0"/>
          <p:nvPr/>
        </p:nvPicPr>
        <p:blipFill rotWithShape="1">
          <a:blip r:embed="rId4">
            <a:alphaModFix/>
          </a:blip>
          <a:srcRect l="10617" t="4298" b="20010"/>
          <a:stretch/>
        </p:blipFill>
        <p:spPr>
          <a:xfrm>
            <a:off x="9915763" y="6384045"/>
            <a:ext cx="1228940" cy="473955"/>
          </a:xfrm>
          <a:prstGeom prst="rect">
            <a:avLst/>
          </a:prstGeom>
          <a:noFill/>
          <a:ln>
            <a:noFill/>
          </a:ln>
        </p:spPr>
      </p:pic>
      <p:sp>
        <p:nvSpPr>
          <p:cNvPr id="29" name="Google Shape;29;p24"/>
          <p:cNvSpPr txBox="1"/>
          <p:nvPr/>
        </p:nvSpPr>
        <p:spPr>
          <a:xfrm>
            <a:off x="11098989" y="6532472"/>
            <a:ext cx="1114999" cy="281239"/>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22739914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4C6B7E-27E2-4BBE-9C71-488E8F37C7B3}"/>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06BDF32-8888-4BBA-82DB-730154EB19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77EBFE79-F398-4FDD-80AC-8471C57923F3}"/>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5" name="Segnaposto piè di pagina 4">
            <a:extLst>
              <a:ext uri="{FF2B5EF4-FFF2-40B4-BE49-F238E27FC236}">
                <a16:creationId xmlns:a16="http://schemas.microsoft.com/office/drawing/2014/main" id="{82AD83D9-147B-4434-B3B5-68A197C28F0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3351752-C775-4ACB-BAB9-E93B8E6C8EA4}"/>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4071175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6EAD2B3-F805-44E7-80A4-757952FF6C2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A064AFC-F2BA-49E3-9CBC-3EFB6C8DCC97}"/>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A49E4C6-4EFF-4F44-A62E-5CD2D82AA36E}"/>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5" name="Segnaposto piè di pagina 4">
            <a:extLst>
              <a:ext uri="{FF2B5EF4-FFF2-40B4-BE49-F238E27FC236}">
                <a16:creationId xmlns:a16="http://schemas.microsoft.com/office/drawing/2014/main" id="{C5903292-5B81-4FEF-84FD-62A9F0B79E8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B12608F-A52F-4112-9190-05BFE93BBC25}"/>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392997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5936F0-687A-46FA-870E-7CF1A76BDFE6}"/>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97DF106A-6277-4B2B-8CBA-A0FD4F0AC8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8A24A26-ECC6-4C79-B636-D6424DF1B270}"/>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5" name="Segnaposto piè di pagina 4">
            <a:extLst>
              <a:ext uri="{FF2B5EF4-FFF2-40B4-BE49-F238E27FC236}">
                <a16:creationId xmlns:a16="http://schemas.microsoft.com/office/drawing/2014/main" id="{C3B2892F-3C7F-4D1A-884A-4FF858F8C3C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2D7AC92-DEDC-48E4-B3AC-A35A76144F7E}"/>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1418673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53F660-75B9-4BB8-8150-AC6242834CB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4BA9FB5-3F33-41FC-A599-EE29FB6346D7}"/>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BB3124B5-573B-4D38-BB87-A06F6BE3280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D6AF994F-930B-4995-95FD-3F59F19C78ED}"/>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6" name="Segnaposto piè di pagina 5">
            <a:extLst>
              <a:ext uri="{FF2B5EF4-FFF2-40B4-BE49-F238E27FC236}">
                <a16:creationId xmlns:a16="http://schemas.microsoft.com/office/drawing/2014/main" id="{E4888789-0879-4679-99D0-DFD8DB852ED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8B595C7-B121-45DA-8C92-07BD4DB11CF9}"/>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938736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51377A-3974-4447-B0C3-9A2A091BECD2}"/>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642BE892-4BDF-42A5-A1BC-1C0AD364E5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8B04B718-6089-4D61-8E67-2BAC0D6A9578}"/>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349EE017-1D83-4142-88B5-D37F7A80FA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B75EE793-20C8-4967-B416-1F5666E70836}"/>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6D45DFBF-CDEC-474F-999C-595B65285906}"/>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8" name="Segnaposto piè di pagina 7">
            <a:extLst>
              <a:ext uri="{FF2B5EF4-FFF2-40B4-BE49-F238E27FC236}">
                <a16:creationId xmlns:a16="http://schemas.microsoft.com/office/drawing/2014/main" id="{FD06F2A9-40EF-4B09-A304-9B7CA859D196}"/>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2068BE57-82DD-41F5-BCDE-CEE7F8A26A8B}"/>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102353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8E44D3-BB6E-4535-8ACE-6D9E56AD59EC}"/>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072A0682-0F36-436F-B4B8-0A93DE243D8C}"/>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4" name="Segnaposto piè di pagina 3">
            <a:extLst>
              <a:ext uri="{FF2B5EF4-FFF2-40B4-BE49-F238E27FC236}">
                <a16:creationId xmlns:a16="http://schemas.microsoft.com/office/drawing/2014/main" id="{82F62DC0-0DAC-43E4-A78B-B95984C2F3E5}"/>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A2046C19-033D-43B5-B076-6019BC705EDC}"/>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2103251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B7A32F3-F9E7-440F-B974-0DDE8D2272A4}"/>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3" name="Segnaposto piè di pagina 2">
            <a:extLst>
              <a:ext uri="{FF2B5EF4-FFF2-40B4-BE49-F238E27FC236}">
                <a16:creationId xmlns:a16="http://schemas.microsoft.com/office/drawing/2014/main" id="{BC7847F3-BCA4-4926-9AC7-FDD26DFDDF27}"/>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E607E6E-5E57-4A2C-8E7C-6BE2826C8D51}"/>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1357892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6CD147-2638-4DBC-83DA-9E628A9145D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62E0529-6650-4235-8102-97539AFB33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00712C71-942E-41A8-A23A-701745C2E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9883F7F-58A1-4D95-ADC6-5028205E646E}"/>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6" name="Segnaposto piè di pagina 5">
            <a:extLst>
              <a:ext uri="{FF2B5EF4-FFF2-40B4-BE49-F238E27FC236}">
                <a16:creationId xmlns:a16="http://schemas.microsoft.com/office/drawing/2014/main" id="{0A268CCA-5498-4AC4-8F5B-6A70B3DB343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384AA8C3-9A85-4BD1-A107-EAB26D27C534}"/>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1595565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BE6339-A12B-4FEB-8D91-3FCE6F29350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F8E8E4AA-3822-4925-BA6C-B47183569E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948D6A75-862A-4B76-AEBE-2B2725BA3B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185F6A4-B655-479A-8A51-E7F75CBEA6C3}"/>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6" name="Segnaposto piè di pagina 5">
            <a:extLst>
              <a:ext uri="{FF2B5EF4-FFF2-40B4-BE49-F238E27FC236}">
                <a16:creationId xmlns:a16="http://schemas.microsoft.com/office/drawing/2014/main" id="{46891E25-F716-4223-BC48-D33EB7CACFF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DB7B2C-D76D-4F15-B689-C7C3A44D4F20}"/>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3510173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881D88-8890-4FC1-8AA8-E309119E95D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87DB3B3-2755-43FC-AC70-ACC669F61636}"/>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A9CAC4F-6E76-45E3-AE75-371085E24024}"/>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5" name="Segnaposto piè di pagina 4">
            <a:extLst>
              <a:ext uri="{FF2B5EF4-FFF2-40B4-BE49-F238E27FC236}">
                <a16:creationId xmlns:a16="http://schemas.microsoft.com/office/drawing/2014/main" id="{C2331F15-A1AC-4897-B422-E091F00B2C6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D3D7445-BBE5-4ACC-88E0-C0C553E1757E}"/>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3345367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3A1D86C7-2136-44D4-A1CA-2EAF2FCFCB4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B94717D0-DF1E-422E-90BF-52B91BE719B9}"/>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0595A0A-0286-49D9-B415-DD440486C278}"/>
              </a:ext>
            </a:extLst>
          </p:cNvPr>
          <p:cNvSpPr>
            <a:spLocks noGrp="1"/>
          </p:cNvSpPr>
          <p:nvPr>
            <p:ph type="dt" sz="half" idx="10"/>
          </p:nvPr>
        </p:nvSpPr>
        <p:spPr/>
        <p:txBody>
          <a:bodyPr/>
          <a:lstStyle/>
          <a:p>
            <a:fld id="{C211FF05-E1D0-4F83-8B10-0B5610B99249}" type="datetimeFigureOut">
              <a:rPr lang="it-IT" smtClean="0"/>
              <a:t>25/09/2026</a:t>
            </a:fld>
            <a:endParaRPr lang="it-IT"/>
          </a:p>
        </p:txBody>
      </p:sp>
      <p:sp>
        <p:nvSpPr>
          <p:cNvPr id="5" name="Segnaposto piè di pagina 4">
            <a:extLst>
              <a:ext uri="{FF2B5EF4-FFF2-40B4-BE49-F238E27FC236}">
                <a16:creationId xmlns:a16="http://schemas.microsoft.com/office/drawing/2014/main" id="{10AEADEE-4873-4E2F-AA03-CFCC8B30F33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6711FC4-2DDE-4A9E-9F9A-5D0FAC05D230}"/>
              </a:ext>
            </a:extLst>
          </p:cNvPr>
          <p:cNvSpPr>
            <a:spLocks noGrp="1"/>
          </p:cNvSpPr>
          <p:nvPr>
            <p:ph type="sldNum" sz="quarter" idx="12"/>
          </p:nvPr>
        </p:nvSpPr>
        <p:spPr/>
        <p:txBody>
          <a:bodyPr/>
          <a:lstStyle/>
          <a:p>
            <a:fld id="{1F0A5F52-24FC-4450-93F7-048DDFCE7F58}" type="slidenum">
              <a:rPr lang="it-IT" smtClean="0"/>
              <a:t>‹N›</a:t>
            </a:fld>
            <a:endParaRPr lang="it-IT"/>
          </a:p>
        </p:txBody>
      </p:sp>
    </p:spTree>
    <p:extLst>
      <p:ext uri="{BB962C8B-B14F-4D97-AF65-F5344CB8AC3E}">
        <p14:creationId xmlns:p14="http://schemas.microsoft.com/office/powerpoint/2010/main" val="33734087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5.jp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78D5C1-8BD3-4CAA-8344-F99652C86A74}"/>
              </a:ext>
            </a:extLst>
          </p:cNvPr>
          <p:cNvSpPr/>
          <p:nvPr userDrawn="1"/>
        </p:nvSpPr>
        <p:spPr>
          <a:xfrm>
            <a:off x="0" y="6466506"/>
            <a:ext cx="12192000" cy="404557"/>
          </a:xfrm>
          <a:prstGeom prst="rect">
            <a:avLst/>
          </a:prstGeom>
          <a:solidFill>
            <a:srgbClr val="297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ttangolo 1">
            <a:extLst>
              <a:ext uri="{FF2B5EF4-FFF2-40B4-BE49-F238E27FC236}">
                <a16:creationId xmlns:a16="http://schemas.microsoft.com/office/drawing/2014/main" id="{799CB592-338A-45E4-BDD5-31AA4BA738D9}"/>
              </a:ext>
            </a:extLst>
          </p:cNvPr>
          <p:cNvSpPr/>
          <p:nvPr userDrawn="1"/>
        </p:nvSpPr>
        <p:spPr>
          <a:xfrm>
            <a:off x="5410200" y="6466505"/>
            <a:ext cx="1371600" cy="404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4" descr="Risultati immagini per Regione lombardia">
            <a:extLst>
              <a:ext uri="{FF2B5EF4-FFF2-40B4-BE49-F238E27FC236}">
                <a16:creationId xmlns:a16="http://schemas.microsoft.com/office/drawing/2014/main" id="{9C3357B0-3EF8-4195-A75C-00035A645AF3}"/>
              </a:ext>
            </a:extLst>
          </p:cNvPr>
          <p:cNvPicPr>
            <a:picLocks noChangeAspect="1" noChangeArrowheads="1"/>
          </p:cNvPicPr>
          <p:nvPr userDrawn="1"/>
        </p:nvPicPr>
        <p:blipFill>
          <a:blip r:embed="rId6" cstate="hqprint">
            <a:extLst>
              <a:ext uri="{28A0092B-C50C-407E-A947-70E740481C1C}">
                <a14:useLocalDpi xmlns:a14="http://schemas.microsoft.com/office/drawing/2010/main"/>
              </a:ext>
            </a:extLst>
          </a:blip>
          <a:srcRect/>
          <a:stretch>
            <a:fillRect/>
          </a:stretch>
        </p:blipFill>
        <p:spPr bwMode="auto">
          <a:xfrm>
            <a:off x="5548800" y="6488398"/>
            <a:ext cx="1094400" cy="360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69A5EE7-294F-4978-8CBE-E6A1F5358E28}"/>
              </a:ext>
            </a:extLst>
          </p:cNvPr>
          <p:cNvSpPr/>
          <p:nvPr userDrawn="1"/>
        </p:nvSpPr>
        <p:spPr>
          <a:xfrm>
            <a:off x="11420202" y="6466505"/>
            <a:ext cx="652309" cy="4049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TextBox 6">
            <a:extLst>
              <a:ext uri="{FF2B5EF4-FFF2-40B4-BE49-F238E27FC236}">
                <a16:creationId xmlns:a16="http://schemas.microsoft.com/office/drawing/2014/main" id="{49F4D821-C285-4706-A4F5-8E4A464DED5A}"/>
              </a:ext>
            </a:extLst>
          </p:cNvPr>
          <p:cNvSpPr txBox="1"/>
          <p:nvPr userDrawn="1"/>
        </p:nvSpPr>
        <p:spPr>
          <a:xfrm>
            <a:off x="11482252" y="6584340"/>
            <a:ext cx="576000" cy="169277"/>
          </a:xfrm>
          <a:prstGeom prst="rect">
            <a:avLst/>
          </a:prstGeom>
          <a:noFill/>
        </p:spPr>
        <p:txBody>
          <a:bodyPr wrap="square" lIns="91440" tIns="0" rIns="91440" bIns="0" rtlCol="0">
            <a:noAutofit/>
          </a:bodyPr>
          <a:lstStyle/>
          <a:p>
            <a:pPr algn="ctr"/>
            <a:r>
              <a:rPr lang="en-US" sz="1100" spc="0" dirty="0">
                <a:solidFill>
                  <a:schemeClr val="bg1"/>
                </a:solidFill>
                <a:latin typeface="Montserrat Medium" panose="00000600000000000000" pitchFamily="50" charset="0"/>
                <a:ea typeface="Lato Light" panose="020F0502020204030203" pitchFamily="34" charset="0"/>
                <a:cs typeface="Lato Light" panose="020F0502020204030203" pitchFamily="34" charset="0"/>
              </a:rPr>
              <a:t>|  </a:t>
            </a:r>
            <a:fld id="{C6DA61A6-9DFA-4531-9DEE-6E177963A29C}" type="slidenum">
              <a:rPr lang="en-US" sz="1100" spc="0" smtClean="0">
                <a:solidFill>
                  <a:schemeClr val="bg1"/>
                </a:solidFill>
                <a:latin typeface="Montserrat Medium" panose="00000600000000000000" pitchFamily="50" charset="0"/>
                <a:ea typeface="Lato Light" panose="020F0502020204030203" pitchFamily="34" charset="0"/>
                <a:cs typeface="Lato Light" panose="020F0502020204030203" pitchFamily="34" charset="0"/>
              </a:rPr>
              <a:pPr algn="ctr"/>
              <a:t>‹N›</a:t>
            </a:fld>
            <a:r>
              <a:rPr lang="en-US" sz="1100" spc="0" dirty="0">
                <a:solidFill>
                  <a:schemeClr val="bg1"/>
                </a:solidFill>
                <a:latin typeface="Montserrat Medium" panose="00000600000000000000" pitchFamily="50" charset="0"/>
                <a:ea typeface="Lato Light" panose="020F0502020204030203" pitchFamily="34" charset="0"/>
                <a:cs typeface="Lato Light" panose="020F0502020204030203" pitchFamily="34" charset="0"/>
              </a:rPr>
              <a:t> </a:t>
            </a:r>
            <a:endParaRPr lang="id-ID" sz="1100" spc="0" dirty="0">
              <a:solidFill>
                <a:schemeClr val="bg1"/>
              </a:solidFill>
              <a:latin typeface="Montserrat Medium" panose="00000600000000000000" pitchFamily="50" charset="0"/>
              <a:ea typeface="Lato Light" panose="020F0502020204030203" pitchFamily="34" charset="0"/>
              <a:cs typeface="Lato Light" panose="020F0502020204030203" pitchFamily="34" charset="0"/>
            </a:endParaRPr>
          </a:p>
        </p:txBody>
      </p:sp>
    </p:spTree>
    <p:extLst>
      <p:ext uri="{BB962C8B-B14F-4D97-AF65-F5344CB8AC3E}">
        <p14:creationId xmlns:p14="http://schemas.microsoft.com/office/powerpoint/2010/main" val="2049248108"/>
      </p:ext>
    </p:extLst>
  </p:cSld>
  <p:clrMap bg1="lt1" tx1="dk1" bg2="lt2" tx2="dk2" accent1="accent1" accent2="accent2" accent3="accent3" accent4="accent4" accent5="accent5" accent6="accent6" hlink="hlink" folHlink="folHlink"/>
  <p:sldLayoutIdLst>
    <p:sldLayoutId id="2147483718" r:id="rId1"/>
    <p:sldLayoutId id="2147483723" r:id="rId2"/>
    <p:sldLayoutId id="2147483740" r:id="rId3"/>
    <p:sldLayoutId id="2147483741"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0" y="1"/>
            <a:ext cx="12192000" cy="6858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007239"/>
              </a:buClr>
              <a:buSzPts val="4000"/>
              <a:buFont typeface="Arial"/>
              <a:buNone/>
              <a:defRPr sz="4000" b="1" i="0" u="none" strike="noStrike" cap="none">
                <a:solidFill>
                  <a:srgbClr val="007239"/>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extLst>
      <p:ext uri="{BB962C8B-B14F-4D97-AF65-F5344CB8AC3E}">
        <p14:creationId xmlns:p14="http://schemas.microsoft.com/office/powerpoint/2010/main" val="1895498998"/>
      </p:ext>
    </p:extLst>
  </p:cSld>
  <p:clrMap bg1="lt1" tx1="dk1" bg2="dk2" tx2="lt2" accent1="accent1" accent2="accent2" accent3="accent3" accent4="accent4" accent5="accent5" accent6="accent6" hlink="hlink" folHlink="folHlink"/>
  <p:sldLayoutIdLst>
    <p:sldLayoutId id="2147483725" r:id="rId1"/>
    <p:sldLayoutId id="2147483726" r:id="rId2"/>
  </p:sldLayoutIdLst>
  <p:hf hdr="0" ftr="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E272F51-8243-4506-9A7B-DA9882BDE3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3182C9A-FA67-4858-8700-ED26A6AB7B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0FB090B-5E03-47EB-8064-B1AFA85212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11FF05-E1D0-4F83-8B10-0B5610B99249}" type="datetimeFigureOut">
              <a:rPr lang="it-IT" smtClean="0"/>
              <a:t>25/09/2026</a:t>
            </a:fld>
            <a:endParaRPr lang="it-IT"/>
          </a:p>
        </p:txBody>
      </p:sp>
      <p:sp>
        <p:nvSpPr>
          <p:cNvPr id="5" name="Segnaposto piè di pagina 4">
            <a:extLst>
              <a:ext uri="{FF2B5EF4-FFF2-40B4-BE49-F238E27FC236}">
                <a16:creationId xmlns:a16="http://schemas.microsoft.com/office/drawing/2014/main" id="{76214B57-527B-40AE-87E3-8D1E879F4E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086DA082-9FB4-417B-8678-667FAD33B9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0A5F52-24FC-4450-93F7-048DDFCE7F58}" type="slidenum">
              <a:rPr lang="it-IT" smtClean="0"/>
              <a:t>‹N›</a:t>
            </a:fld>
            <a:endParaRPr lang="it-IT"/>
          </a:p>
        </p:txBody>
      </p:sp>
      <p:pic>
        <p:nvPicPr>
          <p:cNvPr id="7" name="Google Shape;23;p24">
            <a:extLst>
              <a:ext uri="{FF2B5EF4-FFF2-40B4-BE49-F238E27FC236}">
                <a16:creationId xmlns:a16="http://schemas.microsoft.com/office/drawing/2014/main" id="{DDCC1197-1CCA-2FEB-D3AC-BD8344191A5E}"/>
              </a:ext>
            </a:extLst>
          </p:cNvPr>
          <p:cNvPicPr preferRelativeResize="0"/>
          <p:nvPr userDrawn="1"/>
        </p:nvPicPr>
        <p:blipFill rotWithShape="1">
          <a:blip r:embed="rId13">
            <a:alphaModFix/>
          </a:blip>
          <a:srcRect/>
          <a:stretch/>
        </p:blipFill>
        <p:spPr>
          <a:xfrm>
            <a:off x="894751" y="6429604"/>
            <a:ext cx="1117600" cy="428397"/>
          </a:xfrm>
          <a:prstGeom prst="rect">
            <a:avLst/>
          </a:prstGeom>
          <a:noFill/>
          <a:ln>
            <a:noFill/>
          </a:ln>
        </p:spPr>
      </p:pic>
      <p:sp>
        <p:nvSpPr>
          <p:cNvPr id="8" name="Google Shape;24;p24">
            <a:extLst>
              <a:ext uri="{FF2B5EF4-FFF2-40B4-BE49-F238E27FC236}">
                <a16:creationId xmlns:a16="http://schemas.microsoft.com/office/drawing/2014/main" id="{87854E20-9D2D-0393-0498-5E8330FD8557}"/>
              </a:ext>
            </a:extLst>
          </p:cNvPr>
          <p:cNvSpPr/>
          <p:nvPr userDrawn="1"/>
        </p:nvSpPr>
        <p:spPr>
          <a:xfrm>
            <a:off x="0" y="6488183"/>
            <a:ext cx="764601"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9" name="Google Shape;25;p24">
            <a:extLst>
              <a:ext uri="{FF2B5EF4-FFF2-40B4-BE49-F238E27FC236}">
                <a16:creationId xmlns:a16="http://schemas.microsoft.com/office/drawing/2014/main" id="{5CE53309-0469-B44A-5371-308A30F244A1}"/>
              </a:ext>
            </a:extLst>
          </p:cNvPr>
          <p:cNvSpPr/>
          <p:nvPr userDrawn="1"/>
        </p:nvSpPr>
        <p:spPr>
          <a:xfrm>
            <a:off x="2181800" y="6491304"/>
            <a:ext cx="7576042"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0" name="Google Shape;26;p24">
            <a:extLst>
              <a:ext uri="{FF2B5EF4-FFF2-40B4-BE49-F238E27FC236}">
                <a16:creationId xmlns:a16="http://schemas.microsoft.com/office/drawing/2014/main" id="{C728D349-BA68-B9B9-8B52-9501AE71E880}"/>
              </a:ext>
            </a:extLst>
          </p:cNvPr>
          <p:cNvSpPr/>
          <p:nvPr userDrawn="1"/>
        </p:nvSpPr>
        <p:spPr>
          <a:xfrm>
            <a:off x="11214341" y="6488183"/>
            <a:ext cx="977659" cy="369818"/>
          </a:xfrm>
          <a:prstGeom prst="rect">
            <a:avLst/>
          </a:prstGeom>
          <a:solidFill>
            <a:srgbClr val="297A3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1" name="Google Shape;27;p24">
            <a:extLst>
              <a:ext uri="{FF2B5EF4-FFF2-40B4-BE49-F238E27FC236}">
                <a16:creationId xmlns:a16="http://schemas.microsoft.com/office/drawing/2014/main" id="{CE6F1BC5-7A12-9AE5-763B-C54FBDFCD3DC}"/>
              </a:ext>
            </a:extLst>
          </p:cNvPr>
          <p:cNvSpPr/>
          <p:nvPr userDrawn="1"/>
        </p:nvSpPr>
        <p:spPr>
          <a:xfrm>
            <a:off x="9812866" y="6458893"/>
            <a:ext cx="1276813" cy="36981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12" name="Google Shape;28;p24">
            <a:extLst>
              <a:ext uri="{FF2B5EF4-FFF2-40B4-BE49-F238E27FC236}">
                <a16:creationId xmlns:a16="http://schemas.microsoft.com/office/drawing/2014/main" id="{43B72F19-530E-C503-8EE1-16EECF9FBF07}"/>
              </a:ext>
            </a:extLst>
          </p:cNvPr>
          <p:cNvPicPr preferRelativeResize="0"/>
          <p:nvPr userDrawn="1"/>
        </p:nvPicPr>
        <p:blipFill rotWithShape="1">
          <a:blip r:embed="rId14">
            <a:alphaModFix/>
          </a:blip>
          <a:srcRect l="10617" t="4298" b="20010"/>
          <a:stretch/>
        </p:blipFill>
        <p:spPr>
          <a:xfrm>
            <a:off x="9915763" y="6384045"/>
            <a:ext cx="1228940" cy="473955"/>
          </a:xfrm>
          <a:prstGeom prst="rect">
            <a:avLst/>
          </a:prstGeom>
          <a:noFill/>
          <a:ln>
            <a:noFill/>
          </a:ln>
        </p:spPr>
      </p:pic>
      <p:sp>
        <p:nvSpPr>
          <p:cNvPr id="13" name="Google Shape;29;p24">
            <a:extLst>
              <a:ext uri="{FF2B5EF4-FFF2-40B4-BE49-F238E27FC236}">
                <a16:creationId xmlns:a16="http://schemas.microsoft.com/office/drawing/2014/main" id="{C443BFEE-664D-C835-4E5E-DC8E697B9064}"/>
              </a:ext>
            </a:extLst>
          </p:cNvPr>
          <p:cNvSpPr txBox="1"/>
          <p:nvPr userDrawn="1"/>
        </p:nvSpPr>
        <p:spPr>
          <a:xfrm>
            <a:off x="11098989" y="6532472"/>
            <a:ext cx="1114999" cy="281239"/>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311303785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regione.lombardia.it/"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38.png"/><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 Id="rId4" Type="http://schemas.openxmlformats.org/officeDocument/2006/relationships/image" Target="../media/image72.png"/></Relationships>
</file>

<file path=ppt/slides/_rels/slide6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hyperlink" Target="mailto:Bandi@regione.lombardia.it" TargetMode="Externa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12;p23" descr="MASTER_slide 4-3_TAPPO con partner.png">
            <a:extLst>
              <a:ext uri="{FF2B5EF4-FFF2-40B4-BE49-F238E27FC236}">
                <a16:creationId xmlns:a16="http://schemas.microsoft.com/office/drawing/2014/main" id="{32050DDF-CCC6-49FC-BD69-8F767A0FC432}"/>
              </a:ext>
            </a:extLst>
          </p:cNvPr>
          <p:cNvPicPr preferRelativeResize="0"/>
          <p:nvPr/>
        </p:nvPicPr>
        <p:blipFill rotWithShape="1">
          <a:blip r:embed="rId3">
            <a:alphaModFix/>
          </a:blip>
          <a:srcRect/>
          <a:stretch/>
        </p:blipFill>
        <p:spPr>
          <a:xfrm>
            <a:off x="0" y="2983"/>
            <a:ext cx="12192000" cy="6858000"/>
          </a:xfrm>
          <a:prstGeom prst="rect">
            <a:avLst/>
          </a:prstGeom>
          <a:noFill/>
          <a:ln>
            <a:noFill/>
          </a:ln>
        </p:spPr>
      </p:pic>
      <p:sp>
        <p:nvSpPr>
          <p:cNvPr id="5" name="Titolo 1">
            <a:extLst>
              <a:ext uri="{FF2B5EF4-FFF2-40B4-BE49-F238E27FC236}">
                <a16:creationId xmlns:a16="http://schemas.microsoft.com/office/drawing/2014/main" id="{DE976B60-0193-4458-B058-88B64BC9CC99}"/>
              </a:ext>
            </a:extLst>
          </p:cNvPr>
          <p:cNvSpPr txBox="1">
            <a:spLocks/>
          </p:cNvSpPr>
          <p:nvPr/>
        </p:nvSpPr>
        <p:spPr>
          <a:xfrm>
            <a:off x="398302" y="1143410"/>
            <a:ext cx="11395395" cy="1845499"/>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7239"/>
              </a:buClr>
              <a:buSzPts val="4000"/>
              <a:buFont typeface="Arial"/>
              <a:buNone/>
              <a:defRPr sz="4000" b="1" i="0" u="none" strike="noStrike" cap="none">
                <a:solidFill>
                  <a:srgbClr val="00723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it-IT" kern="0" dirty="0">
                <a:latin typeface="Titillium Web" panose="020B0604020202020204" charset="0"/>
              </a:rPr>
              <a:t>PRESENTAZIONE DELL’AVVISO REGIONALE</a:t>
            </a:r>
          </a:p>
          <a:p>
            <a:r>
              <a:rPr lang="it-IT" kern="0" dirty="0">
                <a:latin typeface="Titillium Web" panose="020B0604020202020204" charset="0"/>
              </a:rPr>
              <a:t>APS - ODV - Fondazioni del Terzo Settore</a:t>
            </a:r>
          </a:p>
          <a:p>
            <a:r>
              <a:rPr lang="it-IT" sz="4800" kern="0" dirty="0">
                <a:latin typeface="Titillium Web" panose="020B0604020202020204" charset="0"/>
              </a:rPr>
              <a:t>2026 - 2028</a:t>
            </a:r>
          </a:p>
        </p:txBody>
      </p:sp>
      <p:sp>
        <p:nvSpPr>
          <p:cNvPr id="26" name="CasellaDiTesto 25">
            <a:extLst>
              <a:ext uri="{FF2B5EF4-FFF2-40B4-BE49-F238E27FC236}">
                <a16:creationId xmlns:a16="http://schemas.microsoft.com/office/drawing/2014/main" id="{CDC2A2D5-76E1-45FB-8EA2-3B4DB73264F8}"/>
              </a:ext>
            </a:extLst>
          </p:cNvPr>
          <p:cNvSpPr txBox="1"/>
          <p:nvPr/>
        </p:nvSpPr>
        <p:spPr>
          <a:xfrm>
            <a:off x="455646" y="3198674"/>
            <a:ext cx="11262050" cy="1200329"/>
          </a:xfrm>
          <a:prstGeom prst="rect">
            <a:avLst/>
          </a:prstGeom>
          <a:noFill/>
        </p:spPr>
        <p:txBody>
          <a:bodyPr wrap="square">
            <a:spAutoFit/>
          </a:bodyPr>
          <a:lstStyle/>
          <a:p>
            <a:pPr algn="ctr"/>
            <a:r>
              <a:rPr lang="it-IT" sz="2400" kern="0" dirty="0">
                <a:solidFill>
                  <a:srgbClr val="007239"/>
                </a:solidFill>
                <a:latin typeface="Titillium Web" panose="020B0604020202020204" charset="0"/>
                <a:cs typeface="Arial"/>
                <a:sym typeface="Arial"/>
              </a:rPr>
              <a:t>Direzione Generale Famiglia, solidarietà sociale, </a:t>
            </a:r>
          </a:p>
          <a:p>
            <a:pPr algn="ctr"/>
            <a:r>
              <a:rPr lang="it-IT" sz="2400" kern="0" dirty="0">
                <a:solidFill>
                  <a:srgbClr val="007239"/>
                </a:solidFill>
                <a:latin typeface="Titillium Web" panose="020B0604020202020204" charset="0"/>
                <a:cs typeface="Arial"/>
                <a:sym typeface="Arial"/>
              </a:rPr>
              <a:t>disabilità, pari opportunità</a:t>
            </a:r>
          </a:p>
          <a:p>
            <a:pPr algn="ctr"/>
            <a:r>
              <a:rPr lang="it-IT" sz="2400" kern="0" dirty="0">
                <a:solidFill>
                  <a:srgbClr val="007239"/>
                </a:solidFill>
                <a:latin typeface="Titillium Web" panose="020B0604020202020204" charset="0"/>
                <a:cs typeface="Arial"/>
                <a:sym typeface="Arial"/>
              </a:rPr>
              <a:t>Struttura Volontariato e Terzo Settore</a:t>
            </a:r>
          </a:p>
        </p:txBody>
      </p:sp>
      <p:pic>
        <p:nvPicPr>
          <p:cNvPr id="3" name="Immagine 2">
            <a:extLst>
              <a:ext uri="{FF2B5EF4-FFF2-40B4-BE49-F238E27FC236}">
                <a16:creationId xmlns:a16="http://schemas.microsoft.com/office/drawing/2014/main" id="{C6694633-1DDA-2D0C-B47B-A04AD6FE43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159" y="3951514"/>
            <a:ext cx="3231459" cy="2608181"/>
          </a:xfrm>
          <a:prstGeom prst="rect">
            <a:avLst/>
          </a:prstGeom>
        </p:spPr>
      </p:pic>
      <p:pic>
        <p:nvPicPr>
          <p:cNvPr id="2" name="Immagine 1">
            <a:extLst>
              <a:ext uri="{FF2B5EF4-FFF2-40B4-BE49-F238E27FC236}">
                <a16:creationId xmlns:a16="http://schemas.microsoft.com/office/drawing/2014/main" id="{3D7E7C96-2364-B535-CFDD-6B7664A5D62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03849" y="5352680"/>
            <a:ext cx="3639167" cy="1207015"/>
          </a:xfrm>
          <a:prstGeom prst="rect">
            <a:avLst/>
          </a:prstGeom>
          <a:noFill/>
        </p:spPr>
      </p:pic>
      <p:pic>
        <p:nvPicPr>
          <p:cNvPr id="4" name="Immagine 3" descr="Immagine che contiene diagramma&#10;&#10;Descrizione generata automaticamente">
            <a:extLst>
              <a:ext uri="{FF2B5EF4-FFF2-40B4-BE49-F238E27FC236}">
                <a16:creationId xmlns:a16="http://schemas.microsoft.com/office/drawing/2014/main" id="{BCFD1EAA-4CDE-F180-6F99-D62BE0CF94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02639" y="5562770"/>
            <a:ext cx="3528060" cy="755650"/>
          </a:xfrm>
          <a:prstGeom prst="rect">
            <a:avLst/>
          </a:prstGeom>
        </p:spPr>
      </p:pic>
    </p:spTree>
    <p:extLst>
      <p:ext uri="{BB962C8B-B14F-4D97-AF65-F5344CB8AC3E}">
        <p14:creationId xmlns:p14="http://schemas.microsoft.com/office/powerpoint/2010/main" val="238368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66F60-68DA-DBFA-33E4-2A8DB61283EC}"/>
            </a:ext>
          </a:extLst>
        </p:cNvPr>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0771A32E-5083-9701-F81B-8CE790EC1218}"/>
              </a:ext>
            </a:extLst>
          </p:cNvPr>
          <p:cNvCxnSpPr/>
          <p:nvPr/>
        </p:nvCxnSpPr>
        <p:spPr>
          <a:xfrm>
            <a:off x="514276" y="1152919"/>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3B7237C7-613A-2F0A-3418-34125B4D07B5}"/>
              </a:ext>
            </a:extLst>
          </p:cNvPr>
          <p:cNvSpPr>
            <a:spLocks noGrp="1"/>
          </p:cNvSpPr>
          <p:nvPr>
            <p:ph type="ctrTitle"/>
          </p:nvPr>
        </p:nvSpPr>
        <p:spPr>
          <a:xfrm>
            <a:off x="514277" y="240354"/>
            <a:ext cx="11163443" cy="753080"/>
          </a:xfrm>
        </p:spPr>
        <p:txBody>
          <a:bodyPr>
            <a:normAutofit fontScale="90000"/>
          </a:bodyPr>
          <a:lstStyle/>
          <a:p>
            <a:br>
              <a:rPr lang="it-IT" sz="2400" b="1" dirty="0">
                <a:solidFill>
                  <a:srgbClr val="297A38"/>
                </a:solidFill>
              </a:rPr>
            </a:br>
            <a:r>
              <a:rPr lang="it-IT" sz="2400" b="1" dirty="0">
                <a:solidFill>
                  <a:srgbClr val="297A38"/>
                </a:solidFill>
              </a:rPr>
              <a:t>PRESENTAZIONE DELL’AVVISO REGIONALE APS - ODV - Fondazioni del Terzo Settore - </a:t>
            </a:r>
            <a:r>
              <a:rPr lang="it-IT" sz="2800" b="1" dirty="0">
                <a:solidFill>
                  <a:srgbClr val="297A38"/>
                </a:solidFill>
              </a:rPr>
              <a:t>2026 - 2028</a:t>
            </a:r>
            <a:endParaRPr lang="it-IT" sz="2400" dirty="0"/>
          </a:p>
        </p:txBody>
      </p:sp>
      <p:pic>
        <p:nvPicPr>
          <p:cNvPr id="10" name="Picture 6">
            <a:extLst>
              <a:ext uri="{FF2B5EF4-FFF2-40B4-BE49-F238E27FC236}">
                <a16:creationId xmlns:a16="http://schemas.microsoft.com/office/drawing/2014/main" id="{53FE3F03-6E83-BA0D-40D7-18C413C905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9254" y="1642189"/>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AAF48818-D49A-AEDB-16E6-D0CEB199F4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0454" y="4057264"/>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4" name="CasellaDiTesto 13">
            <a:extLst>
              <a:ext uri="{FF2B5EF4-FFF2-40B4-BE49-F238E27FC236}">
                <a16:creationId xmlns:a16="http://schemas.microsoft.com/office/drawing/2014/main" id="{E75C31A9-7B4C-46D6-5812-7B1F2D6559A7}"/>
              </a:ext>
            </a:extLst>
          </p:cNvPr>
          <p:cNvSpPr txBox="1"/>
          <p:nvPr/>
        </p:nvSpPr>
        <p:spPr>
          <a:xfrm>
            <a:off x="999341" y="1642189"/>
            <a:ext cx="10193311" cy="36702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it-IT" sz="2000" b="1" dirty="0">
                <a:solidFill>
                  <a:srgbClr val="297A38"/>
                </a:solidFill>
                <a:latin typeface="Titillium Web"/>
              </a:rPr>
              <a:t>Programma</a:t>
            </a:r>
          </a:p>
          <a:p>
            <a:pPr marL="0" marR="0" lvl="0" indent="0" algn="l" defTabSz="914400" rtl="0" eaLnBrk="1" fontAlgn="auto" latinLnBrk="0" hangingPunct="1">
              <a:lnSpc>
                <a:spcPct val="150000"/>
              </a:lnSpc>
              <a:spcBef>
                <a:spcPts val="0"/>
              </a:spcBef>
              <a:spcAft>
                <a:spcPts val="0"/>
              </a:spcAft>
              <a:buClrTx/>
              <a:buSzTx/>
              <a:buFontTx/>
              <a:buNone/>
              <a:tabLst/>
              <a:defRPr/>
            </a:pPr>
            <a:r>
              <a:rPr lang="it-IT" sz="2000" b="1" dirty="0">
                <a:solidFill>
                  <a:srgbClr val="297A38"/>
                </a:solidFill>
                <a:latin typeface="Titillium Web"/>
              </a:rPr>
              <a:t>Ore 10.00 – Saluti e apertura istituzionale – a cura di Regione Lombardia</a:t>
            </a:r>
          </a:p>
          <a:p>
            <a:pPr marL="0" marR="0" lvl="0" indent="0" algn="l" defTabSz="914400" rtl="0" eaLnBrk="1" fontAlgn="auto" latinLnBrk="0" hangingPunct="1">
              <a:lnSpc>
                <a:spcPct val="150000"/>
              </a:lnSpc>
              <a:spcBef>
                <a:spcPts val="0"/>
              </a:spcBef>
              <a:spcAft>
                <a:spcPts val="0"/>
              </a:spcAft>
              <a:buClrTx/>
              <a:buSzTx/>
              <a:buFontTx/>
              <a:buNone/>
              <a:tabLst/>
              <a:defRPr/>
            </a:pPr>
            <a:r>
              <a:rPr lang="it-IT" sz="2000" b="1" dirty="0">
                <a:solidFill>
                  <a:srgbClr val="297A38"/>
                </a:solidFill>
                <a:latin typeface="Titillium Web"/>
              </a:rPr>
              <a:t>Ore 10.15 – Presentazione dell’Avviso, rendicontazione e gestione amministrativa, criteri di valutazione delle progettualità - a cura di Lattanzio KIBS – Assistenza tecnica al RUNTS </a:t>
            </a:r>
          </a:p>
          <a:p>
            <a:pPr marL="0" marR="0" lvl="0" indent="0" algn="l" defTabSz="914400" rtl="0" eaLnBrk="1" fontAlgn="auto" latinLnBrk="0" hangingPunct="1">
              <a:lnSpc>
                <a:spcPct val="150000"/>
              </a:lnSpc>
              <a:spcBef>
                <a:spcPts val="0"/>
              </a:spcBef>
              <a:spcAft>
                <a:spcPts val="0"/>
              </a:spcAft>
              <a:buClrTx/>
              <a:buSzTx/>
              <a:buFontTx/>
              <a:buNone/>
              <a:tabLst/>
              <a:defRPr/>
            </a:pPr>
            <a:r>
              <a:rPr lang="it-IT" sz="2000" b="1" dirty="0">
                <a:solidFill>
                  <a:srgbClr val="297A38"/>
                </a:solidFill>
                <a:latin typeface="Titillium Web"/>
              </a:rPr>
              <a:t>Ore 11.00 – La piattaforma Bandi e Servizi per la presentazione delle domande – a cura di Aria S.p.A.</a:t>
            </a:r>
          </a:p>
          <a:p>
            <a:pPr marL="0" marR="0" lvl="0" indent="0" algn="l" defTabSz="914400" rtl="0" eaLnBrk="1" fontAlgn="auto" latinLnBrk="0" hangingPunct="1">
              <a:lnSpc>
                <a:spcPct val="150000"/>
              </a:lnSpc>
              <a:spcBef>
                <a:spcPts val="0"/>
              </a:spcBef>
              <a:spcAft>
                <a:spcPts val="0"/>
              </a:spcAft>
              <a:buClrTx/>
              <a:buSzTx/>
              <a:buFontTx/>
              <a:buNone/>
              <a:tabLst/>
              <a:defRPr/>
            </a:pPr>
            <a:r>
              <a:rPr lang="it-IT" sz="2000" b="1" dirty="0">
                <a:solidFill>
                  <a:srgbClr val="297A38"/>
                </a:solidFill>
                <a:latin typeface="Titillium Web"/>
              </a:rPr>
              <a:t>Ore 11.10 – Sessione Q&amp;A </a:t>
            </a:r>
          </a:p>
          <a:p>
            <a:pPr marL="0" marR="0" lvl="0" indent="0" algn="l" defTabSz="914400" rtl="0" eaLnBrk="1" fontAlgn="auto" latinLnBrk="0" hangingPunct="1">
              <a:lnSpc>
                <a:spcPct val="150000"/>
              </a:lnSpc>
              <a:spcBef>
                <a:spcPts val="0"/>
              </a:spcBef>
              <a:spcAft>
                <a:spcPts val="0"/>
              </a:spcAft>
              <a:buClrTx/>
              <a:buSzTx/>
              <a:buFontTx/>
              <a:buNone/>
              <a:tabLst/>
              <a:defRPr/>
            </a:pPr>
            <a:r>
              <a:rPr lang="it-IT" sz="2000" b="1" dirty="0">
                <a:solidFill>
                  <a:srgbClr val="297A38"/>
                </a:solidFill>
                <a:latin typeface="Titillium Web"/>
              </a:rPr>
              <a:t>Ore 11.30 – Chiusura dei lavori</a:t>
            </a:r>
          </a:p>
        </p:txBody>
      </p:sp>
      <p:pic>
        <p:nvPicPr>
          <p:cNvPr id="3" name="Elemento grafico 2" descr="Avviso con riempimento a tinta unita">
            <a:extLst>
              <a:ext uri="{FF2B5EF4-FFF2-40B4-BE49-F238E27FC236}">
                <a16:creationId xmlns:a16="http://schemas.microsoft.com/office/drawing/2014/main" id="{C7AB6CF0-EC16-B983-C490-3233B5C387E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05345" y="5424185"/>
            <a:ext cx="561792" cy="561792"/>
          </a:xfrm>
          <a:prstGeom prst="rect">
            <a:avLst/>
          </a:prstGeom>
        </p:spPr>
      </p:pic>
      <p:sp>
        <p:nvSpPr>
          <p:cNvPr id="4" name="CasellaDiTesto 3">
            <a:extLst>
              <a:ext uri="{FF2B5EF4-FFF2-40B4-BE49-F238E27FC236}">
                <a16:creationId xmlns:a16="http://schemas.microsoft.com/office/drawing/2014/main" id="{B554FF5E-C639-2DF1-A41D-7B04847935F0}"/>
              </a:ext>
            </a:extLst>
          </p:cNvPr>
          <p:cNvSpPr txBox="1"/>
          <p:nvPr/>
        </p:nvSpPr>
        <p:spPr>
          <a:xfrm>
            <a:off x="1893454" y="5538887"/>
            <a:ext cx="8672945" cy="369332"/>
          </a:xfrm>
          <a:prstGeom prst="rect">
            <a:avLst/>
          </a:prstGeom>
          <a:noFill/>
        </p:spPr>
        <p:txBody>
          <a:bodyPr wrap="square" rtlCol="0">
            <a:spAutoFit/>
          </a:bodyPr>
          <a:lstStyle/>
          <a:p>
            <a:r>
              <a:rPr lang="it-IT" b="1" dirty="0">
                <a:solidFill>
                  <a:srgbClr val="FFC000"/>
                </a:solidFill>
              </a:rPr>
              <a:t>La riunione sarà registrata per permettere la condivisione successiva dei contenuti  </a:t>
            </a:r>
          </a:p>
        </p:txBody>
      </p:sp>
    </p:spTree>
    <p:extLst>
      <p:ext uri="{BB962C8B-B14F-4D97-AF65-F5344CB8AC3E}">
        <p14:creationId xmlns:p14="http://schemas.microsoft.com/office/powerpoint/2010/main" val="1650705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2E0D67A2-BD9E-0EC9-F82C-79863F0F5458}"/>
              </a:ext>
            </a:extLst>
          </p:cNvPr>
          <p:cNvSpPr txBox="1"/>
          <p:nvPr/>
        </p:nvSpPr>
        <p:spPr>
          <a:xfrm>
            <a:off x="659567" y="558745"/>
            <a:ext cx="10792918" cy="1323439"/>
          </a:xfrm>
          <a:prstGeom prst="rect">
            <a:avLst/>
          </a:prstGeom>
          <a:noFill/>
        </p:spPr>
        <p:txBody>
          <a:bodyPr wrap="square">
            <a:spAutoFit/>
          </a:bodyPr>
          <a:lstStyle/>
          <a:p>
            <a:pPr algn="ctr"/>
            <a:r>
              <a:rPr lang="it-IT" sz="4000" b="1" dirty="0">
                <a:solidFill>
                  <a:srgbClr val="297A38"/>
                </a:solidFill>
                <a:latin typeface="Titillium Web"/>
              </a:rPr>
              <a:t>PRESENTAZIONE DELL’AVVISO REGIONALE</a:t>
            </a:r>
          </a:p>
          <a:p>
            <a:pPr algn="ctr"/>
            <a:r>
              <a:rPr lang="it-IT" sz="4000" b="1" dirty="0">
                <a:solidFill>
                  <a:srgbClr val="297A38"/>
                </a:solidFill>
                <a:latin typeface="Titillium Web"/>
              </a:rPr>
              <a:t> Saluti e introduzione istituzionale </a:t>
            </a:r>
          </a:p>
        </p:txBody>
      </p:sp>
      <p:sp>
        <p:nvSpPr>
          <p:cNvPr id="6" name="CasellaDiTesto 5">
            <a:extLst>
              <a:ext uri="{FF2B5EF4-FFF2-40B4-BE49-F238E27FC236}">
                <a16:creationId xmlns:a16="http://schemas.microsoft.com/office/drawing/2014/main" id="{DB81CF9D-4940-C919-C042-44BBA51BD3DA}"/>
              </a:ext>
            </a:extLst>
          </p:cNvPr>
          <p:cNvSpPr txBox="1"/>
          <p:nvPr/>
        </p:nvSpPr>
        <p:spPr>
          <a:xfrm>
            <a:off x="548390" y="2491779"/>
            <a:ext cx="11095220" cy="1384995"/>
          </a:xfrm>
          <a:prstGeom prst="rect">
            <a:avLst/>
          </a:prstGeom>
          <a:noFill/>
        </p:spPr>
        <p:txBody>
          <a:bodyPr wrap="square">
            <a:spAutoFit/>
          </a:bodyPr>
          <a:lstStyle/>
          <a:p>
            <a:pPr algn="ctr"/>
            <a:r>
              <a:rPr lang="it-IT" sz="2800" kern="0" dirty="0">
                <a:solidFill>
                  <a:srgbClr val="007239"/>
                </a:solidFill>
                <a:latin typeface="Titillium Web" panose="020B0604020202020204" charset="0"/>
                <a:cs typeface="Arial"/>
                <a:sym typeface="Arial"/>
              </a:rPr>
              <a:t>Direzione Generale Famiglia, solidarietà sociale, </a:t>
            </a:r>
          </a:p>
          <a:p>
            <a:pPr algn="ctr"/>
            <a:r>
              <a:rPr lang="it-IT" sz="2800" kern="0" dirty="0">
                <a:solidFill>
                  <a:srgbClr val="007239"/>
                </a:solidFill>
                <a:latin typeface="Titillium Web" panose="020B0604020202020204" charset="0"/>
                <a:cs typeface="Arial"/>
                <a:sym typeface="Arial"/>
              </a:rPr>
              <a:t>disabilità, pari opportunità</a:t>
            </a:r>
          </a:p>
          <a:p>
            <a:pPr algn="ctr"/>
            <a:r>
              <a:rPr lang="it-IT" sz="2800" kern="0" dirty="0">
                <a:solidFill>
                  <a:srgbClr val="007239"/>
                </a:solidFill>
                <a:latin typeface="Titillium Web" panose="020B0604020202020204" charset="0"/>
                <a:cs typeface="Arial"/>
                <a:sym typeface="Arial"/>
              </a:rPr>
              <a:t>Struttura Volontariato e Terzo Settore</a:t>
            </a:r>
          </a:p>
        </p:txBody>
      </p:sp>
      <p:sp>
        <p:nvSpPr>
          <p:cNvPr id="9" name="CasellaDiTesto 8">
            <a:extLst>
              <a:ext uri="{FF2B5EF4-FFF2-40B4-BE49-F238E27FC236}">
                <a16:creationId xmlns:a16="http://schemas.microsoft.com/office/drawing/2014/main" id="{52D316DF-0D8D-CAC3-2DF8-58AC383FD2D6}"/>
              </a:ext>
            </a:extLst>
          </p:cNvPr>
          <p:cNvSpPr txBox="1"/>
          <p:nvPr/>
        </p:nvSpPr>
        <p:spPr>
          <a:xfrm>
            <a:off x="357265" y="3876774"/>
            <a:ext cx="11095220" cy="523220"/>
          </a:xfrm>
          <a:prstGeom prst="rect">
            <a:avLst/>
          </a:prstGeom>
          <a:noFill/>
        </p:spPr>
        <p:txBody>
          <a:bodyPr wrap="square">
            <a:spAutoFit/>
          </a:bodyPr>
          <a:lstStyle/>
          <a:p>
            <a:pPr algn="ctr"/>
            <a:r>
              <a:rPr lang="it-IT" sz="2800" i="1" kern="0" dirty="0">
                <a:solidFill>
                  <a:srgbClr val="007239"/>
                </a:solidFill>
                <a:latin typeface="Titillium Web" panose="020B0604020202020204" charset="0"/>
                <a:cs typeface="Arial"/>
                <a:sym typeface="Arial"/>
              </a:rPr>
              <a:t>Direttore Vicario dott. Roberto Daffonchio</a:t>
            </a:r>
          </a:p>
        </p:txBody>
      </p:sp>
    </p:spTree>
    <p:extLst>
      <p:ext uri="{BB962C8B-B14F-4D97-AF65-F5344CB8AC3E}">
        <p14:creationId xmlns:p14="http://schemas.microsoft.com/office/powerpoint/2010/main" val="355781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3E520B-F8E3-13E4-7E79-B8C19EC047CB}"/>
              </a:ext>
            </a:extLst>
          </p:cNvPr>
          <p:cNvSpPr>
            <a:spLocks noGrp="1"/>
          </p:cNvSpPr>
          <p:nvPr>
            <p:ph type="ctrTitle"/>
          </p:nvPr>
        </p:nvSpPr>
        <p:spPr>
          <a:xfrm>
            <a:off x="96252" y="85457"/>
            <a:ext cx="12192000" cy="1805842"/>
          </a:xfrm>
        </p:spPr>
        <p:txBody>
          <a:bodyPr/>
          <a:lstStyle/>
          <a:p>
            <a:pPr algn="ctr"/>
            <a:r>
              <a:rPr lang="it-IT" sz="5400" dirty="0">
                <a:solidFill>
                  <a:schemeClr val="accent2"/>
                </a:solidFill>
              </a:rPr>
              <a:t>FONTI NORMATIVE</a:t>
            </a:r>
          </a:p>
        </p:txBody>
      </p:sp>
      <p:sp>
        <p:nvSpPr>
          <p:cNvPr id="8" name="Freccia a destra 7">
            <a:extLst>
              <a:ext uri="{FF2B5EF4-FFF2-40B4-BE49-F238E27FC236}">
                <a16:creationId xmlns:a16="http://schemas.microsoft.com/office/drawing/2014/main" id="{16E6E56E-AB95-FB3F-8533-C8D9918A9B2E}"/>
              </a:ext>
            </a:extLst>
          </p:cNvPr>
          <p:cNvSpPr/>
          <p:nvPr/>
        </p:nvSpPr>
        <p:spPr>
          <a:xfrm>
            <a:off x="3908477" y="2551904"/>
            <a:ext cx="1225483" cy="484632"/>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4D605B80-0A77-9814-4FC9-F8BEFF9DC5E0}"/>
              </a:ext>
            </a:extLst>
          </p:cNvPr>
          <p:cNvSpPr/>
          <p:nvPr/>
        </p:nvSpPr>
        <p:spPr>
          <a:xfrm>
            <a:off x="2009564" y="1891299"/>
            <a:ext cx="1925744" cy="180584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sz="1600" dirty="0">
                <a:solidFill>
                  <a:schemeClr val="accent1"/>
                </a:solidFill>
              </a:rPr>
              <a:t>ATTO DI INDIRIZZO: DECRETO MINISTRO DEL LAVORO E DELLE POLITICHE SOCIALI N. 124 DEL 07-08-2025</a:t>
            </a:r>
          </a:p>
        </p:txBody>
      </p:sp>
      <p:sp>
        <p:nvSpPr>
          <p:cNvPr id="11" name="Rettangolo 10">
            <a:extLst>
              <a:ext uri="{FF2B5EF4-FFF2-40B4-BE49-F238E27FC236}">
                <a16:creationId xmlns:a16="http://schemas.microsoft.com/office/drawing/2014/main" id="{F5484778-7DCB-7851-6999-7EE0C11FD506}"/>
              </a:ext>
            </a:extLst>
          </p:cNvPr>
          <p:cNvSpPr/>
          <p:nvPr/>
        </p:nvSpPr>
        <p:spPr>
          <a:xfrm>
            <a:off x="5157471" y="1503130"/>
            <a:ext cx="1925744" cy="26125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a:solidFill>
                  <a:schemeClr val="accent1"/>
                </a:solidFill>
              </a:rPr>
              <a:t>ACCORDO DI PROGRAMMA 2025-2027 MINISTERO DEL LAVORO E DELLE POLITICHE SOCIALI / REGIONE LOMBARDIA </a:t>
            </a:r>
          </a:p>
        </p:txBody>
      </p:sp>
      <p:sp>
        <p:nvSpPr>
          <p:cNvPr id="12" name="Rettangolo 11">
            <a:extLst>
              <a:ext uri="{FF2B5EF4-FFF2-40B4-BE49-F238E27FC236}">
                <a16:creationId xmlns:a16="http://schemas.microsoft.com/office/drawing/2014/main" id="{990C591A-6B32-7E32-1EAA-1A370B9F2D1C}"/>
              </a:ext>
            </a:extLst>
          </p:cNvPr>
          <p:cNvSpPr/>
          <p:nvPr/>
        </p:nvSpPr>
        <p:spPr>
          <a:xfrm>
            <a:off x="8152069" y="1742921"/>
            <a:ext cx="2051390" cy="22438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dirty="0">
                <a:solidFill>
                  <a:schemeClr val="accent1"/>
                </a:solidFill>
              </a:rPr>
              <a:t>PROTOCOLLO N.16680/2025 LINEE GUIDA MINISTERO DEL LAVORO E DELLE POLITICHE SOCIALI</a:t>
            </a:r>
          </a:p>
        </p:txBody>
      </p:sp>
      <p:sp>
        <p:nvSpPr>
          <p:cNvPr id="13" name="Freccia a destra 12">
            <a:extLst>
              <a:ext uri="{FF2B5EF4-FFF2-40B4-BE49-F238E27FC236}">
                <a16:creationId xmlns:a16="http://schemas.microsoft.com/office/drawing/2014/main" id="{E229A11B-4629-B6B1-11C3-65D7B549C82C}"/>
              </a:ext>
            </a:extLst>
          </p:cNvPr>
          <p:cNvSpPr/>
          <p:nvPr/>
        </p:nvSpPr>
        <p:spPr>
          <a:xfrm>
            <a:off x="7064432" y="2550102"/>
            <a:ext cx="1087637" cy="484632"/>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6AB025E6-5A30-B95B-8D45-F8A44D7883CB}"/>
              </a:ext>
            </a:extLst>
          </p:cNvPr>
          <p:cNvSpPr/>
          <p:nvPr/>
        </p:nvSpPr>
        <p:spPr>
          <a:xfrm>
            <a:off x="4776174" y="4719528"/>
            <a:ext cx="2688336" cy="16276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t-IT" dirty="0">
                <a:solidFill>
                  <a:schemeClr val="accent1"/>
                </a:solidFill>
              </a:rPr>
              <a:t>DGR. N. 6297 DEL 15/06/2026</a:t>
            </a:r>
            <a:endParaRPr lang="it-IT" dirty="0"/>
          </a:p>
        </p:txBody>
      </p:sp>
      <p:sp>
        <p:nvSpPr>
          <p:cNvPr id="5" name="Freccia a destra 4">
            <a:extLst>
              <a:ext uri="{FF2B5EF4-FFF2-40B4-BE49-F238E27FC236}">
                <a16:creationId xmlns:a16="http://schemas.microsoft.com/office/drawing/2014/main" id="{3E0E3152-579D-0156-79F6-571A2BFEEE3C}"/>
              </a:ext>
            </a:extLst>
          </p:cNvPr>
          <p:cNvSpPr/>
          <p:nvPr/>
        </p:nvSpPr>
        <p:spPr>
          <a:xfrm rot="5400000">
            <a:off x="5790942" y="4157473"/>
            <a:ext cx="658801" cy="575201"/>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22365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82CE113-AC75-9A1F-9C3F-1558512CBB93}"/>
              </a:ext>
            </a:extLst>
          </p:cNvPr>
          <p:cNvSpPr txBox="1"/>
          <p:nvPr/>
        </p:nvSpPr>
        <p:spPr>
          <a:xfrm>
            <a:off x="2508979" y="1660161"/>
            <a:ext cx="7174042" cy="707886"/>
          </a:xfrm>
          <a:prstGeom prst="rect">
            <a:avLst/>
          </a:prstGeom>
          <a:noFill/>
        </p:spPr>
        <p:txBody>
          <a:bodyPr wrap="square">
            <a:spAutoFit/>
          </a:bodyPr>
          <a:lstStyle/>
          <a:p>
            <a:pPr lvl="0" algn="just">
              <a:spcBef>
                <a:spcPts val="600"/>
              </a:spcBef>
              <a:buSzPts val="1000"/>
              <a:tabLst>
                <a:tab pos="228600" algn="l"/>
              </a:tabLst>
            </a:pPr>
            <a:r>
              <a:rPr lang="it-IT" sz="4000" b="1" dirty="0">
                <a:solidFill>
                  <a:srgbClr val="297A38"/>
                </a:solidFill>
                <a:latin typeface="Titillium Web"/>
              </a:rPr>
              <a:t>PRESENTAZIONE DEL BANDO</a:t>
            </a:r>
          </a:p>
        </p:txBody>
      </p:sp>
      <p:sp>
        <p:nvSpPr>
          <p:cNvPr id="4" name="CasellaDiTesto 3">
            <a:extLst>
              <a:ext uri="{FF2B5EF4-FFF2-40B4-BE49-F238E27FC236}">
                <a16:creationId xmlns:a16="http://schemas.microsoft.com/office/drawing/2014/main" id="{686D8A4A-71C6-724B-C3A8-A6CCD195FB73}"/>
              </a:ext>
            </a:extLst>
          </p:cNvPr>
          <p:cNvSpPr txBox="1"/>
          <p:nvPr/>
        </p:nvSpPr>
        <p:spPr>
          <a:xfrm>
            <a:off x="548390" y="2368047"/>
            <a:ext cx="11095220" cy="523220"/>
          </a:xfrm>
          <a:prstGeom prst="rect">
            <a:avLst/>
          </a:prstGeom>
          <a:noFill/>
        </p:spPr>
        <p:txBody>
          <a:bodyPr wrap="square">
            <a:spAutoFit/>
          </a:bodyPr>
          <a:lstStyle/>
          <a:p>
            <a:pPr algn="ctr"/>
            <a:r>
              <a:rPr lang="it-IT" sz="2800" kern="0" dirty="0">
                <a:solidFill>
                  <a:srgbClr val="007239"/>
                </a:solidFill>
                <a:latin typeface="Titillium Web" panose="020B0604020202020204" charset="0"/>
                <a:cs typeface="Arial"/>
                <a:sym typeface="Arial"/>
              </a:rPr>
              <a:t>A cura di Lattanzio KIBS – Servizio di AT al RUNTS</a:t>
            </a:r>
          </a:p>
        </p:txBody>
      </p:sp>
    </p:spTree>
    <p:extLst>
      <p:ext uri="{BB962C8B-B14F-4D97-AF65-F5344CB8AC3E}">
        <p14:creationId xmlns:p14="http://schemas.microsoft.com/office/powerpoint/2010/main" val="218820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52F2D658-0223-481E-AA0B-2DCAEEB14C21}"/>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F684138E-78E3-415F-B424-48011CF5C7B8}"/>
              </a:ext>
            </a:extLst>
          </p:cNvPr>
          <p:cNvSpPr>
            <a:spLocks noGrp="1"/>
          </p:cNvSpPr>
          <p:nvPr>
            <p:ph type="ctrTitle"/>
          </p:nvPr>
        </p:nvSpPr>
        <p:spPr>
          <a:xfrm>
            <a:off x="488656" y="100036"/>
            <a:ext cx="11163443" cy="753080"/>
          </a:xfrm>
        </p:spPr>
        <p:txBody>
          <a:bodyPr/>
          <a:lstStyle/>
          <a:p>
            <a:br>
              <a:rPr lang="it-IT" sz="2400" b="1" dirty="0">
                <a:solidFill>
                  <a:srgbClr val="297A38"/>
                </a:solidFill>
              </a:rPr>
            </a:br>
            <a:r>
              <a:rPr lang="it-IT" sz="3200" dirty="0">
                <a:solidFill>
                  <a:srgbClr val="297A38"/>
                </a:solidFill>
              </a:rPr>
              <a:t>| </a:t>
            </a:r>
            <a:r>
              <a:rPr lang="it-IT" sz="2400" b="1" dirty="0">
                <a:solidFill>
                  <a:srgbClr val="297A38"/>
                </a:solidFill>
              </a:rPr>
              <a:t>TIPOLOGIE PROGETTUALI </a:t>
            </a:r>
            <a:br>
              <a:rPr lang="it-IT" sz="2400" dirty="0">
                <a:solidFill>
                  <a:srgbClr val="297A38"/>
                </a:solidFill>
              </a:rPr>
            </a:br>
            <a:endParaRPr lang="it-IT" sz="2400" dirty="0"/>
          </a:p>
        </p:txBody>
      </p:sp>
      <p:sp>
        <p:nvSpPr>
          <p:cNvPr id="6" name="TextBox 5">
            <a:extLst>
              <a:ext uri="{FF2B5EF4-FFF2-40B4-BE49-F238E27FC236}">
                <a16:creationId xmlns:a16="http://schemas.microsoft.com/office/drawing/2014/main" id="{49B1F62D-CD8D-4BD3-8A87-BD50C5FE793E}"/>
              </a:ext>
            </a:extLst>
          </p:cNvPr>
          <p:cNvSpPr txBox="1"/>
          <p:nvPr/>
        </p:nvSpPr>
        <p:spPr>
          <a:xfrm>
            <a:off x="323763" y="2296356"/>
            <a:ext cx="6733238" cy="4385816"/>
          </a:xfrm>
          <a:prstGeom prst="rect">
            <a:avLst/>
          </a:prstGeom>
          <a:noFill/>
        </p:spPr>
        <p:txBody>
          <a:bodyPr wrap="square">
            <a:spAutoFit/>
          </a:bodyPr>
          <a:lstStyle/>
          <a:p>
            <a:endParaRPr lang="it-IT" sz="1500" dirty="0">
              <a:solidFill>
                <a:srgbClr val="000000"/>
              </a:solidFill>
              <a:effectLst/>
              <a:latin typeface="Century Gothic" panose="020B0502020202020204" pitchFamily="34" charset="0"/>
            </a:endParaRPr>
          </a:p>
          <a:p>
            <a:pPr algn="l"/>
            <a:r>
              <a:rPr lang="it-IT" sz="2400" b="1" dirty="0">
                <a:solidFill>
                  <a:srgbClr val="297A38"/>
                </a:solidFill>
                <a:latin typeface="Titillium Web"/>
              </a:rPr>
              <a:t>a) Progetti collaborativi su larga scala</a:t>
            </a:r>
          </a:p>
          <a:p>
            <a:pPr marL="285750" indent="-285750" algn="l">
              <a:buFont typeface="Arial" panose="020B0604020202020204" pitchFamily="34" charset="0"/>
              <a:buChar char="•"/>
            </a:pPr>
            <a:r>
              <a:rPr lang="it-IT" sz="2000" b="0" i="0" u="none" strike="noStrike" baseline="0" dirty="0">
                <a:latin typeface="Arial" panose="020B0604020202020204" pitchFamily="34" charset="0"/>
                <a:cs typeface="Arial" panose="020B0604020202020204" pitchFamily="34" charset="0"/>
              </a:rPr>
              <a:t>Partenariato composto da almeno 4 enti</a:t>
            </a:r>
          </a:p>
          <a:p>
            <a:pPr marL="285750" indent="-285750" algn="l">
              <a:buFont typeface="Arial" panose="020B0604020202020204" pitchFamily="34" charset="0"/>
              <a:buChar char="•"/>
            </a:pPr>
            <a:r>
              <a:rPr lang="it-IT" sz="2000" b="0" i="0" u="none" strike="noStrike" baseline="0" dirty="0">
                <a:latin typeface="Arial" panose="020B0604020202020204" pitchFamily="34" charset="0"/>
                <a:cs typeface="Arial" panose="020B0604020202020204" pitchFamily="34" charset="0"/>
              </a:rPr>
              <a:t>Durata temporale compresa tra 18 mesi e 24 mesi</a:t>
            </a:r>
          </a:p>
          <a:p>
            <a:pPr marL="285750" indent="-285750" algn="l">
              <a:buFont typeface="Arial" panose="020B0604020202020204" pitchFamily="34" charset="0"/>
              <a:buChar char="•"/>
            </a:pPr>
            <a:r>
              <a:rPr lang="it-IT" sz="2000" dirty="0">
                <a:latin typeface="Arial" panose="020B0604020202020204" pitchFamily="34" charset="0"/>
                <a:cs typeface="Arial" panose="020B0604020202020204" pitchFamily="34" charset="0"/>
              </a:rPr>
              <a:t>Costo totale del progetto 100.000 – 125.000 euro</a:t>
            </a:r>
          </a:p>
          <a:p>
            <a:pPr marL="285750" indent="-285750" algn="l">
              <a:buFont typeface="Arial" panose="020B0604020202020204" pitchFamily="34" charset="0"/>
              <a:buChar char="•"/>
            </a:pPr>
            <a:r>
              <a:rPr lang="it-IT" sz="2000" dirty="0">
                <a:latin typeface="Arial" panose="020B0604020202020204" pitchFamily="34" charset="0"/>
                <a:cs typeface="Arial" panose="020B0604020202020204" pitchFamily="34" charset="0"/>
              </a:rPr>
              <a:t>Finanziamento 80% valore totale </a:t>
            </a:r>
            <a:endParaRPr lang="it-IT" sz="2000" b="0" i="0" u="none" strike="noStrike" baseline="0" dirty="0">
              <a:latin typeface="Arial" panose="020B0604020202020204" pitchFamily="34" charset="0"/>
              <a:cs typeface="Arial" panose="020B0604020202020204" pitchFamily="34" charset="0"/>
            </a:endParaRPr>
          </a:p>
          <a:p>
            <a:pPr algn="l"/>
            <a:endParaRPr lang="it-IT" sz="1800" b="0" i="0" u="none" strike="noStrike" baseline="0" dirty="0">
              <a:latin typeface="CIDFont+F5"/>
            </a:endParaRPr>
          </a:p>
          <a:p>
            <a:r>
              <a:rPr lang="it-IT" sz="2400" b="1" dirty="0">
                <a:solidFill>
                  <a:srgbClr val="297A38"/>
                </a:solidFill>
                <a:latin typeface="Titillium Web"/>
              </a:rPr>
              <a:t>b) Progetti collaborativi su piccola scala</a:t>
            </a:r>
          </a:p>
          <a:p>
            <a:pPr marL="285750" indent="-285750">
              <a:buFont typeface="Arial" panose="020B0604020202020204" pitchFamily="34" charset="0"/>
              <a:buChar char="•"/>
            </a:pPr>
            <a:r>
              <a:rPr lang="it-IT" sz="2000" dirty="0">
                <a:latin typeface="Arial" panose="020B0604020202020204" pitchFamily="34" charset="0"/>
                <a:cs typeface="Arial" panose="020B0604020202020204" pitchFamily="34" charset="0"/>
              </a:rPr>
              <a:t>Partenariato composto da almeno 2 enti </a:t>
            </a:r>
          </a:p>
          <a:p>
            <a:pPr marL="285750" indent="-285750">
              <a:buFont typeface="Arial" panose="020B0604020202020204" pitchFamily="34" charset="0"/>
              <a:buChar char="•"/>
            </a:pPr>
            <a:r>
              <a:rPr lang="it-IT" sz="2000" dirty="0">
                <a:latin typeface="Arial" panose="020B0604020202020204" pitchFamily="34" charset="0"/>
                <a:cs typeface="Arial" panose="020B0604020202020204" pitchFamily="34" charset="0"/>
              </a:rPr>
              <a:t>Durata temporale compresa tra 12 mesi e 24 mesi</a:t>
            </a:r>
          </a:p>
          <a:p>
            <a:pPr marL="285750" indent="-285750" algn="l">
              <a:buFont typeface="Arial" panose="020B0604020202020204" pitchFamily="34" charset="0"/>
              <a:buChar char="•"/>
            </a:pPr>
            <a:r>
              <a:rPr lang="it-IT" sz="2000" dirty="0">
                <a:latin typeface="Arial" panose="020B0604020202020204" pitchFamily="34" charset="0"/>
                <a:cs typeface="Arial" panose="020B0604020202020204" pitchFamily="34" charset="0"/>
              </a:rPr>
              <a:t>Costo totale del progetto 39.000 – 50.000 euro</a:t>
            </a:r>
          </a:p>
          <a:p>
            <a:pPr marL="285750" indent="-285750" algn="l">
              <a:buFont typeface="Arial" panose="020B0604020202020204" pitchFamily="34" charset="0"/>
              <a:buChar char="•"/>
            </a:pPr>
            <a:r>
              <a:rPr lang="it-IT" sz="2000" dirty="0">
                <a:latin typeface="Arial" panose="020B0604020202020204" pitchFamily="34" charset="0"/>
                <a:cs typeface="Arial" panose="020B0604020202020204" pitchFamily="34" charset="0"/>
              </a:rPr>
              <a:t>Finanziamento 80% valore totale </a:t>
            </a:r>
            <a:endParaRPr lang="it-IT" sz="2000" b="0" i="0" u="none" strike="noStrike" baseline="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it-IT" sz="2000" dirty="0">
              <a:latin typeface="CIDFont+F5"/>
            </a:endParaRPr>
          </a:p>
          <a:p>
            <a:pPr algn="l"/>
            <a:endParaRPr lang="it-IT" sz="1800" b="0" i="0" u="none" strike="noStrike" baseline="0" dirty="0">
              <a:latin typeface="CIDFont+F5"/>
            </a:endParaRPr>
          </a:p>
        </p:txBody>
      </p:sp>
      <p:sp>
        <p:nvSpPr>
          <p:cNvPr id="8" name="Rectangle: Rounded Corners 7">
            <a:extLst>
              <a:ext uri="{FF2B5EF4-FFF2-40B4-BE49-F238E27FC236}">
                <a16:creationId xmlns:a16="http://schemas.microsoft.com/office/drawing/2014/main" id="{0C0941F4-A5C1-46DC-8428-99B8D5B65B17}"/>
              </a:ext>
            </a:extLst>
          </p:cNvPr>
          <p:cNvSpPr/>
          <p:nvPr/>
        </p:nvSpPr>
        <p:spPr>
          <a:xfrm>
            <a:off x="7375922" y="1158234"/>
            <a:ext cx="4276177" cy="2270764"/>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600" dirty="0">
              <a:solidFill>
                <a:schemeClr val="bg1"/>
              </a:solidFill>
              <a:effectLst/>
              <a:latin typeface="Century Gothic" panose="020B0502020202020204" pitchFamily="34" charset="0"/>
            </a:endParaRPr>
          </a:p>
          <a:p>
            <a:pPr>
              <a:spcBef>
                <a:spcPts val="0"/>
              </a:spcBef>
              <a:spcAft>
                <a:spcPts val="0"/>
              </a:spcAft>
            </a:pPr>
            <a:endParaRPr lang="it-IT" sz="1400" dirty="0">
              <a:solidFill>
                <a:schemeClr val="bg1"/>
              </a:solidFill>
              <a:effectLst/>
              <a:latin typeface="Arial" panose="020B0604020202020204" pitchFamily="34" charset="0"/>
              <a:cs typeface="Arial" panose="020B0604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D</a:t>
            </a:r>
            <a:r>
              <a:rPr lang="it-IT" sz="1600" dirty="0">
                <a:solidFill>
                  <a:schemeClr val="bg1"/>
                </a:solidFill>
                <a:effectLst/>
                <a:latin typeface="Arial" panose="020B0604020202020204" pitchFamily="34" charset="0"/>
                <a:cs typeface="Arial" panose="020B0604020202020204" pitchFamily="34" charset="0"/>
              </a:rPr>
              <a:t>ichiarazione di adesione sottoscritta da </a:t>
            </a:r>
            <a:r>
              <a:rPr lang="it-IT" sz="1600" dirty="0">
                <a:solidFill>
                  <a:schemeClr val="bg1"/>
                </a:solidFill>
                <a:latin typeface="Arial" panose="020B0604020202020204" pitchFamily="34" charset="0"/>
                <a:cs typeface="Arial" panose="020B0604020202020204" pitchFamily="34" charset="0"/>
              </a:rPr>
              <a:t>ciascun partner</a:t>
            </a: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Gli enti che compongono il partenariato sono beneficiari del contributo pubblico</a:t>
            </a: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In base alla numerosità ed esperienza pregressa è previsto punteggio premiale </a:t>
            </a:r>
          </a:p>
        </p:txBody>
      </p:sp>
      <p:pic>
        <p:nvPicPr>
          <p:cNvPr id="10" name="Picture 6">
            <a:extLst>
              <a:ext uri="{FF2B5EF4-FFF2-40B4-BE49-F238E27FC236}">
                <a16:creationId xmlns:a16="http://schemas.microsoft.com/office/drawing/2014/main" id="{74FBAA70-C5AF-43E6-8C66-41A46EFAE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3254" y="1174196"/>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B626CEEC-F598-49E6-A212-C08846466003}"/>
              </a:ext>
            </a:extLst>
          </p:cNvPr>
          <p:cNvSpPr/>
          <p:nvPr/>
        </p:nvSpPr>
        <p:spPr>
          <a:xfrm>
            <a:off x="7427166" y="3974844"/>
            <a:ext cx="4276177" cy="222068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0"/>
              </a:spcBef>
              <a:spcAft>
                <a:spcPts val="0"/>
              </a:spcAft>
              <a:buFont typeface="Arial" panose="020B0604020202020204" pitchFamily="34" charset="0"/>
              <a:buChar char="•"/>
            </a:pPr>
            <a:endParaRPr lang="it-IT" sz="1400" dirty="0">
              <a:solidFill>
                <a:schemeClr val="bg1"/>
              </a:solidFill>
              <a:latin typeface="Century Gothic" panose="020B0502020202020204" pitchFamily="34" charset="0"/>
            </a:endParaRPr>
          </a:p>
          <a:p>
            <a:pPr marL="285750"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Mancato rispetto del limite di partecipazione da parte di un ente (ogni ente può partecipare al massimo a tre progetti e solo in un partenariato  assumere il ruolo capofila)</a:t>
            </a:r>
          </a:p>
          <a:p>
            <a:pPr marL="285750"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Mancato rispetto del valore del progetto (sia minimo che massimo)</a:t>
            </a:r>
          </a:p>
        </p:txBody>
      </p:sp>
      <p:pic>
        <p:nvPicPr>
          <p:cNvPr id="12" name="Picture 4">
            <a:extLst>
              <a:ext uri="{FF2B5EF4-FFF2-40B4-BE49-F238E27FC236}">
                <a16:creationId xmlns:a16="http://schemas.microsoft.com/office/drawing/2014/main" id="{4A583833-6D93-485E-AE62-75B3F941C6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0454" y="4057264"/>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3" name="Ovale 2">
            <a:extLst>
              <a:ext uri="{FF2B5EF4-FFF2-40B4-BE49-F238E27FC236}">
                <a16:creationId xmlns:a16="http://schemas.microsoft.com/office/drawing/2014/main" id="{0CB3A5A8-65C1-9F52-F431-BE07E6053747}"/>
              </a:ext>
            </a:extLst>
          </p:cNvPr>
          <p:cNvSpPr/>
          <p:nvPr/>
        </p:nvSpPr>
        <p:spPr>
          <a:xfrm>
            <a:off x="519706" y="1019257"/>
            <a:ext cx="4107050" cy="1227236"/>
          </a:xfrm>
          <a:prstGeom prst="ellipse">
            <a:avLst/>
          </a:prstGeom>
          <a:solidFill>
            <a:schemeClr val="bg2"/>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dirty="0">
                <a:solidFill>
                  <a:schemeClr val="accent2">
                    <a:lumMod val="75000"/>
                  </a:schemeClr>
                </a:solidFill>
                <a:sym typeface="Titillium Web"/>
              </a:rPr>
              <a:t>Risorse complessive </a:t>
            </a:r>
          </a:p>
          <a:p>
            <a:pPr algn="ctr"/>
            <a:r>
              <a:rPr lang="it-IT" sz="2400" b="1" dirty="0">
                <a:solidFill>
                  <a:schemeClr val="accent2">
                    <a:lumMod val="75000"/>
                  </a:schemeClr>
                </a:solidFill>
                <a:sym typeface="Titillium Web"/>
              </a:rPr>
              <a:t>€ 8.432.666,00</a:t>
            </a:r>
            <a:endParaRPr lang="it-IT" sz="2400" dirty="0">
              <a:solidFill>
                <a:schemeClr val="accent2">
                  <a:lumMod val="75000"/>
                </a:schemeClr>
              </a:solidFill>
            </a:endParaRPr>
          </a:p>
        </p:txBody>
      </p:sp>
    </p:spTree>
    <p:extLst>
      <p:ext uri="{BB962C8B-B14F-4D97-AF65-F5344CB8AC3E}">
        <p14:creationId xmlns:p14="http://schemas.microsoft.com/office/powerpoint/2010/main" val="3012237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52F2D658-0223-481E-AA0B-2DCAEEB14C21}"/>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F684138E-78E3-415F-B424-48011CF5C7B8}"/>
              </a:ext>
            </a:extLst>
          </p:cNvPr>
          <p:cNvSpPr>
            <a:spLocks noGrp="1"/>
          </p:cNvSpPr>
          <p:nvPr>
            <p:ph type="ctrTitle"/>
          </p:nvPr>
        </p:nvSpPr>
        <p:spPr>
          <a:xfrm>
            <a:off x="488656" y="33927"/>
            <a:ext cx="11163443" cy="753080"/>
          </a:xfrm>
        </p:spPr>
        <p:txBody>
          <a:bodyPr/>
          <a:lstStyle/>
          <a:p>
            <a:br>
              <a:rPr lang="it-IT" sz="2400" b="1" dirty="0">
                <a:solidFill>
                  <a:srgbClr val="297A38"/>
                </a:solidFill>
              </a:rPr>
            </a:br>
            <a:r>
              <a:rPr lang="it-IT" sz="2400" dirty="0">
                <a:solidFill>
                  <a:srgbClr val="297A38"/>
                </a:solidFill>
              </a:rPr>
              <a:t>| </a:t>
            </a:r>
            <a:r>
              <a:rPr lang="it-IT" sz="2400" b="1" dirty="0">
                <a:solidFill>
                  <a:srgbClr val="297A38"/>
                </a:solidFill>
              </a:rPr>
              <a:t>BENEFICIARI E RETI</a:t>
            </a:r>
            <a:endParaRPr lang="it-IT" sz="2400" dirty="0"/>
          </a:p>
        </p:txBody>
      </p:sp>
      <p:sp>
        <p:nvSpPr>
          <p:cNvPr id="6" name="TextBox 5">
            <a:extLst>
              <a:ext uri="{FF2B5EF4-FFF2-40B4-BE49-F238E27FC236}">
                <a16:creationId xmlns:a16="http://schemas.microsoft.com/office/drawing/2014/main" id="{49B1F62D-CD8D-4BD3-8A87-BD50C5FE793E}"/>
              </a:ext>
            </a:extLst>
          </p:cNvPr>
          <p:cNvSpPr txBox="1"/>
          <p:nvPr/>
        </p:nvSpPr>
        <p:spPr>
          <a:xfrm>
            <a:off x="469314" y="1078161"/>
            <a:ext cx="6664467" cy="5247590"/>
          </a:xfrm>
          <a:prstGeom prst="rect">
            <a:avLst/>
          </a:prstGeom>
          <a:noFill/>
        </p:spPr>
        <p:txBody>
          <a:bodyPr wrap="square">
            <a:spAutoFit/>
          </a:bodyPr>
          <a:lstStyle/>
          <a:p>
            <a:r>
              <a:rPr lang="it-IT" sz="3200" b="1" dirty="0">
                <a:solidFill>
                  <a:srgbClr val="297A38"/>
                </a:solidFill>
                <a:latin typeface="Titillium Web"/>
                <a:sym typeface="Titillium Web"/>
              </a:rPr>
              <a:t>Eventuale rete di sostegno</a:t>
            </a:r>
          </a:p>
          <a:p>
            <a:endParaRPr lang="it-IT" sz="1500" dirty="0">
              <a:solidFill>
                <a:srgbClr val="000000"/>
              </a:solidFill>
              <a:effectLst/>
              <a:latin typeface="Century Gothic" panose="020B0502020202020204" pitchFamily="34" charset="0"/>
            </a:endParaRPr>
          </a:p>
          <a:p>
            <a:r>
              <a:rPr lang="it-IT" b="1" dirty="0">
                <a:solidFill>
                  <a:srgbClr val="000000"/>
                </a:solidFill>
                <a:latin typeface="Arial" panose="020B0604020202020204" pitchFamily="34" charset="0"/>
                <a:cs typeface="Arial" panose="020B0604020202020204" pitchFamily="34" charset="0"/>
              </a:rPr>
              <a:t>I</a:t>
            </a:r>
            <a:r>
              <a:rPr lang="it-IT" b="1" dirty="0">
                <a:solidFill>
                  <a:srgbClr val="000000"/>
                </a:solidFill>
                <a:effectLst/>
                <a:latin typeface="Arial" panose="020B0604020202020204" pitchFamily="34" charset="0"/>
                <a:cs typeface="Arial" panose="020B0604020202020204" pitchFamily="34" charset="0"/>
              </a:rPr>
              <a:t>l partenariato potrà essere sostenuto da altri enti che operano nel territorio di intervento</a:t>
            </a:r>
            <a:r>
              <a:rPr lang="it-IT" dirty="0">
                <a:solidFill>
                  <a:srgbClr val="000000"/>
                </a:solidFill>
                <a:effectLst/>
                <a:latin typeface="Arial" panose="020B0604020202020204" pitchFamily="34" charset="0"/>
                <a:cs typeface="Arial" panose="020B0604020202020204" pitchFamily="34" charset="0"/>
              </a:rPr>
              <a:t>, la cui partecipazione può rappresentare un valore aggiunto in termini di efficacia e di sostenibilità delle azioni</a:t>
            </a:r>
            <a:r>
              <a:rPr lang="it-IT" dirty="0">
                <a:solidFill>
                  <a:srgbClr val="000000"/>
                </a:solidFill>
                <a:latin typeface="Arial" panose="020B0604020202020204" pitchFamily="34" charset="0"/>
                <a:cs typeface="Arial" panose="020B0604020202020204" pitchFamily="34" charset="0"/>
              </a:rPr>
              <a:t>. </a:t>
            </a:r>
          </a:p>
          <a:p>
            <a:endParaRPr lang="it-IT" dirty="0">
              <a:solidFill>
                <a:srgbClr val="000000"/>
              </a:solidFill>
              <a:latin typeface="Arial" panose="020B0604020202020204" pitchFamily="34" charset="0"/>
              <a:cs typeface="Arial" panose="020B0604020202020204" pitchFamily="34" charset="0"/>
            </a:endParaRPr>
          </a:p>
          <a:p>
            <a:pPr marL="903288" indent="-41275"/>
            <a:r>
              <a:rPr lang="it-IT" dirty="0">
                <a:solidFill>
                  <a:srgbClr val="000000"/>
                </a:solidFill>
                <a:latin typeface="Arial" panose="020B0604020202020204" pitchFamily="34" charset="0"/>
                <a:cs typeface="Arial" panose="020B0604020202020204" pitchFamily="34" charset="0"/>
              </a:rPr>
              <a:t>	I soggetti (pubblici/privati/non profit/profit) che 	compongono la rete  di sostegno assumono il ruolo di 	«associati» e non possono ricevere contributi a copertura di costi sostenuti nella realizzazione delle attività di sostegno.</a:t>
            </a:r>
          </a:p>
          <a:p>
            <a:pPr>
              <a:spcBef>
                <a:spcPts val="0"/>
              </a:spcBef>
              <a:spcAft>
                <a:spcPts val="0"/>
              </a:spcAft>
            </a:pPr>
            <a:r>
              <a:rPr lang="it-IT" dirty="0">
                <a:solidFill>
                  <a:srgbClr val="000000"/>
                </a:solidFill>
                <a:latin typeface="Arial" panose="020B0604020202020204" pitchFamily="34" charset="0"/>
                <a:cs typeface="Arial" panose="020B0604020202020204" pitchFamily="34" charset="0"/>
              </a:rPr>
              <a:t>Esempi di contributo dell’ente associato: </a:t>
            </a:r>
          </a:p>
          <a:p>
            <a:pPr marL="285750" indent="-285750">
              <a:spcBef>
                <a:spcPts val="0"/>
              </a:spcBef>
              <a:spcAft>
                <a:spcPts val="0"/>
              </a:spcAft>
              <a:buFontTx/>
              <a:buChar char="-"/>
            </a:pPr>
            <a:r>
              <a:rPr lang="it-IT" dirty="0">
                <a:solidFill>
                  <a:srgbClr val="000000"/>
                </a:solidFill>
                <a:latin typeface="Arial" panose="020B0604020202020204" pitchFamily="34" charset="0"/>
                <a:cs typeface="Arial" panose="020B0604020202020204" pitchFamily="34" charset="0"/>
              </a:rPr>
              <a:t>consente al partenariato di raggiungere i destinatari;</a:t>
            </a:r>
          </a:p>
          <a:p>
            <a:pPr marL="285750" indent="-285750">
              <a:spcBef>
                <a:spcPts val="0"/>
              </a:spcBef>
              <a:spcAft>
                <a:spcPts val="0"/>
              </a:spcAft>
              <a:buFontTx/>
              <a:buChar char="-"/>
            </a:pPr>
            <a:r>
              <a:rPr lang="it-IT" dirty="0">
                <a:solidFill>
                  <a:srgbClr val="000000"/>
                </a:solidFill>
                <a:latin typeface="Arial" panose="020B0604020202020204" pitchFamily="34" charset="0"/>
                <a:cs typeface="Arial" panose="020B0604020202020204" pitchFamily="34" charset="0"/>
              </a:rPr>
              <a:t>rafforza l’integrazione operativa e strategica e la complementarietà del progetto con la programmazione territoriale;</a:t>
            </a:r>
          </a:p>
          <a:p>
            <a:pPr marL="285750" indent="-285750">
              <a:spcBef>
                <a:spcPts val="0"/>
              </a:spcBef>
              <a:spcAft>
                <a:spcPts val="0"/>
              </a:spcAft>
              <a:buFontTx/>
              <a:buChar char="-"/>
            </a:pPr>
            <a:r>
              <a:rPr lang="it-IT" dirty="0">
                <a:solidFill>
                  <a:srgbClr val="000000"/>
                </a:solidFill>
                <a:latin typeface="Arial" panose="020B0604020202020204" pitchFamily="34" charset="0"/>
                <a:cs typeface="Arial" panose="020B0604020202020204" pitchFamily="34" charset="0"/>
              </a:rPr>
              <a:t>consente di affrontare il problema in modo multidisciplinare. </a:t>
            </a:r>
          </a:p>
        </p:txBody>
      </p:sp>
      <p:sp>
        <p:nvSpPr>
          <p:cNvPr id="8" name="Rectangle: Rounded Corners 7">
            <a:extLst>
              <a:ext uri="{FF2B5EF4-FFF2-40B4-BE49-F238E27FC236}">
                <a16:creationId xmlns:a16="http://schemas.microsoft.com/office/drawing/2014/main" id="{0C0941F4-A5C1-46DC-8428-99B8D5B65B17}"/>
              </a:ext>
            </a:extLst>
          </p:cNvPr>
          <p:cNvSpPr/>
          <p:nvPr/>
        </p:nvSpPr>
        <p:spPr>
          <a:xfrm>
            <a:off x="7427167" y="1206755"/>
            <a:ext cx="4276177" cy="2651437"/>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800" dirty="0">
              <a:solidFill>
                <a:schemeClr val="bg1"/>
              </a:solidFill>
              <a:effectLst/>
              <a:latin typeface="Century Gothic" panose="020B0502020202020204" pitchFamily="34" charset="0"/>
            </a:endParaRPr>
          </a:p>
          <a:p>
            <a:pPr marL="285750" indent="-285750">
              <a:spcBef>
                <a:spcPts val="0"/>
              </a:spcBef>
              <a:spcAft>
                <a:spcPts val="0"/>
              </a:spcAft>
              <a:buFont typeface="Arial" panose="020B0604020202020204" pitchFamily="34" charset="0"/>
              <a:buChar char="•"/>
            </a:pPr>
            <a:endParaRPr lang="it-IT" sz="1400" dirty="0">
              <a:solidFill>
                <a:schemeClr val="bg1"/>
              </a:solidFill>
              <a:latin typeface="Century Gothic" panose="020B0502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Dichiarazione di adesione sottoscritta da ciascun associato</a:t>
            </a:r>
          </a:p>
          <a:p>
            <a:pPr marL="285750"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Attribuzione di un punteggio premiale per la presenza di rete di sostegno e per il coinvolgimento di enti locali</a:t>
            </a: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Attribuzione di un punteggio premiale in caso di impegno al cofinanziamento da parte di enti diversi da beneficiari </a:t>
            </a:r>
          </a:p>
        </p:txBody>
      </p:sp>
      <p:pic>
        <p:nvPicPr>
          <p:cNvPr id="10" name="Picture 6">
            <a:extLst>
              <a:ext uri="{FF2B5EF4-FFF2-40B4-BE49-F238E27FC236}">
                <a16:creationId xmlns:a16="http://schemas.microsoft.com/office/drawing/2014/main" id="{74FBAA70-C5AF-43E6-8C66-41A46EFAE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9254" y="1239413"/>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B626CEEC-F598-49E6-A212-C08846466003}"/>
              </a:ext>
            </a:extLst>
          </p:cNvPr>
          <p:cNvSpPr/>
          <p:nvPr/>
        </p:nvSpPr>
        <p:spPr>
          <a:xfrm>
            <a:off x="7446509" y="3973539"/>
            <a:ext cx="4276177" cy="222068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600" dirty="0">
              <a:solidFill>
                <a:schemeClr val="bg1"/>
              </a:solidFill>
              <a:latin typeface="Century Gothic" panose="020B0502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Non saranno conteggiati gli enti per i quali non è fornita la dichiarazione di adesione </a:t>
            </a:r>
          </a:p>
          <a:p>
            <a:pPr>
              <a:spcBef>
                <a:spcPts val="0"/>
              </a:spcBef>
              <a:spcAft>
                <a:spcPts val="0"/>
              </a:spcAft>
            </a:pPr>
            <a:endParaRPr lang="it-IT" sz="1600" dirty="0">
              <a:solidFill>
                <a:schemeClr val="tx1"/>
              </a:solidFill>
              <a:highlight>
                <a:srgbClr val="FFFF00"/>
              </a:highlight>
              <a:latin typeface="Arial" panose="020B0604020202020204" pitchFamily="34" charset="0"/>
              <a:cs typeface="Arial" panose="020B0604020202020204" pitchFamily="34" charset="0"/>
            </a:endParaRPr>
          </a:p>
        </p:txBody>
      </p:sp>
      <p:pic>
        <p:nvPicPr>
          <p:cNvPr id="12" name="Picture 4">
            <a:extLst>
              <a:ext uri="{FF2B5EF4-FFF2-40B4-BE49-F238E27FC236}">
                <a16:creationId xmlns:a16="http://schemas.microsoft.com/office/drawing/2014/main" id="{4A583833-6D93-485E-AE62-75B3F941C6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0880" y="4034220"/>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2" name="Immagine 1" descr="SVG, Vettoriale - Segno Di Attenzione Con Il Simbolo Del Punto Esclamativo.  Illustrazione Vettoriale. Icona Di Avviso. Triangolo.. Image 112813884">
            <a:extLst>
              <a:ext uri="{FF2B5EF4-FFF2-40B4-BE49-F238E27FC236}">
                <a16:creationId xmlns:a16="http://schemas.microsoft.com/office/drawing/2014/main" id="{AEC4E5EC-81C6-63FD-4DE3-D2C9FEBC649E}"/>
              </a:ext>
            </a:extLst>
          </p:cNvPr>
          <p:cNvPicPr>
            <a:picLocks noChangeAspect="1"/>
          </p:cNvPicPr>
          <p:nvPr/>
        </p:nvPicPr>
        <p:blipFill>
          <a:blip r:embed="rId5"/>
          <a:stretch>
            <a:fillRect/>
          </a:stretch>
        </p:blipFill>
        <p:spPr>
          <a:xfrm>
            <a:off x="469314" y="3318426"/>
            <a:ext cx="979254" cy="979254"/>
          </a:xfrm>
          <a:prstGeom prst="rect">
            <a:avLst/>
          </a:prstGeom>
        </p:spPr>
      </p:pic>
    </p:spTree>
    <p:extLst>
      <p:ext uri="{BB962C8B-B14F-4D97-AF65-F5344CB8AC3E}">
        <p14:creationId xmlns:p14="http://schemas.microsoft.com/office/powerpoint/2010/main" val="1910310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52F2D658-0223-481E-AA0B-2DCAEEB14C21}"/>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F684138E-78E3-415F-B424-48011CF5C7B8}"/>
              </a:ext>
            </a:extLst>
          </p:cNvPr>
          <p:cNvSpPr>
            <a:spLocks noGrp="1"/>
          </p:cNvSpPr>
          <p:nvPr>
            <p:ph type="ctrTitle"/>
          </p:nvPr>
        </p:nvSpPr>
        <p:spPr>
          <a:xfrm>
            <a:off x="488656" y="52990"/>
            <a:ext cx="11163443" cy="753080"/>
          </a:xfrm>
        </p:spPr>
        <p:txBody>
          <a:bodyPr/>
          <a:lstStyle/>
          <a:p>
            <a:br>
              <a:rPr lang="it-IT" sz="2400" b="1" dirty="0">
                <a:solidFill>
                  <a:srgbClr val="297A38"/>
                </a:solidFill>
              </a:rPr>
            </a:br>
            <a:r>
              <a:rPr lang="it-IT" sz="2400" dirty="0">
                <a:solidFill>
                  <a:srgbClr val="297A38"/>
                </a:solidFill>
              </a:rPr>
              <a:t>| </a:t>
            </a:r>
            <a:r>
              <a:rPr lang="it-IT" sz="2400" b="1" dirty="0">
                <a:solidFill>
                  <a:srgbClr val="297A38"/>
                </a:solidFill>
              </a:rPr>
              <a:t>PRIORITÀ TRASVERSALI</a:t>
            </a:r>
            <a:endParaRPr lang="it-IT" sz="2400" dirty="0"/>
          </a:p>
        </p:txBody>
      </p:sp>
      <p:sp>
        <p:nvSpPr>
          <p:cNvPr id="9" name="TextBox 8">
            <a:extLst>
              <a:ext uri="{FF2B5EF4-FFF2-40B4-BE49-F238E27FC236}">
                <a16:creationId xmlns:a16="http://schemas.microsoft.com/office/drawing/2014/main" id="{615D8225-7C02-4E13-87F0-F5564D953E23}"/>
              </a:ext>
            </a:extLst>
          </p:cNvPr>
          <p:cNvSpPr txBox="1"/>
          <p:nvPr/>
        </p:nvSpPr>
        <p:spPr>
          <a:xfrm>
            <a:off x="488656" y="862054"/>
            <a:ext cx="6971577" cy="5355312"/>
          </a:xfrm>
          <a:prstGeom prst="rect">
            <a:avLst/>
          </a:prstGeom>
          <a:noFill/>
        </p:spPr>
        <p:txBody>
          <a:bodyPr wrap="square">
            <a:spAutoFit/>
          </a:bodyPr>
          <a:lstStyle/>
          <a:p>
            <a:r>
              <a:rPr lang="it-IT" sz="4000" b="1" dirty="0">
                <a:solidFill>
                  <a:srgbClr val="297A38"/>
                </a:solidFill>
                <a:latin typeface="Titillium Web"/>
                <a:sym typeface="Titillium Web"/>
              </a:rPr>
              <a:t>Selezione della priorità</a:t>
            </a:r>
            <a:endParaRPr lang="it-IT" sz="1600" b="1" dirty="0">
              <a:solidFill>
                <a:srgbClr val="297A38"/>
              </a:solidFill>
              <a:latin typeface="Titillium Web"/>
              <a:sym typeface="Titillium Web"/>
            </a:endParaRPr>
          </a:p>
          <a:p>
            <a:pPr algn="l"/>
            <a:endParaRPr lang="it-IT" sz="1400" b="0" i="0" u="none" strike="noStrike" baseline="0" dirty="0">
              <a:latin typeface="CIDFont+F5"/>
            </a:endParaRPr>
          </a:p>
          <a:p>
            <a:pPr algn="l"/>
            <a:r>
              <a:rPr lang="it-IT" sz="1600" b="0" i="0" u="none" strike="noStrike" baseline="0" dirty="0">
                <a:latin typeface="Arial" panose="020B0604020202020204" pitchFamily="34" charset="0"/>
                <a:cs typeface="Arial" panose="020B0604020202020204" pitchFamily="34" charset="0"/>
              </a:rPr>
              <a:t>Le priorità evidenziano degli obiettivi strategici che Regione Lombardia ha individuato in modo trasversale a tutte le aree tematiche dell’Avviso. Ciascuna proposta dovrà integrare nell’idea progettuale almeno una delle priorità a livello di identificazione degli obiettivi, di risultati attesi, di attività svolte o di destinatari.</a:t>
            </a:r>
            <a:endParaRPr lang="it-IT" sz="1600" b="1" dirty="0">
              <a:solidFill>
                <a:srgbClr val="297A38"/>
              </a:solidFill>
              <a:latin typeface="Arial" panose="020B0604020202020204" pitchFamily="34" charset="0"/>
              <a:cs typeface="Arial" panose="020B0604020202020204" pitchFamily="34" charset="0"/>
              <a:sym typeface="Titillium Web"/>
            </a:endParaRPr>
          </a:p>
          <a:p>
            <a:endParaRPr lang="it-IT" sz="1600" b="1" dirty="0">
              <a:solidFill>
                <a:srgbClr val="297A38"/>
              </a:solidFill>
              <a:latin typeface="Arial" panose="020B0604020202020204" pitchFamily="34" charset="0"/>
              <a:cs typeface="Arial" panose="020B0604020202020204" pitchFamily="34" charset="0"/>
              <a:sym typeface="Titillium Web"/>
            </a:endParaRPr>
          </a:p>
          <a:p>
            <a:pPr algn="l"/>
            <a:r>
              <a:rPr lang="it-IT" sz="1600" b="1" dirty="0">
                <a:solidFill>
                  <a:srgbClr val="297A38"/>
                </a:solidFill>
                <a:latin typeface="Arial" panose="020B0604020202020204" pitchFamily="34" charset="0"/>
                <a:cs typeface="Arial" panose="020B0604020202020204" pitchFamily="34" charset="0"/>
              </a:rPr>
              <a:t>Volontariato</a:t>
            </a:r>
            <a:endParaRPr lang="it-IT" sz="1600" dirty="0">
              <a:solidFill>
                <a:srgbClr val="297A38"/>
              </a:solidFill>
              <a:latin typeface="Arial" panose="020B0604020202020204" pitchFamily="34" charset="0"/>
              <a:cs typeface="Arial" panose="020B0604020202020204" pitchFamily="34" charset="0"/>
            </a:endParaRPr>
          </a:p>
          <a:p>
            <a:pPr algn="l"/>
            <a:r>
              <a:rPr lang="it-IT" sz="1600" dirty="0">
                <a:latin typeface="Arial" panose="020B0604020202020204" pitchFamily="34" charset="0"/>
                <a:cs typeface="Arial" panose="020B0604020202020204" pitchFamily="34" charset="0"/>
              </a:rPr>
              <a:t>P</a:t>
            </a:r>
            <a:r>
              <a:rPr lang="it-IT" sz="1600" b="0" i="0" u="none" strike="noStrike" baseline="0" dirty="0">
                <a:latin typeface="Arial" panose="020B0604020202020204" pitchFamily="34" charset="0"/>
                <a:cs typeface="Arial" panose="020B0604020202020204" pitchFamily="34" charset="0"/>
              </a:rPr>
              <a:t>romuovere la cultura del volontariato tra i giovani</a:t>
            </a:r>
          </a:p>
          <a:p>
            <a:pPr algn="l"/>
            <a:endParaRPr lang="it-IT" sz="1600" b="1" dirty="0">
              <a:solidFill>
                <a:srgbClr val="297A38"/>
              </a:solidFill>
              <a:latin typeface="Arial" panose="020B0604020202020204" pitchFamily="34" charset="0"/>
              <a:cs typeface="Arial" panose="020B0604020202020204" pitchFamily="34" charset="0"/>
            </a:endParaRPr>
          </a:p>
          <a:p>
            <a:pPr algn="l"/>
            <a:r>
              <a:rPr lang="it-IT" sz="1600" b="1" dirty="0">
                <a:solidFill>
                  <a:srgbClr val="297A38"/>
                </a:solidFill>
                <a:latin typeface="Arial" panose="020B0604020202020204" pitchFamily="34" charset="0"/>
                <a:cs typeface="Arial" panose="020B0604020202020204" pitchFamily="34" charset="0"/>
              </a:rPr>
              <a:t>Comunità</a:t>
            </a:r>
            <a:endParaRPr lang="it-IT" sz="1600" dirty="0">
              <a:solidFill>
                <a:srgbClr val="297A38"/>
              </a:solidFill>
              <a:latin typeface="Arial" panose="020B0604020202020204" pitchFamily="34" charset="0"/>
              <a:cs typeface="Arial" panose="020B0604020202020204" pitchFamily="34" charset="0"/>
            </a:endParaRPr>
          </a:p>
          <a:p>
            <a:r>
              <a:rPr lang="it-IT" sz="1600" dirty="0">
                <a:latin typeface="Arial" panose="020B0604020202020204" pitchFamily="34" charset="0"/>
                <a:cs typeface="Arial" panose="020B0604020202020204" pitchFamily="34" charset="0"/>
              </a:rPr>
              <a:t>Favorire esperienze di collaborazione e partecipazione (welfare generativo)</a:t>
            </a:r>
          </a:p>
          <a:p>
            <a:endParaRPr lang="it-IT" sz="1600" dirty="0">
              <a:latin typeface="Arial" panose="020B0604020202020204" pitchFamily="34" charset="0"/>
              <a:cs typeface="Arial" panose="020B0604020202020204" pitchFamily="34" charset="0"/>
            </a:endParaRPr>
          </a:p>
          <a:p>
            <a:pPr algn="l"/>
            <a:r>
              <a:rPr lang="it-IT" sz="1600" b="1" dirty="0">
                <a:solidFill>
                  <a:srgbClr val="297A38"/>
                </a:solidFill>
                <a:latin typeface="Arial" panose="020B0604020202020204" pitchFamily="34" charset="0"/>
                <a:cs typeface="Arial" panose="020B0604020202020204" pitchFamily="34" charset="0"/>
              </a:rPr>
              <a:t>Prossimità</a:t>
            </a:r>
            <a:endParaRPr lang="it-IT" sz="1600" dirty="0">
              <a:solidFill>
                <a:srgbClr val="297A38"/>
              </a:solidFill>
              <a:latin typeface="Arial" panose="020B0604020202020204" pitchFamily="34" charset="0"/>
              <a:cs typeface="Arial" panose="020B0604020202020204" pitchFamily="34" charset="0"/>
            </a:endParaRPr>
          </a:p>
          <a:p>
            <a:r>
              <a:rPr lang="it-IT" sz="1600" dirty="0">
                <a:latin typeface="Arial" panose="020B0604020202020204" pitchFamily="34" charset="0"/>
                <a:cs typeface="Arial" panose="020B0604020202020204" pitchFamily="34" charset="0"/>
              </a:rPr>
              <a:t>Facilitare l’accesso alle opportunità offerte dal sistema dei servizi territoriali</a:t>
            </a:r>
          </a:p>
          <a:p>
            <a:pPr algn="l"/>
            <a:endParaRPr lang="it-IT" sz="1600" b="1" dirty="0">
              <a:solidFill>
                <a:srgbClr val="297A38"/>
              </a:solidFill>
              <a:latin typeface="Arial" panose="020B0604020202020204" pitchFamily="34" charset="0"/>
              <a:cs typeface="Arial" panose="020B0604020202020204" pitchFamily="34" charset="0"/>
            </a:endParaRPr>
          </a:p>
          <a:p>
            <a:pPr algn="l"/>
            <a:r>
              <a:rPr lang="it-IT" sz="1600" b="1" dirty="0">
                <a:solidFill>
                  <a:srgbClr val="297A38"/>
                </a:solidFill>
                <a:latin typeface="Arial" panose="020B0604020202020204" pitchFamily="34" charset="0"/>
                <a:cs typeface="Arial" panose="020B0604020202020204" pitchFamily="34" charset="0"/>
              </a:rPr>
              <a:t>Capacità</a:t>
            </a:r>
            <a:endParaRPr lang="it-IT" sz="1600" dirty="0">
              <a:solidFill>
                <a:srgbClr val="297A38"/>
              </a:solidFill>
              <a:latin typeface="Arial" panose="020B0604020202020204" pitchFamily="34" charset="0"/>
              <a:cs typeface="Arial" panose="020B0604020202020204" pitchFamily="34" charset="0"/>
            </a:endParaRPr>
          </a:p>
          <a:p>
            <a:pPr algn="l"/>
            <a:r>
              <a:rPr lang="it-IT" sz="1600" dirty="0">
                <a:latin typeface="Arial" panose="020B0604020202020204" pitchFamily="34" charset="0"/>
                <a:cs typeface="Arial" panose="020B0604020202020204" pitchFamily="34" charset="0"/>
              </a:rPr>
              <a:t>Sviluppare collaborazioni e reti per accrescere la capacità di azione degli ETS</a:t>
            </a:r>
          </a:p>
        </p:txBody>
      </p:sp>
      <p:sp>
        <p:nvSpPr>
          <p:cNvPr id="2" name="Rectangle: Rounded Corners 1">
            <a:extLst>
              <a:ext uri="{FF2B5EF4-FFF2-40B4-BE49-F238E27FC236}">
                <a16:creationId xmlns:a16="http://schemas.microsoft.com/office/drawing/2014/main" id="{136FA625-FC91-4A72-8B96-7FC10D4B6A97}"/>
              </a:ext>
            </a:extLst>
          </p:cNvPr>
          <p:cNvSpPr/>
          <p:nvPr/>
        </p:nvSpPr>
        <p:spPr>
          <a:xfrm>
            <a:off x="7503365" y="1642190"/>
            <a:ext cx="4276177" cy="2220686"/>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400" dirty="0">
              <a:solidFill>
                <a:schemeClr val="bg1"/>
              </a:solidFill>
              <a:effectLst/>
              <a:latin typeface="Century Gothic" panose="020B0502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effectLst/>
                <a:latin typeface="Arial" panose="020B0604020202020204" pitchFamily="34" charset="0"/>
                <a:cs typeface="Arial" panose="020B0604020202020204" pitchFamily="34" charset="0"/>
              </a:rPr>
              <a:t>Selezione di almeno una priorità trasversale </a:t>
            </a:r>
            <a:endParaRPr lang="it-IT" sz="1600" dirty="0">
              <a:solidFill>
                <a:schemeClr val="bg1"/>
              </a:solidFill>
              <a:latin typeface="Arial" panose="020B0604020202020204" pitchFamily="34" charset="0"/>
              <a:cs typeface="Arial" panose="020B0604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effectLst/>
                <a:latin typeface="Arial" panose="020B0604020202020204" pitchFamily="34" charset="0"/>
                <a:cs typeface="Arial" panose="020B0604020202020204" pitchFamily="34" charset="0"/>
              </a:rPr>
              <a:t>Selezionare la priorità rispetto alla quale il contributo del progetto proposto risulta prevalente</a:t>
            </a:r>
          </a:p>
        </p:txBody>
      </p:sp>
      <p:sp>
        <p:nvSpPr>
          <p:cNvPr id="11" name="Rectangle: Rounded Corners 10">
            <a:extLst>
              <a:ext uri="{FF2B5EF4-FFF2-40B4-BE49-F238E27FC236}">
                <a16:creationId xmlns:a16="http://schemas.microsoft.com/office/drawing/2014/main" id="{F2EC98A0-4529-42A1-86C8-BE19BFDA0D4D}"/>
              </a:ext>
            </a:extLst>
          </p:cNvPr>
          <p:cNvSpPr/>
          <p:nvPr/>
        </p:nvSpPr>
        <p:spPr>
          <a:xfrm>
            <a:off x="7503364" y="3974844"/>
            <a:ext cx="4276177" cy="222068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0"/>
              </a:spcBef>
              <a:spcAft>
                <a:spcPts val="0"/>
              </a:spcAft>
              <a:buFont typeface="Arial" panose="020B0604020202020204" pitchFamily="34" charset="0"/>
              <a:buChar char="•"/>
            </a:pPr>
            <a:endParaRPr lang="it-IT" sz="1050" dirty="0">
              <a:solidFill>
                <a:schemeClr val="bg1"/>
              </a:solidFill>
              <a:latin typeface="Century Gothic" panose="020B0502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Incoerenza fra obiettivi, risultati attesi, attività svolte o destinatari</a:t>
            </a: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Scarsa evidenza dell’integrazione delle priorità nella strategia progettuale </a:t>
            </a:r>
            <a:endParaRPr lang="en-GB" sz="1600" dirty="0">
              <a:solidFill>
                <a:schemeClr val="bg1"/>
              </a:solidFill>
              <a:latin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28B77840-3C0B-4982-9C64-D1F4CB3D0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3887" y="4038695"/>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BB1E2A4-D004-4840-BBC6-421726592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6839" y="1663961"/>
            <a:ext cx="432000" cy="4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107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52F2D658-0223-481E-AA0B-2DCAEEB14C21}"/>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F684138E-78E3-415F-B424-48011CF5C7B8}"/>
              </a:ext>
            </a:extLst>
          </p:cNvPr>
          <p:cNvSpPr>
            <a:spLocks noGrp="1"/>
          </p:cNvSpPr>
          <p:nvPr>
            <p:ph type="ctrTitle"/>
          </p:nvPr>
        </p:nvSpPr>
        <p:spPr>
          <a:xfrm>
            <a:off x="488656" y="100036"/>
            <a:ext cx="11163443" cy="753080"/>
          </a:xfrm>
        </p:spPr>
        <p:txBody>
          <a:bodyPr/>
          <a:lstStyle/>
          <a:p>
            <a:br>
              <a:rPr lang="it-IT" sz="2400" b="1" dirty="0">
                <a:solidFill>
                  <a:srgbClr val="297A38"/>
                </a:solidFill>
              </a:rPr>
            </a:br>
            <a:r>
              <a:rPr lang="it-IT" sz="2400" dirty="0">
                <a:solidFill>
                  <a:srgbClr val="297A38"/>
                </a:solidFill>
              </a:rPr>
              <a:t>| </a:t>
            </a:r>
            <a:r>
              <a:rPr lang="it-IT" sz="2400" b="1" dirty="0">
                <a:solidFill>
                  <a:srgbClr val="297A38"/>
                </a:solidFill>
              </a:rPr>
              <a:t>AREE TEMATICHE</a:t>
            </a:r>
            <a:br>
              <a:rPr lang="it-IT" sz="2400" dirty="0">
                <a:solidFill>
                  <a:srgbClr val="297A38"/>
                </a:solidFill>
              </a:rPr>
            </a:br>
            <a:endParaRPr lang="it-IT" sz="2400" dirty="0"/>
          </a:p>
        </p:txBody>
      </p:sp>
      <p:sp>
        <p:nvSpPr>
          <p:cNvPr id="9" name="TextBox 8">
            <a:extLst>
              <a:ext uri="{FF2B5EF4-FFF2-40B4-BE49-F238E27FC236}">
                <a16:creationId xmlns:a16="http://schemas.microsoft.com/office/drawing/2014/main" id="{615D8225-7C02-4E13-87F0-F5564D953E23}"/>
              </a:ext>
            </a:extLst>
          </p:cNvPr>
          <p:cNvSpPr txBox="1"/>
          <p:nvPr/>
        </p:nvSpPr>
        <p:spPr>
          <a:xfrm>
            <a:off x="441415" y="1274564"/>
            <a:ext cx="6985752" cy="4308872"/>
          </a:xfrm>
          <a:prstGeom prst="rect">
            <a:avLst/>
          </a:prstGeom>
          <a:noFill/>
        </p:spPr>
        <p:txBody>
          <a:bodyPr wrap="square">
            <a:spAutoFit/>
          </a:bodyPr>
          <a:lstStyle/>
          <a:p>
            <a:r>
              <a:rPr lang="it-IT" sz="4000" b="1" dirty="0">
                <a:solidFill>
                  <a:srgbClr val="297A38"/>
                </a:solidFill>
                <a:latin typeface="Titillium Web"/>
                <a:sym typeface="Titillium Web"/>
              </a:rPr>
              <a:t>Definizione del campo d’azione</a:t>
            </a:r>
            <a:endParaRPr lang="it-IT" sz="4000" b="0" i="0" u="none" strike="noStrike" baseline="0" dirty="0">
              <a:latin typeface="CIDFont+F5"/>
            </a:endParaRPr>
          </a:p>
          <a:p>
            <a:pPr algn="l"/>
            <a:endParaRPr lang="it-IT" dirty="0">
              <a:latin typeface="CIDFont+F3"/>
            </a:endParaRPr>
          </a:p>
          <a:p>
            <a:pPr algn="l"/>
            <a:r>
              <a:rPr lang="it-IT" dirty="0">
                <a:latin typeface="Arial" panose="020B0604020202020204" pitchFamily="34" charset="0"/>
                <a:cs typeface="Arial" panose="020B0604020202020204" pitchFamily="34" charset="0"/>
              </a:rPr>
              <a:t>Area tematica 1</a:t>
            </a:r>
            <a:endParaRPr lang="it-IT" b="0" i="0" u="none" strike="noStrike" baseline="0" dirty="0">
              <a:latin typeface="Arial" panose="020B0604020202020204" pitchFamily="34" charset="0"/>
              <a:cs typeface="Arial" panose="020B0604020202020204" pitchFamily="34" charset="0"/>
            </a:endParaRPr>
          </a:p>
          <a:p>
            <a:pPr algn="l"/>
            <a:r>
              <a:rPr lang="it-IT" b="1" dirty="0">
                <a:solidFill>
                  <a:srgbClr val="297A38"/>
                </a:solidFill>
                <a:latin typeface="Titillium Web"/>
              </a:rPr>
              <a:t>FAMIGLIA</a:t>
            </a:r>
          </a:p>
          <a:p>
            <a:pPr algn="l"/>
            <a:endParaRPr lang="it-IT" b="1" dirty="0">
              <a:solidFill>
                <a:srgbClr val="297A38"/>
              </a:solidFill>
              <a:latin typeface="Titillium Web"/>
            </a:endParaRPr>
          </a:p>
          <a:p>
            <a:pPr algn="l"/>
            <a:r>
              <a:rPr lang="it-IT" dirty="0">
                <a:latin typeface="Arial" panose="020B0604020202020204" pitchFamily="34" charset="0"/>
                <a:cs typeface="Arial" panose="020B0604020202020204" pitchFamily="34" charset="0"/>
              </a:rPr>
              <a:t>Area tematica 2</a:t>
            </a:r>
          </a:p>
          <a:p>
            <a:pPr algn="l"/>
            <a:r>
              <a:rPr lang="it-IT" b="1" dirty="0">
                <a:solidFill>
                  <a:srgbClr val="297A38"/>
                </a:solidFill>
                <a:latin typeface="Titillium Web"/>
              </a:rPr>
              <a:t>SOLIDARIETÀ SOCIALE</a:t>
            </a:r>
          </a:p>
          <a:p>
            <a:endParaRPr lang="it-IT" dirty="0">
              <a:latin typeface="CIDFont+F3"/>
            </a:endParaRPr>
          </a:p>
          <a:p>
            <a:r>
              <a:rPr lang="it-IT" dirty="0">
                <a:latin typeface="Arial" panose="020B0604020202020204" pitchFamily="34" charset="0"/>
                <a:cs typeface="Arial" panose="020B0604020202020204" pitchFamily="34" charset="0"/>
              </a:rPr>
              <a:t>Area tematica 3</a:t>
            </a:r>
          </a:p>
          <a:p>
            <a:r>
              <a:rPr lang="it-IT" b="1" dirty="0">
                <a:solidFill>
                  <a:srgbClr val="297A38"/>
                </a:solidFill>
                <a:latin typeface="Titillium Web"/>
              </a:rPr>
              <a:t>DISABILITÀ </a:t>
            </a:r>
          </a:p>
          <a:p>
            <a:endParaRPr lang="it-IT" dirty="0">
              <a:latin typeface="CIDFont+F3"/>
            </a:endParaRPr>
          </a:p>
          <a:p>
            <a:r>
              <a:rPr lang="it-IT" dirty="0">
                <a:latin typeface="Arial" panose="020B0604020202020204" pitchFamily="34" charset="0"/>
                <a:cs typeface="Arial" panose="020B0604020202020204" pitchFamily="34" charset="0"/>
              </a:rPr>
              <a:t>Area tematica 4</a:t>
            </a:r>
          </a:p>
          <a:p>
            <a:r>
              <a:rPr lang="it-IT" b="1" dirty="0">
                <a:solidFill>
                  <a:srgbClr val="297A38"/>
                </a:solidFill>
              </a:rPr>
              <a:t>PARI OPPORTUNITÀ</a:t>
            </a:r>
          </a:p>
          <a:p>
            <a:endParaRPr lang="it-IT" b="1" dirty="0">
              <a:solidFill>
                <a:srgbClr val="297A38"/>
              </a:solidFill>
              <a:latin typeface="Titillium Web"/>
            </a:endParaRPr>
          </a:p>
        </p:txBody>
      </p:sp>
      <p:sp>
        <p:nvSpPr>
          <p:cNvPr id="2" name="Rectangle: Rounded Corners 1">
            <a:extLst>
              <a:ext uri="{FF2B5EF4-FFF2-40B4-BE49-F238E27FC236}">
                <a16:creationId xmlns:a16="http://schemas.microsoft.com/office/drawing/2014/main" id="{136FA625-FC91-4A72-8B96-7FC10D4B6A97}"/>
              </a:ext>
            </a:extLst>
          </p:cNvPr>
          <p:cNvSpPr/>
          <p:nvPr/>
        </p:nvSpPr>
        <p:spPr>
          <a:xfrm>
            <a:off x="7474408" y="2318657"/>
            <a:ext cx="4276177" cy="2220686"/>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dirty="0">
              <a:solidFill>
                <a:schemeClr val="bg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it-IT" dirty="0">
                <a:solidFill>
                  <a:schemeClr val="bg1"/>
                </a:solidFill>
                <a:latin typeface="Arial" panose="020B0604020202020204" pitchFamily="34" charset="0"/>
                <a:cs typeface="Arial" panose="020B0604020202020204" pitchFamily="34" charset="0"/>
              </a:rPr>
              <a:t>Selezione di una sola area tematica e di una o più aree prioritarie d’intervento</a:t>
            </a:r>
          </a:p>
        </p:txBody>
      </p:sp>
      <p:pic>
        <p:nvPicPr>
          <p:cNvPr id="4" name="Picture 6">
            <a:extLst>
              <a:ext uri="{FF2B5EF4-FFF2-40B4-BE49-F238E27FC236}">
                <a16:creationId xmlns:a16="http://schemas.microsoft.com/office/drawing/2014/main" id="{26DEF507-57E5-D513-FAD0-440C6112A0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6496" y="2606902"/>
            <a:ext cx="432000" cy="4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331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16"/>
          <p:cNvSpPr/>
          <p:nvPr/>
        </p:nvSpPr>
        <p:spPr>
          <a:xfrm>
            <a:off x="1424384" y="958124"/>
            <a:ext cx="1985781" cy="757005"/>
          </a:xfrm>
          <a:custGeom>
            <a:avLst/>
            <a:gdLst/>
            <a:ahLst/>
            <a:cxnLst/>
            <a:rect l="l" t="t" r="r" b="b"/>
            <a:pathLst>
              <a:path w="23147" h="11887" extrusionOk="0">
                <a:moveTo>
                  <a:pt x="1" y="1"/>
                </a:moveTo>
                <a:lnTo>
                  <a:pt x="1" y="7704"/>
                </a:lnTo>
                <a:lnTo>
                  <a:pt x="11552"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Fira Sans Extra Condensed Medium"/>
              </a:rPr>
              <a:t>PRIORITA’</a:t>
            </a:r>
          </a:p>
          <a:p>
            <a:pPr algn="ctr"/>
            <a:endParaRPr sz="2000" b="1" dirty="0">
              <a:solidFill>
                <a:schemeClr val="bg1"/>
              </a:solidFill>
              <a:latin typeface="Fira Sans Extra Condensed Medium"/>
            </a:endParaRPr>
          </a:p>
        </p:txBody>
      </p:sp>
      <p:sp>
        <p:nvSpPr>
          <p:cNvPr id="70" name="Google Shape;70;p16"/>
          <p:cNvSpPr/>
          <p:nvPr/>
        </p:nvSpPr>
        <p:spPr>
          <a:xfrm>
            <a:off x="935672" y="1969155"/>
            <a:ext cx="2882287" cy="892317"/>
          </a:xfrm>
          <a:custGeom>
            <a:avLst/>
            <a:gdLst/>
            <a:ahLst/>
            <a:cxnLst/>
            <a:rect l="l" t="t" r="r" b="b"/>
            <a:pathLst>
              <a:path w="33597" h="9650" extrusionOk="0">
                <a:moveTo>
                  <a:pt x="33306" y="291"/>
                </a:moveTo>
                <a:lnTo>
                  <a:pt x="33306" y="9350"/>
                </a:lnTo>
                <a:lnTo>
                  <a:pt x="291" y="9350"/>
                </a:lnTo>
                <a:lnTo>
                  <a:pt x="291" y="291"/>
                </a:lnTo>
                <a:close/>
                <a:moveTo>
                  <a:pt x="0" y="1"/>
                </a:moveTo>
                <a:lnTo>
                  <a:pt x="0" y="9650"/>
                </a:lnTo>
                <a:lnTo>
                  <a:pt x="33596" y="9650"/>
                </a:lnTo>
                <a:lnTo>
                  <a:pt x="33596" y="1"/>
                </a:lnTo>
                <a:close/>
              </a:path>
            </a:pathLst>
          </a:custGeom>
          <a:solidFill>
            <a:srgbClr val="1C3B6A"/>
          </a:solidFill>
          <a:ln>
            <a:noFill/>
          </a:ln>
        </p:spPr>
        <p:txBody>
          <a:bodyPr spcFirstLastPara="1" wrap="square" lIns="121900" tIns="121900" rIns="121900" bIns="121900" anchor="ctr" anchorCtr="0">
            <a:noAutofit/>
          </a:bodyPr>
          <a:lstStyle/>
          <a:p>
            <a:endParaRPr sz="2400"/>
          </a:p>
        </p:txBody>
      </p:sp>
      <p:sp>
        <p:nvSpPr>
          <p:cNvPr id="71" name="Google Shape;71;p16"/>
          <p:cNvSpPr/>
          <p:nvPr/>
        </p:nvSpPr>
        <p:spPr>
          <a:xfrm>
            <a:off x="1634343" y="1827171"/>
            <a:ext cx="1494805" cy="324115"/>
          </a:xfrm>
          <a:custGeom>
            <a:avLst/>
            <a:gdLst/>
            <a:ahLst/>
            <a:cxnLst/>
            <a:rect l="l" t="t" r="r" b="b"/>
            <a:pathLst>
              <a:path w="17424" h="3778" extrusionOk="0">
                <a:moveTo>
                  <a:pt x="0" y="1"/>
                </a:moveTo>
                <a:lnTo>
                  <a:pt x="0" y="3777"/>
                </a:lnTo>
                <a:lnTo>
                  <a:pt x="17423" y="3777"/>
                </a:lnTo>
                <a:lnTo>
                  <a:pt x="17423" y="1"/>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2" name="Google Shape;72;p16"/>
          <p:cNvSpPr/>
          <p:nvPr/>
        </p:nvSpPr>
        <p:spPr>
          <a:xfrm>
            <a:off x="1634343" y="1827171"/>
            <a:ext cx="745515" cy="324115"/>
          </a:xfrm>
          <a:custGeom>
            <a:avLst/>
            <a:gdLst/>
            <a:ahLst/>
            <a:cxnLst/>
            <a:rect l="l" t="t" r="r" b="b"/>
            <a:pathLst>
              <a:path w="8690" h="3778" extrusionOk="0">
                <a:moveTo>
                  <a:pt x="0" y="1"/>
                </a:moveTo>
                <a:lnTo>
                  <a:pt x="0" y="3777"/>
                </a:lnTo>
                <a:lnTo>
                  <a:pt x="8690" y="3777"/>
                </a:lnTo>
                <a:lnTo>
                  <a:pt x="8690" y="1"/>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3" name="Google Shape;73;p16"/>
          <p:cNvSpPr/>
          <p:nvPr/>
        </p:nvSpPr>
        <p:spPr>
          <a:xfrm>
            <a:off x="935672" y="3215424"/>
            <a:ext cx="2882287" cy="905595"/>
          </a:xfrm>
          <a:custGeom>
            <a:avLst/>
            <a:gdLst/>
            <a:ahLst/>
            <a:cxnLst/>
            <a:rect l="l" t="t" r="r" b="b"/>
            <a:pathLst>
              <a:path w="33597" h="9650" extrusionOk="0">
                <a:moveTo>
                  <a:pt x="33306" y="291"/>
                </a:moveTo>
                <a:lnTo>
                  <a:pt x="33306" y="9350"/>
                </a:lnTo>
                <a:lnTo>
                  <a:pt x="291" y="9350"/>
                </a:lnTo>
                <a:lnTo>
                  <a:pt x="291" y="291"/>
                </a:lnTo>
                <a:close/>
                <a:moveTo>
                  <a:pt x="0" y="0"/>
                </a:moveTo>
                <a:lnTo>
                  <a:pt x="0" y="9649"/>
                </a:lnTo>
                <a:lnTo>
                  <a:pt x="33596" y="9649"/>
                </a:lnTo>
                <a:lnTo>
                  <a:pt x="33596" y="0"/>
                </a:lnTo>
                <a:close/>
              </a:path>
            </a:pathLst>
          </a:custGeom>
          <a:solidFill>
            <a:srgbClr val="1C3B6A"/>
          </a:solidFill>
          <a:ln>
            <a:noFill/>
          </a:ln>
        </p:spPr>
        <p:txBody>
          <a:bodyPr spcFirstLastPara="1" wrap="square" lIns="121900" tIns="121900" rIns="121900" bIns="121900" anchor="ctr" anchorCtr="0">
            <a:noAutofit/>
          </a:bodyPr>
          <a:lstStyle/>
          <a:p>
            <a:endParaRPr sz="2400"/>
          </a:p>
        </p:txBody>
      </p:sp>
      <p:sp>
        <p:nvSpPr>
          <p:cNvPr id="74" name="Google Shape;74;p16"/>
          <p:cNvSpPr/>
          <p:nvPr/>
        </p:nvSpPr>
        <p:spPr>
          <a:xfrm>
            <a:off x="1634343" y="3073355"/>
            <a:ext cx="1494805" cy="324115"/>
          </a:xfrm>
          <a:custGeom>
            <a:avLst/>
            <a:gdLst/>
            <a:ahLst/>
            <a:cxnLst/>
            <a:rect l="l" t="t" r="r" b="b"/>
            <a:pathLst>
              <a:path w="17424" h="3778" extrusionOk="0">
                <a:moveTo>
                  <a:pt x="0" y="1"/>
                </a:moveTo>
                <a:lnTo>
                  <a:pt x="0" y="3778"/>
                </a:lnTo>
                <a:lnTo>
                  <a:pt x="17423" y="3778"/>
                </a:lnTo>
                <a:lnTo>
                  <a:pt x="17423" y="1"/>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5" name="Google Shape;75;p16"/>
          <p:cNvSpPr/>
          <p:nvPr/>
        </p:nvSpPr>
        <p:spPr>
          <a:xfrm>
            <a:off x="1634343" y="3073355"/>
            <a:ext cx="745515" cy="324115"/>
          </a:xfrm>
          <a:custGeom>
            <a:avLst/>
            <a:gdLst/>
            <a:ahLst/>
            <a:cxnLst/>
            <a:rect l="l" t="t" r="r" b="b"/>
            <a:pathLst>
              <a:path w="8690" h="3778" extrusionOk="0">
                <a:moveTo>
                  <a:pt x="0" y="1"/>
                </a:moveTo>
                <a:lnTo>
                  <a:pt x="0" y="3778"/>
                </a:lnTo>
                <a:lnTo>
                  <a:pt x="8690" y="3778"/>
                </a:lnTo>
                <a:lnTo>
                  <a:pt x="8690" y="1"/>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6" name="Google Shape;76;p16"/>
          <p:cNvSpPr/>
          <p:nvPr/>
        </p:nvSpPr>
        <p:spPr>
          <a:xfrm>
            <a:off x="935672" y="4461607"/>
            <a:ext cx="2882287" cy="856029"/>
          </a:xfrm>
          <a:custGeom>
            <a:avLst/>
            <a:gdLst/>
            <a:ahLst/>
            <a:cxnLst/>
            <a:rect l="l" t="t" r="r" b="b"/>
            <a:pathLst>
              <a:path w="33597" h="9650" extrusionOk="0">
                <a:moveTo>
                  <a:pt x="33306" y="291"/>
                </a:moveTo>
                <a:lnTo>
                  <a:pt x="33306" y="9350"/>
                </a:lnTo>
                <a:lnTo>
                  <a:pt x="291" y="9350"/>
                </a:lnTo>
                <a:lnTo>
                  <a:pt x="291" y="291"/>
                </a:lnTo>
                <a:close/>
                <a:moveTo>
                  <a:pt x="0" y="1"/>
                </a:moveTo>
                <a:lnTo>
                  <a:pt x="0" y="9650"/>
                </a:lnTo>
                <a:lnTo>
                  <a:pt x="33596" y="9650"/>
                </a:lnTo>
                <a:lnTo>
                  <a:pt x="33596" y="1"/>
                </a:lnTo>
                <a:close/>
              </a:path>
            </a:pathLst>
          </a:custGeom>
          <a:solidFill>
            <a:srgbClr val="1C3B6A"/>
          </a:solidFill>
          <a:ln>
            <a:noFill/>
          </a:ln>
        </p:spPr>
        <p:txBody>
          <a:bodyPr spcFirstLastPara="1" wrap="square" lIns="121900" tIns="121900" rIns="121900" bIns="121900" anchor="ctr" anchorCtr="0">
            <a:noAutofit/>
          </a:bodyPr>
          <a:lstStyle/>
          <a:p>
            <a:endParaRPr sz="2400"/>
          </a:p>
        </p:txBody>
      </p:sp>
      <p:sp>
        <p:nvSpPr>
          <p:cNvPr id="77" name="Google Shape;77;p16"/>
          <p:cNvSpPr/>
          <p:nvPr/>
        </p:nvSpPr>
        <p:spPr>
          <a:xfrm>
            <a:off x="1634343" y="4319623"/>
            <a:ext cx="1494805" cy="324115"/>
          </a:xfrm>
          <a:custGeom>
            <a:avLst/>
            <a:gdLst/>
            <a:ahLst/>
            <a:cxnLst/>
            <a:rect l="l" t="t" r="r" b="b"/>
            <a:pathLst>
              <a:path w="17424" h="3778" extrusionOk="0">
                <a:moveTo>
                  <a:pt x="0" y="0"/>
                </a:moveTo>
                <a:lnTo>
                  <a:pt x="0" y="3777"/>
                </a:lnTo>
                <a:lnTo>
                  <a:pt x="17423" y="3777"/>
                </a:lnTo>
                <a:lnTo>
                  <a:pt x="17423" y="0"/>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8" name="Google Shape;78;p16"/>
          <p:cNvSpPr/>
          <p:nvPr/>
        </p:nvSpPr>
        <p:spPr>
          <a:xfrm>
            <a:off x="1634343" y="4319623"/>
            <a:ext cx="745515" cy="324115"/>
          </a:xfrm>
          <a:custGeom>
            <a:avLst/>
            <a:gdLst/>
            <a:ahLst/>
            <a:cxnLst/>
            <a:rect l="l" t="t" r="r" b="b"/>
            <a:pathLst>
              <a:path w="8690" h="3778" extrusionOk="0">
                <a:moveTo>
                  <a:pt x="0" y="0"/>
                </a:moveTo>
                <a:lnTo>
                  <a:pt x="0" y="3777"/>
                </a:lnTo>
                <a:lnTo>
                  <a:pt x="8690" y="3777"/>
                </a:lnTo>
                <a:lnTo>
                  <a:pt x="8690" y="0"/>
                </a:lnTo>
                <a:close/>
              </a:path>
            </a:pathLst>
          </a:custGeom>
          <a:solidFill>
            <a:schemeClr val="accent1">
              <a:lumMod val="75000"/>
            </a:schemeClr>
          </a:solidFill>
          <a:ln>
            <a:noFill/>
          </a:ln>
        </p:spPr>
        <p:txBody>
          <a:bodyPr spcFirstLastPara="1" wrap="square" lIns="121900" tIns="121900" rIns="121900" bIns="121900" anchor="ctr" anchorCtr="0">
            <a:noAutofit/>
          </a:bodyPr>
          <a:lstStyle/>
          <a:p>
            <a:endParaRPr sz="2400"/>
          </a:p>
        </p:txBody>
      </p:sp>
      <p:sp>
        <p:nvSpPr>
          <p:cNvPr id="79" name="Google Shape;79;p16"/>
          <p:cNvSpPr/>
          <p:nvPr/>
        </p:nvSpPr>
        <p:spPr>
          <a:xfrm>
            <a:off x="730977" y="2176852"/>
            <a:ext cx="412479"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400" dirty="0">
                <a:solidFill>
                  <a:schemeClr val="bg1"/>
                </a:solidFill>
                <a:latin typeface="Fira Sans Extra Condensed"/>
                <a:ea typeface="Fira Sans Extra Condensed"/>
                <a:cs typeface="Fira Sans Extra Condensed"/>
                <a:sym typeface="Fira Sans Extra Condensed"/>
              </a:rPr>
              <a:t>1</a:t>
            </a:r>
            <a:endParaRPr sz="2400" dirty="0">
              <a:solidFill>
                <a:schemeClr val="bg1"/>
              </a:solidFill>
              <a:latin typeface="Fira Sans Extra Condensed"/>
              <a:ea typeface="Fira Sans Extra Condensed"/>
              <a:cs typeface="Fira Sans Extra Condensed"/>
              <a:sym typeface="Fira Sans Extra Condensed"/>
            </a:endParaRPr>
          </a:p>
        </p:txBody>
      </p:sp>
      <p:sp>
        <p:nvSpPr>
          <p:cNvPr id="80" name="Google Shape;80;p16"/>
          <p:cNvSpPr/>
          <p:nvPr/>
        </p:nvSpPr>
        <p:spPr>
          <a:xfrm>
            <a:off x="730977" y="3423120"/>
            <a:ext cx="412479" cy="412479"/>
          </a:xfrm>
          <a:custGeom>
            <a:avLst/>
            <a:gdLst/>
            <a:ahLst/>
            <a:cxnLst/>
            <a:rect l="l" t="t" r="r" b="b"/>
            <a:pathLst>
              <a:path w="4808" h="4808" extrusionOk="0">
                <a:moveTo>
                  <a:pt x="2386" y="0"/>
                </a:moveTo>
                <a:cubicBezTo>
                  <a:pt x="1066" y="0"/>
                  <a:pt x="0" y="1065"/>
                  <a:pt x="0" y="2421"/>
                </a:cubicBezTo>
                <a:cubicBezTo>
                  <a:pt x="0" y="3742"/>
                  <a:pt x="1066" y="4807"/>
                  <a:pt x="2386" y="4807"/>
                </a:cubicBezTo>
                <a:cubicBezTo>
                  <a:pt x="3707" y="4807"/>
                  <a:pt x="4807" y="3742"/>
                  <a:pt x="4807" y="2421"/>
                </a:cubicBezTo>
                <a:cubicBezTo>
                  <a:pt x="4807" y="1065"/>
                  <a:pt x="3707" y="0"/>
                  <a:pt x="2386" y="0"/>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buClr>
                <a:schemeClr val="dk1"/>
              </a:buClr>
              <a:buSzPts val="1100"/>
            </a:pPr>
            <a:r>
              <a:rPr lang="es" sz="2400" dirty="0">
                <a:solidFill>
                  <a:schemeClr val="bg1"/>
                </a:solidFill>
                <a:latin typeface="Fira Sans Extra Condensed"/>
                <a:ea typeface="Fira Sans Extra Condensed"/>
                <a:cs typeface="Fira Sans Extra Condensed"/>
                <a:sym typeface="Fira Sans Extra Condensed"/>
              </a:rPr>
              <a:t>2</a:t>
            </a:r>
            <a:endParaRPr sz="2400" dirty="0">
              <a:solidFill>
                <a:schemeClr val="bg1"/>
              </a:solidFill>
              <a:latin typeface="Fira Sans Extra Condensed"/>
              <a:ea typeface="Fira Sans Extra Condensed"/>
              <a:cs typeface="Fira Sans Extra Condensed"/>
              <a:sym typeface="Fira Sans Extra Condensed"/>
            </a:endParaRPr>
          </a:p>
        </p:txBody>
      </p:sp>
      <p:sp>
        <p:nvSpPr>
          <p:cNvPr id="81" name="Google Shape;81;p16"/>
          <p:cNvSpPr/>
          <p:nvPr/>
        </p:nvSpPr>
        <p:spPr>
          <a:xfrm>
            <a:off x="730977" y="4678397"/>
            <a:ext cx="412479" cy="412479"/>
          </a:xfrm>
          <a:custGeom>
            <a:avLst/>
            <a:gdLst/>
            <a:ahLst/>
            <a:cxnLst/>
            <a:rect l="l" t="t" r="r" b="b"/>
            <a:pathLst>
              <a:path w="4808" h="4808" extrusionOk="0">
                <a:moveTo>
                  <a:pt x="2386" y="0"/>
                </a:moveTo>
                <a:cubicBezTo>
                  <a:pt x="1066" y="0"/>
                  <a:pt x="0" y="1101"/>
                  <a:pt x="0" y="2421"/>
                </a:cubicBezTo>
                <a:cubicBezTo>
                  <a:pt x="0" y="3742"/>
                  <a:pt x="1066" y="4807"/>
                  <a:pt x="2386" y="4807"/>
                </a:cubicBezTo>
                <a:cubicBezTo>
                  <a:pt x="3707" y="4807"/>
                  <a:pt x="4807" y="3742"/>
                  <a:pt x="4807" y="2421"/>
                </a:cubicBezTo>
                <a:cubicBezTo>
                  <a:pt x="4807" y="1101"/>
                  <a:pt x="3707" y="0"/>
                  <a:pt x="2386" y="0"/>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buClr>
                <a:schemeClr val="dk1"/>
              </a:buClr>
              <a:buSzPts val="1100"/>
            </a:pPr>
            <a:r>
              <a:rPr lang="es" sz="2400" dirty="0">
                <a:solidFill>
                  <a:schemeClr val="bg1"/>
                </a:solidFill>
                <a:latin typeface="Fira Sans Extra Condensed"/>
                <a:ea typeface="Fira Sans Extra Condensed"/>
                <a:cs typeface="Fira Sans Extra Condensed"/>
                <a:sym typeface="Fira Sans Extra Condensed"/>
              </a:rPr>
              <a:t>3</a:t>
            </a:r>
            <a:endParaRPr sz="2400" dirty="0">
              <a:solidFill>
                <a:schemeClr val="bg1"/>
              </a:solidFill>
              <a:latin typeface="Fira Sans Extra Condensed"/>
              <a:ea typeface="Fira Sans Extra Condensed"/>
              <a:cs typeface="Fira Sans Extra Condensed"/>
              <a:sym typeface="Fira Sans Extra Condensed"/>
            </a:endParaRPr>
          </a:p>
        </p:txBody>
      </p:sp>
      <p:sp>
        <p:nvSpPr>
          <p:cNvPr id="82" name="Google Shape;82;p16"/>
          <p:cNvSpPr/>
          <p:nvPr/>
        </p:nvSpPr>
        <p:spPr>
          <a:xfrm>
            <a:off x="5612964" y="887632"/>
            <a:ext cx="2301584" cy="861194"/>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ctr" anchorCtr="0">
            <a:noAutofit/>
          </a:bodyPr>
          <a:lstStyle/>
          <a:p>
            <a:pPr algn="ctr"/>
            <a:r>
              <a:rPr lang="it-IT" sz="2000" b="1" dirty="0">
                <a:solidFill>
                  <a:schemeClr val="bg1"/>
                </a:solidFill>
                <a:latin typeface="Fira Sans Extra Condensed Medium"/>
              </a:rPr>
              <a:t>AREE TEMATICHE</a:t>
            </a:r>
          </a:p>
          <a:p>
            <a:pPr algn="ctr"/>
            <a:r>
              <a:rPr lang="it-IT" sz="2000" b="1" dirty="0">
                <a:solidFill>
                  <a:schemeClr val="bg1"/>
                </a:solidFill>
                <a:latin typeface="Fira Sans Extra Condensed Medium"/>
              </a:rPr>
              <a:t> </a:t>
            </a:r>
            <a:endParaRPr sz="2000" b="1" dirty="0">
              <a:solidFill>
                <a:schemeClr val="bg1"/>
              </a:solidFill>
              <a:latin typeface="Fira Sans Extra Condensed Medium"/>
            </a:endParaRPr>
          </a:p>
        </p:txBody>
      </p:sp>
      <p:grpSp>
        <p:nvGrpSpPr>
          <p:cNvPr id="15" name="Gruppo 14">
            <a:extLst>
              <a:ext uri="{FF2B5EF4-FFF2-40B4-BE49-F238E27FC236}">
                <a16:creationId xmlns:a16="http://schemas.microsoft.com/office/drawing/2014/main" id="{29C159CA-60CC-4F26-2B13-6C0D536366FE}"/>
              </a:ext>
            </a:extLst>
          </p:cNvPr>
          <p:cNvGrpSpPr/>
          <p:nvPr/>
        </p:nvGrpSpPr>
        <p:grpSpPr>
          <a:xfrm>
            <a:off x="5474750" y="3115106"/>
            <a:ext cx="2810288" cy="466500"/>
            <a:chOff x="5204341" y="2592354"/>
            <a:chExt cx="6466329" cy="466500"/>
          </a:xfrm>
        </p:grpSpPr>
        <p:sp>
          <p:nvSpPr>
            <p:cNvPr id="13" name="Google Shape;528;p24">
              <a:extLst>
                <a:ext uri="{FF2B5EF4-FFF2-40B4-BE49-F238E27FC236}">
                  <a16:creationId xmlns:a16="http://schemas.microsoft.com/office/drawing/2014/main" id="{CCD5B119-4F26-9924-AF92-33F35D6CCCF1}"/>
                </a:ext>
              </a:extLst>
            </p:cNvPr>
            <p:cNvSpPr/>
            <p:nvPr/>
          </p:nvSpPr>
          <p:spPr>
            <a:xfrm>
              <a:off x="5365870" y="2592354"/>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lvl="0"/>
              <a:r>
                <a:rPr lang="it-IT" b="1" dirty="0"/>
                <a:t>  SOLIDARIETÀ</a:t>
              </a:r>
              <a:r>
                <a:rPr lang="it-IT" b="1" i="1" dirty="0"/>
                <a:t> SOCIALE</a:t>
              </a:r>
              <a:endParaRPr b="1" dirty="0"/>
            </a:p>
          </p:txBody>
        </p:sp>
        <p:sp>
          <p:nvSpPr>
            <p:cNvPr id="96" name="Google Shape;96;p16"/>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400"/>
            </a:p>
          </p:txBody>
        </p:sp>
      </p:grpSp>
      <p:sp>
        <p:nvSpPr>
          <p:cNvPr id="102" name="Google Shape;102;p16"/>
          <p:cNvSpPr txBox="1"/>
          <p:nvPr/>
        </p:nvSpPr>
        <p:spPr>
          <a:xfrm>
            <a:off x="1105069" y="4208806"/>
            <a:ext cx="2495200" cy="572800"/>
          </a:xfrm>
          <a:prstGeom prst="rect">
            <a:avLst/>
          </a:prstGeom>
          <a:noFill/>
          <a:ln>
            <a:noFill/>
          </a:ln>
        </p:spPr>
        <p:txBody>
          <a:bodyPr spcFirstLastPara="1" wrap="square" lIns="121900" tIns="121900" rIns="121900" bIns="121900" anchor="ctr" anchorCtr="0">
            <a:noAutofit/>
          </a:bodyPr>
          <a:lstStyle/>
          <a:p>
            <a:pPr algn="ctr"/>
            <a:r>
              <a:rPr lang="it-IT" sz="2000" dirty="0">
                <a:solidFill>
                  <a:schemeClr val="bg1"/>
                </a:solidFill>
                <a:latin typeface="Fira Sans Extra Condensed Medium"/>
                <a:sym typeface="Fira Sans Extra Condensed Medium"/>
              </a:rPr>
              <a:t>C</a:t>
            </a:r>
            <a:r>
              <a:rPr lang="es" sz="2000" dirty="0">
                <a:solidFill>
                  <a:schemeClr val="bg1"/>
                </a:solidFill>
                <a:latin typeface="Fira Sans Extra Condensed Medium"/>
                <a:sym typeface="Fira Sans Extra Condensed Medium"/>
              </a:rPr>
              <a:t>apacità </a:t>
            </a:r>
            <a:endParaRPr sz="2000" dirty="0">
              <a:solidFill>
                <a:schemeClr val="bg1"/>
              </a:solidFill>
              <a:latin typeface="Fira Sans Extra Condensed Medium"/>
              <a:sym typeface="Fira Sans Extra Condensed Medium"/>
            </a:endParaRPr>
          </a:p>
        </p:txBody>
      </p:sp>
      <p:sp>
        <p:nvSpPr>
          <p:cNvPr id="103" name="Google Shape;103;p16"/>
          <p:cNvSpPr txBox="1"/>
          <p:nvPr/>
        </p:nvSpPr>
        <p:spPr>
          <a:xfrm>
            <a:off x="1066972" y="4588214"/>
            <a:ext cx="2495200" cy="713200"/>
          </a:xfrm>
          <a:prstGeom prst="rect">
            <a:avLst/>
          </a:prstGeom>
          <a:noFill/>
          <a:ln>
            <a:noFill/>
          </a:ln>
        </p:spPr>
        <p:txBody>
          <a:bodyPr spcFirstLastPara="1" wrap="square" lIns="121900" tIns="121900" rIns="121900" bIns="121900" anchor="ctr" anchorCtr="0">
            <a:noAutofit/>
          </a:bodyPr>
          <a:lstStyle/>
          <a:p>
            <a:pPr algn="ctr"/>
            <a:r>
              <a:rPr lang="es" sz="1400" dirty="0">
                <a:latin typeface="Arial" panose="020B0604020202020204" pitchFamily="34" charset="0"/>
                <a:ea typeface="Roboto"/>
                <a:cs typeface="Arial" panose="020B0604020202020204" pitchFamily="34" charset="0"/>
                <a:sym typeface="Roboto"/>
              </a:rPr>
              <a:t>Sviluppare collaborazioni e reti per accrescere capacità di azione degli ETS</a:t>
            </a:r>
            <a:endParaRPr sz="1400" dirty="0">
              <a:latin typeface="Arial" panose="020B0604020202020204" pitchFamily="34" charset="0"/>
              <a:ea typeface="Roboto"/>
              <a:cs typeface="Arial" panose="020B0604020202020204" pitchFamily="34" charset="0"/>
              <a:sym typeface="Roboto"/>
            </a:endParaRPr>
          </a:p>
        </p:txBody>
      </p:sp>
      <p:sp>
        <p:nvSpPr>
          <p:cNvPr id="104" name="Google Shape;104;p16"/>
          <p:cNvSpPr txBox="1"/>
          <p:nvPr/>
        </p:nvSpPr>
        <p:spPr>
          <a:xfrm>
            <a:off x="1105069" y="1709766"/>
            <a:ext cx="2495200" cy="572800"/>
          </a:xfrm>
          <a:prstGeom prst="rect">
            <a:avLst/>
          </a:prstGeom>
          <a:no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Medium"/>
                <a:ea typeface="Fira Sans Extra Condensed Medium"/>
                <a:cs typeface="Fira Sans Extra Condensed Medium"/>
                <a:sym typeface="Fira Sans Extra Condensed Medium"/>
              </a:rPr>
              <a:t>Volontariato</a:t>
            </a:r>
            <a:endParaRPr sz="2000" dirty="0">
              <a:solidFill>
                <a:schemeClr val="bg1"/>
              </a:solidFill>
              <a:latin typeface="Fira Sans Extra Condensed Medium"/>
              <a:ea typeface="Fira Sans Extra Condensed Medium"/>
              <a:cs typeface="Fira Sans Extra Condensed Medium"/>
              <a:sym typeface="Fira Sans Extra Condensed Medium"/>
            </a:endParaRPr>
          </a:p>
        </p:txBody>
      </p:sp>
      <p:sp>
        <p:nvSpPr>
          <p:cNvPr id="105" name="Google Shape;105;p16"/>
          <p:cNvSpPr txBox="1"/>
          <p:nvPr/>
        </p:nvSpPr>
        <p:spPr>
          <a:xfrm>
            <a:off x="1127371" y="2109303"/>
            <a:ext cx="2495200" cy="713200"/>
          </a:xfrm>
          <a:prstGeom prst="rect">
            <a:avLst/>
          </a:prstGeom>
          <a:noFill/>
          <a:ln>
            <a:noFill/>
          </a:ln>
        </p:spPr>
        <p:txBody>
          <a:bodyPr spcFirstLastPara="1" wrap="square" lIns="121900" tIns="121900" rIns="121900" bIns="121900" anchor="ctr" anchorCtr="0">
            <a:noAutofit/>
          </a:bodyPr>
          <a:lstStyle/>
          <a:p>
            <a:pPr algn="ctr"/>
            <a:r>
              <a:rPr lang="it-IT" sz="1400" dirty="0">
                <a:solidFill>
                  <a:schemeClr val="accent1">
                    <a:lumMod val="50000"/>
                  </a:schemeClr>
                </a:solidFill>
                <a:latin typeface="Arial" panose="020B0604020202020204" pitchFamily="34" charset="0"/>
                <a:ea typeface="Roboto"/>
                <a:cs typeface="Arial" panose="020B0604020202020204" pitchFamily="34" charset="0"/>
                <a:sym typeface="Roboto"/>
              </a:rPr>
              <a:t>P</a:t>
            </a:r>
            <a:r>
              <a:rPr lang="es" sz="1400" dirty="0">
                <a:solidFill>
                  <a:schemeClr val="accent1">
                    <a:lumMod val="50000"/>
                  </a:schemeClr>
                </a:solidFill>
                <a:latin typeface="Arial" panose="020B0604020202020204" pitchFamily="34" charset="0"/>
                <a:ea typeface="Roboto"/>
                <a:cs typeface="Arial" panose="020B0604020202020204" pitchFamily="34" charset="0"/>
                <a:sym typeface="Roboto"/>
              </a:rPr>
              <a:t>romuovere la cultura del volontariato tra i </a:t>
            </a:r>
            <a:r>
              <a:rPr lang="es" sz="1400" dirty="0">
                <a:latin typeface="Arial" panose="020B0604020202020204" pitchFamily="34" charset="0"/>
                <a:cs typeface="Arial" panose="020B0604020202020204" pitchFamily="34" charset="0"/>
                <a:sym typeface="Roboto"/>
              </a:rPr>
              <a:t>giovani</a:t>
            </a:r>
            <a:endParaRPr sz="1400" dirty="0">
              <a:solidFill>
                <a:schemeClr val="accent1">
                  <a:lumMod val="50000"/>
                </a:schemeClr>
              </a:solidFill>
              <a:latin typeface="Arial" panose="020B0604020202020204" pitchFamily="34" charset="0"/>
              <a:ea typeface="Roboto"/>
              <a:cs typeface="Arial" panose="020B0604020202020204" pitchFamily="34" charset="0"/>
              <a:sym typeface="Roboto"/>
            </a:endParaRPr>
          </a:p>
        </p:txBody>
      </p:sp>
      <p:sp>
        <p:nvSpPr>
          <p:cNvPr id="106" name="Google Shape;106;p16"/>
          <p:cNvSpPr txBox="1"/>
          <p:nvPr/>
        </p:nvSpPr>
        <p:spPr>
          <a:xfrm>
            <a:off x="1105069" y="2947272"/>
            <a:ext cx="2495200" cy="572800"/>
          </a:xfrm>
          <a:prstGeom prst="rect">
            <a:avLst/>
          </a:prstGeom>
          <a:no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Medium"/>
                <a:sym typeface="Fira Sans Extra Condensed Medium"/>
              </a:rPr>
              <a:t>Comunità</a:t>
            </a:r>
            <a:endParaRPr sz="2000" dirty="0">
              <a:solidFill>
                <a:schemeClr val="bg1"/>
              </a:solidFill>
              <a:latin typeface="Fira Sans Extra Condensed Medium"/>
              <a:sym typeface="Fira Sans Extra Condensed Medium"/>
            </a:endParaRPr>
          </a:p>
        </p:txBody>
      </p:sp>
      <p:sp>
        <p:nvSpPr>
          <p:cNvPr id="107" name="Google Shape;107;p16"/>
          <p:cNvSpPr txBox="1"/>
          <p:nvPr/>
        </p:nvSpPr>
        <p:spPr>
          <a:xfrm>
            <a:off x="1016592" y="3369346"/>
            <a:ext cx="2801367" cy="713200"/>
          </a:xfrm>
          <a:prstGeom prst="rect">
            <a:avLst/>
          </a:prstGeom>
          <a:noFill/>
          <a:ln>
            <a:noFill/>
          </a:ln>
        </p:spPr>
        <p:txBody>
          <a:bodyPr spcFirstLastPara="1" wrap="square" lIns="121900" tIns="121900" rIns="121900" bIns="121900" anchor="ctr" anchorCtr="0">
            <a:noAutofit/>
          </a:bodyPr>
          <a:lstStyle/>
          <a:p>
            <a:pPr algn="ctr"/>
            <a:r>
              <a:rPr lang="it-IT" sz="1400" dirty="0">
                <a:latin typeface="Arial" panose="020B0604020202020204" pitchFamily="34" charset="0"/>
                <a:ea typeface="Roboto"/>
                <a:cs typeface="Arial" panose="020B0604020202020204" pitchFamily="34" charset="0"/>
                <a:sym typeface="Roboto"/>
              </a:rPr>
              <a:t>F</a:t>
            </a:r>
            <a:r>
              <a:rPr lang="es" sz="1400" dirty="0">
                <a:latin typeface="Arial" panose="020B0604020202020204" pitchFamily="34" charset="0"/>
                <a:ea typeface="Roboto"/>
                <a:cs typeface="Arial" panose="020B0604020202020204" pitchFamily="34" charset="0"/>
                <a:sym typeface="Roboto"/>
              </a:rPr>
              <a:t>avorire esperienze di collaborazione e partecipazione (welfare generativo)</a:t>
            </a:r>
            <a:endParaRPr sz="1400" dirty="0">
              <a:latin typeface="Arial" panose="020B0604020202020204" pitchFamily="34" charset="0"/>
              <a:ea typeface="Roboto"/>
              <a:cs typeface="Arial" panose="020B0604020202020204" pitchFamily="34" charset="0"/>
              <a:sym typeface="Roboto"/>
            </a:endParaRPr>
          </a:p>
        </p:txBody>
      </p:sp>
      <p:sp>
        <p:nvSpPr>
          <p:cNvPr id="5" name="Titolo 1">
            <a:extLst>
              <a:ext uri="{FF2B5EF4-FFF2-40B4-BE49-F238E27FC236}">
                <a16:creationId xmlns:a16="http://schemas.microsoft.com/office/drawing/2014/main" id="{A968CB00-812C-F26C-E1E4-868BB3ACC278}"/>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a:solidFill>
                  <a:srgbClr val="297A38"/>
                </a:solidFill>
              </a:rPr>
              <a:t>Priorità, aree tematiche e aree prioritarie d’intervento</a:t>
            </a:r>
            <a:endParaRPr lang="it-IT" sz="2800" dirty="0">
              <a:solidFill>
                <a:srgbClr val="297A38"/>
              </a:solidFill>
            </a:endParaRPr>
          </a:p>
        </p:txBody>
      </p:sp>
      <p:sp>
        <p:nvSpPr>
          <p:cNvPr id="6" name="Google Shape;76;p16">
            <a:extLst>
              <a:ext uri="{FF2B5EF4-FFF2-40B4-BE49-F238E27FC236}">
                <a16:creationId xmlns:a16="http://schemas.microsoft.com/office/drawing/2014/main" id="{F0075E7C-9C1D-F9F4-D6E7-C3CC5EDC1A6A}"/>
              </a:ext>
            </a:extLst>
          </p:cNvPr>
          <p:cNvSpPr/>
          <p:nvPr/>
        </p:nvSpPr>
        <p:spPr>
          <a:xfrm>
            <a:off x="939068" y="5564583"/>
            <a:ext cx="2882287" cy="827873"/>
          </a:xfrm>
          <a:custGeom>
            <a:avLst/>
            <a:gdLst/>
            <a:ahLst/>
            <a:cxnLst/>
            <a:rect l="l" t="t" r="r" b="b"/>
            <a:pathLst>
              <a:path w="33597" h="9650" extrusionOk="0">
                <a:moveTo>
                  <a:pt x="33306" y="291"/>
                </a:moveTo>
                <a:lnTo>
                  <a:pt x="33306" y="9350"/>
                </a:lnTo>
                <a:lnTo>
                  <a:pt x="291" y="9350"/>
                </a:lnTo>
                <a:lnTo>
                  <a:pt x="291" y="291"/>
                </a:lnTo>
                <a:close/>
                <a:moveTo>
                  <a:pt x="0" y="1"/>
                </a:moveTo>
                <a:lnTo>
                  <a:pt x="0" y="9650"/>
                </a:lnTo>
                <a:lnTo>
                  <a:pt x="33596" y="9650"/>
                </a:lnTo>
                <a:lnTo>
                  <a:pt x="33596" y="1"/>
                </a:lnTo>
                <a:close/>
              </a:path>
            </a:pathLst>
          </a:custGeom>
          <a:solidFill>
            <a:srgbClr val="1C3B6A"/>
          </a:solidFill>
          <a:ln>
            <a:noFill/>
          </a:ln>
        </p:spPr>
        <p:txBody>
          <a:bodyPr spcFirstLastPara="1" wrap="square" lIns="121900" tIns="121900" rIns="121900" bIns="121900" anchor="ctr" anchorCtr="0">
            <a:noAutofit/>
          </a:bodyPr>
          <a:lstStyle/>
          <a:p>
            <a:endParaRPr sz="2400"/>
          </a:p>
        </p:txBody>
      </p:sp>
      <p:sp>
        <p:nvSpPr>
          <p:cNvPr id="7" name="Google Shape;81;p16">
            <a:extLst>
              <a:ext uri="{FF2B5EF4-FFF2-40B4-BE49-F238E27FC236}">
                <a16:creationId xmlns:a16="http://schemas.microsoft.com/office/drawing/2014/main" id="{94F10A3A-3D5C-A6A0-5C49-1BCA629F7A85}"/>
              </a:ext>
            </a:extLst>
          </p:cNvPr>
          <p:cNvSpPr/>
          <p:nvPr/>
        </p:nvSpPr>
        <p:spPr>
          <a:xfrm>
            <a:off x="749691" y="5716488"/>
            <a:ext cx="412479" cy="412479"/>
          </a:xfrm>
          <a:custGeom>
            <a:avLst/>
            <a:gdLst/>
            <a:ahLst/>
            <a:cxnLst/>
            <a:rect l="l" t="t" r="r" b="b"/>
            <a:pathLst>
              <a:path w="4808" h="4808" extrusionOk="0">
                <a:moveTo>
                  <a:pt x="2386" y="0"/>
                </a:moveTo>
                <a:cubicBezTo>
                  <a:pt x="1066" y="0"/>
                  <a:pt x="0" y="1101"/>
                  <a:pt x="0" y="2421"/>
                </a:cubicBezTo>
                <a:cubicBezTo>
                  <a:pt x="0" y="3742"/>
                  <a:pt x="1066" y="4807"/>
                  <a:pt x="2386" y="4807"/>
                </a:cubicBezTo>
                <a:cubicBezTo>
                  <a:pt x="3707" y="4807"/>
                  <a:pt x="4807" y="3742"/>
                  <a:pt x="4807" y="2421"/>
                </a:cubicBezTo>
                <a:cubicBezTo>
                  <a:pt x="4807" y="1101"/>
                  <a:pt x="3707" y="0"/>
                  <a:pt x="2386" y="0"/>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buClr>
                <a:schemeClr val="dk1"/>
              </a:buClr>
              <a:buSzPts val="1100"/>
            </a:pPr>
            <a:r>
              <a:rPr lang="es" sz="2400" dirty="0">
                <a:solidFill>
                  <a:schemeClr val="bg1"/>
                </a:solidFill>
                <a:latin typeface="Fira Sans Extra Condensed"/>
                <a:ea typeface="Fira Sans Extra Condensed"/>
                <a:cs typeface="Fira Sans Extra Condensed"/>
                <a:sym typeface="Fira Sans Extra Condensed"/>
              </a:rPr>
              <a:t>4</a:t>
            </a:r>
            <a:endParaRPr sz="2400" dirty="0">
              <a:solidFill>
                <a:schemeClr val="bg1"/>
              </a:solidFill>
              <a:latin typeface="Fira Sans Extra Condensed"/>
              <a:ea typeface="Fira Sans Extra Condensed"/>
              <a:cs typeface="Fira Sans Extra Condensed"/>
              <a:sym typeface="Fira Sans Extra Condensed"/>
            </a:endParaRPr>
          </a:p>
        </p:txBody>
      </p:sp>
      <p:sp>
        <p:nvSpPr>
          <p:cNvPr id="8" name="Google Shape;102;p16">
            <a:extLst>
              <a:ext uri="{FF2B5EF4-FFF2-40B4-BE49-F238E27FC236}">
                <a16:creationId xmlns:a16="http://schemas.microsoft.com/office/drawing/2014/main" id="{C331CC13-90BF-049B-2AD8-504E3D77C7DB}"/>
              </a:ext>
            </a:extLst>
          </p:cNvPr>
          <p:cNvSpPr txBox="1"/>
          <p:nvPr/>
        </p:nvSpPr>
        <p:spPr>
          <a:xfrm>
            <a:off x="1501156" y="5950109"/>
            <a:ext cx="2495200" cy="572800"/>
          </a:xfrm>
          <a:prstGeom prst="rect">
            <a:avLst/>
          </a:prstGeom>
          <a:noFill/>
          <a:ln>
            <a:noFill/>
          </a:ln>
        </p:spPr>
        <p:txBody>
          <a:bodyPr spcFirstLastPara="1" wrap="square" lIns="121900" tIns="121900" rIns="121900" bIns="121900" anchor="ctr" anchorCtr="0">
            <a:noAutofit/>
          </a:bodyPr>
          <a:lstStyle/>
          <a:p>
            <a:pPr algn="ctr"/>
            <a:r>
              <a:rPr lang="it-IT" sz="2267" dirty="0">
                <a:solidFill>
                  <a:schemeClr val="bg1"/>
                </a:solidFill>
                <a:latin typeface="Fira Sans Extra Condensed Medium"/>
                <a:ea typeface="Fira Sans Extra Condensed Medium"/>
                <a:cs typeface="Fira Sans Extra Condensed Medium"/>
                <a:sym typeface="Fira Sans Extra Condensed Medium"/>
              </a:rPr>
              <a:t>Prossimità</a:t>
            </a:r>
            <a:endParaRPr sz="2267" dirty="0">
              <a:solidFill>
                <a:schemeClr val="bg1"/>
              </a:solidFill>
              <a:latin typeface="Fira Sans Extra Condensed Medium"/>
              <a:ea typeface="Fira Sans Extra Condensed Medium"/>
              <a:cs typeface="Fira Sans Extra Condensed Medium"/>
              <a:sym typeface="Fira Sans Extra Condensed Medium"/>
            </a:endParaRPr>
          </a:p>
        </p:txBody>
      </p:sp>
      <p:sp>
        <p:nvSpPr>
          <p:cNvPr id="11" name="Google Shape;103;p16">
            <a:extLst>
              <a:ext uri="{FF2B5EF4-FFF2-40B4-BE49-F238E27FC236}">
                <a16:creationId xmlns:a16="http://schemas.microsoft.com/office/drawing/2014/main" id="{F48CD144-51A9-2B32-C685-BCB5B10B57AF}"/>
              </a:ext>
            </a:extLst>
          </p:cNvPr>
          <p:cNvSpPr txBox="1"/>
          <p:nvPr/>
        </p:nvSpPr>
        <p:spPr>
          <a:xfrm>
            <a:off x="1042229" y="5679170"/>
            <a:ext cx="2775730" cy="584473"/>
          </a:xfrm>
          <a:prstGeom prst="rect">
            <a:avLst/>
          </a:prstGeom>
          <a:noFill/>
          <a:ln>
            <a:noFill/>
          </a:ln>
        </p:spPr>
        <p:txBody>
          <a:bodyPr spcFirstLastPara="1" wrap="square" lIns="121900" tIns="121900" rIns="121900" bIns="121900" anchor="ctr" anchorCtr="0">
            <a:noAutofit/>
          </a:bodyPr>
          <a:lstStyle/>
          <a:p>
            <a:pPr algn="ctr"/>
            <a:r>
              <a:rPr lang="it-IT" sz="1400" dirty="0">
                <a:effectLst/>
                <a:latin typeface="Arial" panose="020B0604020202020204" pitchFamily="34" charset="0"/>
                <a:ea typeface="Aptos" panose="020B0004020202020204" pitchFamily="34" charset="0"/>
                <a:cs typeface="Arial" panose="020B0604020202020204" pitchFamily="34" charset="0"/>
              </a:rPr>
              <a:t>Facilitare l’accesso dei cittadini alle opportunità offerte dal sistema dei servizi territoriali</a:t>
            </a:r>
            <a:endParaRPr lang="it-IT" sz="1400" dirty="0">
              <a:latin typeface="Arial" panose="020B0604020202020204" pitchFamily="34" charset="0"/>
              <a:ea typeface="Roboto"/>
              <a:cs typeface="Arial" panose="020B0604020202020204" pitchFamily="34" charset="0"/>
              <a:sym typeface="Roboto"/>
            </a:endParaRPr>
          </a:p>
        </p:txBody>
      </p:sp>
      <p:grpSp>
        <p:nvGrpSpPr>
          <p:cNvPr id="16" name="Gruppo 15">
            <a:extLst>
              <a:ext uri="{FF2B5EF4-FFF2-40B4-BE49-F238E27FC236}">
                <a16:creationId xmlns:a16="http://schemas.microsoft.com/office/drawing/2014/main" id="{8A548FA1-E38F-5A0E-3C6A-BFE634FBFA5D}"/>
              </a:ext>
            </a:extLst>
          </p:cNvPr>
          <p:cNvGrpSpPr/>
          <p:nvPr/>
        </p:nvGrpSpPr>
        <p:grpSpPr>
          <a:xfrm>
            <a:off x="5458459" y="3985949"/>
            <a:ext cx="2826579" cy="466500"/>
            <a:chOff x="5204341" y="2592354"/>
            <a:chExt cx="6466329" cy="466500"/>
          </a:xfrm>
        </p:grpSpPr>
        <p:sp>
          <p:nvSpPr>
            <p:cNvPr id="17" name="Google Shape;528;p24">
              <a:extLst>
                <a:ext uri="{FF2B5EF4-FFF2-40B4-BE49-F238E27FC236}">
                  <a16:creationId xmlns:a16="http://schemas.microsoft.com/office/drawing/2014/main" id="{E7FCD9A9-7A7E-C013-78A3-5D49ADCB3A43}"/>
                </a:ext>
              </a:extLst>
            </p:cNvPr>
            <p:cNvSpPr/>
            <p:nvPr/>
          </p:nvSpPr>
          <p:spPr>
            <a:xfrm>
              <a:off x="5365870" y="2592354"/>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lvl="0"/>
              <a:r>
                <a:rPr lang="it-IT" b="1" dirty="0"/>
                <a:t>  DISABILITÀ</a:t>
              </a:r>
              <a:endParaRPr b="1" dirty="0"/>
            </a:p>
          </p:txBody>
        </p:sp>
        <p:sp>
          <p:nvSpPr>
            <p:cNvPr id="18" name="Google Shape;96;p16">
              <a:extLst>
                <a:ext uri="{FF2B5EF4-FFF2-40B4-BE49-F238E27FC236}">
                  <a16:creationId xmlns:a16="http://schemas.microsoft.com/office/drawing/2014/main" id="{A040332E-E4D8-35D5-0231-03482B4508C0}"/>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400"/>
            </a:p>
          </p:txBody>
        </p:sp>
      </p:grpSp>
      <p:grpSp>
        <p:nvGrpSpPr>
          <p:cNvPr id="19" name="Gruppo 18">
            <a:extLst>
              <a:ext uri="{FF2B5EF4-FFF2-40B4-BE49-F238E27FC236}">
                <a16:creationId xmlns:a16="http://schemas.microsoft.com/office/drawing/2014/main" id="{CB9155A7-2D8B-E279-D605-A38474037DF6}"/>
              </a:ext>
            </a:extLst>
          </p:cNvPr>
          <p:cNvGrpSpPr/>
          <p:nvPr/>
        </p:nvGrpSpPr>
        <p:grpSpPr>
          <a:xfrm>
            <a:off x="5474749" y="4851136"/>
            <a:ext cx="2810289" cy="466500"/>
            <a:chOff x="5204341" y="2591847"/>
            <a:chExt cx="6461478" cy="466500"/>
          </a:xfrm>
        </p:grpSpPr>
        <p:sp>
          <p:nvSpPr>
            <p:cNvPr id="20" name="Google Shape;528;p24">
              <a:extLst>
                <a:ext uri="{FF2B5EF4-FFF2-40B4-BE49-F238E27FC236}">
                  <a16:creationId xmlns:a16="http://schemas.microsoft.com/office/drawing/2014/main" id="{28956A33-6785-7FF2-37DD-7059CBDC78A8}"/>
                </a:ext>
              </a:extLst>
            </p:cNvPr>
            <p:cNvSpPr/>
            <p:nvPr/>
          </p:nvSpPr>
          <p:spPr>
            <a:xfrm>
              <a:off x="5361019" y="2591847"/>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lvl="0"/>
              <a:r>
                <a:rPr lang="it-IT" b="1" dirty="0"/>
                <a:t>   PARI OPPORTUNIT</a:t>
              </a:r>
              <a:r>
                <a:rPr lang="it-IT" b="1" i="1" dirty="0"/>
                <a:t>À</a:t>
              </a:r>
              <a:endParaRPr b="1" dirty="0"/>
            </a:p>
          </p:txBody>
        </p:sp>
        <p:sp>
          <p:nvSpPr>
            <p:cNvPr id="21" name="Google Shape;96;p16">
              <a:extLst>
                <a:ext uri="{FF2B5EF4-FFF2-40B4-BE49-F238E27FC236}">
                  <a16:creationId xmlns:a16="http://schemas.microsoft.com/office/drawing/2014/main" id="{B5A60D1C-2C0C-B298-DC0D-E6D1903A3ABD}"/>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400"/>
            </a:p>
          </p:txBody>
        </p:sp>
      </p:grpSp>
      <p:grpSp>
        <p:nvGrpSpPr>
          <p:cNvPr id="25" name="Gruppo 24">
            <a:extLst>
              <a:ext uri="{FF2B5EF4-FFF2-40B4-BE49-F238E27FC236}">
                <a16:creationId xmlns:a16="http://schemas.microsoft.com/office/drawing/2014/main" id="{D9B70EAD-3512-7C17-3933-0FDF7F24E018}"/>
              </a:ext>
            </a:extLst>
          </p:cNvPr>
          <p:cNvGrpSpPr/>
          <p:nvPr/>
        </p:nvGrpSpPr>
        <p:grpSpPr>
          <a:xfrm>
            <a:off x="5474750" y="2290290"/>
            <a:ext cx="2810288" cy="466500"/>
            <a:chOff x="5204341" y="2592354"/>
            <a:chExt cx="6466329" cy="466500"/>
          </a:xfrm>
        </p:grpSpPr>
        <p:sp>
          <p:nvSpPr>
            <p:cNvPr id="26" name="Google Shape;528;p24">
              <a:extLst>
                <a:ext uri="{FF2B5EF4-FFF2-40B4-BE49-F238E27FC236}">
                  <a16:creationId xmlns:a16="http://schemas.microsoft.com/office/drawing/2014/main" id="{AEBDBD82-25D4-ABA2-FE23-0BF7A4DBDCA1}"/>
                </a:ext>
              </a:extLst>
            </p:cNvPr>
            <p:cNvSpPr/>
            <p:nvPr/>
          </p:nvSpPr>
          <p:spPr>
            <a:xfrm>
              <a:off x="5365870" y="2592354"/>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b="1" dirty="0"/>
                <a:t>   FAMIGLIA</a:t>
              </a:r>
              <a:endParaRPr b="1" dirty="0"/>
            </a:p>
          </p:txBody>
        </p:sp>
        <p:sp>
          <p:nvSpPr>
            <p:cNvPr id="27" name="Google Shape;96;p16">
              <a:extLst>
                <a:ext uri="{FF2B5EF4-FFF2-40B4-BE49-F238E27FC236}">
                  <a16:creationId xmlns:a16="http://schemas.microsoft.com/office/drawing/2014/main" id="{8FA6661B-25CA-E49D-9699-385362843C7D}"/>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400"/>
            </a:p>
          </p:txBody>
        </p:sp>
      </p:grpSp>
      <p:sp>
        <p:nvSpPr>
          <p:cNvPr id="31" name="Google Shape;79;p16">
            <a:extLst>
              <a:ext uri="{FF2B5EF4-FFF2-40B4-BE49-F238E27FC236}">
                <a16:creationId xmlns:a16="http://schemas.microsoft.com/office/drawing/2014/main" id="{5B2A7FFA-489C-35C6-9AC2-D7B3EA4AEB4C}"/>
              </a:ext>
            </a:extLst>
          </p:cNvPr>
          <p:cNvSpPr/>
          <p:nvPr/>
        </p:nvSpPr>
        <p:spPr>
          <a:xfrm>
            <a:off x="4981505" y="2282368"/>
            <a:ext cx="412479"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400" dirty="0">
                <a:solidFill>
                  <a:schemeClr val="bg1"/>
                </a:solidFill>
                <a:latin typeface="Fira Sans Extra Condensed"/>
                <a:ea typeface="Fira Sans Extra Condensed"/>
                <a:cs typeface="Fira Sans Extra Condensed"/>
                <a:sym typeface="Fira Sans Extra Condensed"/>
              </a:rPr>
              <a:t>1</a:t>
            </a:r>
            <a:endParaRPr sz="24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E880E5C4-C5D7-AD87-6A78-4D936326C0CD}"/>
              </a:ext>
            </a:extLst>
          </p:cNvPr>
          <p:cNvSpPr/>
          <p:nvPr/>
        </p:nvSpPr>
        <p:spPr>
          <a:xfrm>
            <a:off x="4989542" y="3137130"/>
            <a:ext cx="412479"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400" dirty="0">
                <a:solidFill>
                  <a:schemeClr val="bg1"/>
                </a:solidFill>
                <a:latin typeface="Fira Sans Extra Condensed"/>
                <a:ea typeface="Fira Sans Extra Condensed"/>
                <a:cs typeface="Fira Sans Extra Condensed"/>
                <a:sym typeface="Fira Sans Extra Condensed"/>
              </a:rPr>
              <a:t>2</a:t>
            </a:r>
            <a:endParaRPr sz="24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AD2A706E-A81E-AE54-E021-E8755C0E6276}"/>
              </a:ext>
            </a:extLst>
          </p:cNvPr>
          <p:cNvSpPr/>
          <p:nvPr/>
        </p:nvSpPr>
        <p:spPr>
          <a:xfrm>
            <a:off x="4989543" y="4003523"/>
            <a:ext cx="412479"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400" dirty="0">
                <a:solidFill>
                  <a:schemeClr val="bg1"/>
                </a:solidFill>
                <a:latin typeface="Fira Sans Extra Condensed"/>
                <a:ea typeface="Fira Sans Extra Condensed"/>
                <a:cs typeface="Fira Sans Extra Condensed"/>
                <a:sym typeface="Fira Sans Extra Condensed"/>
              </a:rPr>
              <a:t>3</a:t>
            </a:r>
            <a:endParaRPr sz="24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1674A00F-34C3-ECA9-AF1E-825B71D28343}"/>
              </a:ext>
            </a:extLst>
          </p:cNvPr>
          <p:cNvSpPr/>
          <p:nvPr/>
        </p:nvSpPr>
        <p:spPr>
          <a:xfrm>
            <a:off x="4983931" y="4888090"/>
            <a:ext cx="412479"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400" dirty="0">
                <a:solidFill>
                  <a:schemeClr val="bg1"/>
                </a:solidFill>
                <a:latin typeface="Fira Sans Extra Condensed"/>
                <a:ea typeface="Fira Sans Extra Condensed"/>
                <a:cs typeface="Fira Sans Extra Condensed"/>
                <a:sym typeface="Fira Sans Extra Condensed"/>
              </a:rPr>
              <a:t>4</a:t>
            </a:r>
            <a:endParaRPr sz="2400" dirty="0">
              <a:solidFill>
                <a:schemeClr val="bg1"/>
              </a:solidFill>
              <a:latin typeface="Fira Sans Extra Condensed"/>
              <a:ea typeface="Fira Sans Extra Condensed"/>
              <a:cs typeface="Fira Sans Extra Condensed"/>
              <a:sym typeface="Fira Sans Extra Condensed"/>
            </a:endParaRPr>
          </a:p>
        </p:txBody>
      </p:sp>
      <p:sp>
        <p:nvSpPr>
          <p:cNvPr id="9" name="Google Shape;77;p16">
            <a:extLst>
              <a:ext uri="{FF2B5EF4-FFF2-40B4-BE49-F238E27FC236}">
                <a16:creationId xmlns:a16="http://schemas.microsoft.com/office/drawing/2014/main" id="{D485271E-9AD4-4834-08B7-9AE6B3F881E4}"/>
              </a:ext>
            </a:extLst>
          </p:cNvPr>
          <p:cNvSpPr/>
          <p:nvPr/>
        </p:nvSpPr>
        <p:spPr>
          <a:xfrm>
            <a:off x="1597572" y="5324350"/>
            <a:ext cx="1494805" cy="324115"/>
          </a:xfrm>
          <a:custGeom>
            <a:avLst/>
            <a:gdLst/>
            <a:ahLst/>
            <a:cxnLst/>
            <a:rect l="l" t="t" r="r" b="b"/>
            <a:pathLst>
              <a:path w="17424" h="3778" extrusionOk="0">
                <a:moveTo>
                  <a:pt x="0" y="0"/>
                </a:moveTo>
                <a:lnTo>
                  <a:pt x="0" y="3777"/>
                </a:lnTo>
                <a:lnTo>
                  <a:pt x="17423" y="3777"/>
                </a:lnTo>
                <a:lnTo>
                  <a:pt x="17423" y="0"/>
                </a:lnTo>
                <a:close/>
              </a:path>
            </a:pathLst>
          </a:custGeom>
          <a:solidFill>
            <a:schemeClr val="accent1">
              <a:lumMod val="75000"/>
            </a:schemeClr>
          </a:solidFill>
          <a:ln>
            <a:noFill/>
          </a:ln>
        </p:spPr>
        <p:txBody>
          <a:bodyPr spcFirstLastPara="1" wrap="square" lIns="121900" tIns="121900" rIns="121900" bIns="121900" anchor="ctr" anchorCtr="0">
            <a:noAutofit/>
          </a:bodyPr>
          <a:lstStyle/>
          <a:p>
            <a:r>
              <a:rPr lang="it-IT" sz="2000" dirty="0">
                <a:solidFill>
                  <a:schemeClr val="bg1"/>
                </a:solidFill>
                <a:latin typeface="Fira Sans Extra Condensed Medium"/>
              </a:rPr>
              <a:t>Prossimità</a:t>
            </a:r>
            <a:endParaRPr sz="2000" dirty="0">
              <a:solidFill>
                <a:schemeClr val="bg1"/>
              </a:solidFill>
              <a:latin typeface="Fira Sans Extra Condensed Medium"/>
            </a:endParaRPr>
          </a:p>
        </p:txBody>
      </p:sp>
      <p:cxnSp>
        <p:nvCxnSpPr>
          <p:cNvPr id="2" name="Connettore diritto 1">
            <a:extLst>
              <a:ext uri="{FF2B5EF4-FFF2-40B4-BE49-F238E27FC236}">
                <a16:creationId xmlns:a16="http://schemas.microsoft.com/office/drawing/2014/main" id="{459C01E3-348D-45CD-2F4E-797C7DFA1A8A}"/>
              </a:ext>
            </a:extLst>
          </p:cNvPr>
          <p:cNvCxnSpPr/>
          <p:nvPr/>
        </p:nvCxnSpPr>
        <p:spPr>
          <a:xfrm>
            <a:off x="514278" y="718205"/>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Google Shape;82;p16">
            <a:extLst>
              <a:ext uri="{FF2B5EF4-FFF2-40B4-BE49-F238E27FC236}">
                <a16:creationId xmlns:a16="http://schemas.microsoft.com/office/drawing/2014/main" id="{4C6799E1-F638-41CB-7322-95C896C0158F}"/>
              </a:ext>
            </a:extLst>
          </p:cNvPr>
          <p:cNvSpPr/>
          <p:nvPr/>
        </p:nvSpPr>
        <p:spPr>
          <a:xfrm>
            <a:off x="8444709" y="901376"/>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67" b="1" dirty="0">
                <a:solidFill>
                  <a:schemeClr val="bg1"/>
                </a:solidFill>
                <a:latin typeface="Fira Sans Extra Condensed Medium"/>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
        <p:nvSpPr>
          <p:cNvPr id="12" name="Google Shape;528;p24">
            <a:extLst>
              <a:ext uri="{FF2B5EF4-FFF2-40B4-BE49-F238E27FC236}">
                <a16:creationId xmlns:a16="http://schemas.microsoft.com/office/drawing/2014/main" id="{64C1FCBB-6B86-A100-B194-3D226120C03A}"/>
              </a:ext>
            </a:extLst>
          </p:cNvPr>
          <p:cNvSpPr/>
          <p:nvPr/>
        </p:nvSpPr>
        <p:spPr>
          <a:xfrm>
            <a:off x="8525848" y="2307864"/>
            <a:ext cx="3521597"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b="1" dirty="0"/>
              <a:t> .......</a:t>
            </a:r>
          </a:p>
          <a:p>
            <a:pPr marL="0" lvl="0" indent="0" rtl="0">
              <a:spcBef>
                <a:spcPts val="0"/>
              </a:spcBef>
              <a:spcAft>
                <a:spcPts val="0"/>
              </a:spcAft>
              <a:buNone/>
            </a:pPr>
            <a:r>
              <a:rPr lang="it-IT" b="1" dirty="0"/>
              <a:t> ........</a:t>
            </a:r>
            <a:endParaRPr b="1" dirty="0"/>
          </a:p>
        </p:txBody>
      </p:sp>
      <p:sp>
        <p:nvSpPr>
          <p:cNvPr id="23" name="Google Shape;528;p24">
            <a:extLst>
              <a:ext uri="{FF2B5EF4-FFF2-40B4-BE49-F238E27FC236}">
                <a16:creationId xmlns:a16="http://schemas.microsoft.com/office/drawing/2014/main" id="{44F25B7A-2531-1595-C448-23804E4C04CA}"/>
              </a:ext>
            </a:extLst>
          </p:cNvPr>
          <p:cNvSpPr/>
          <p:nvPr/>
        </p:nvSpPr>
        <p:spPr>
          <a:xfrm>
            <a:off x="8525848" y="3143732"/>
            <a:ext cx="3521597"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b="1" dirty="0"/>
              <a:t> .......</a:t>
            </a:r>
          </a:p>
          <a:p>
            <a:pPr marL="0" lvl="0" indent="0" rtl="0">
              <a:spcBef>
                <a:spcPts val="0"/>
              </a:spcBef>
              <a:spcAft>
                <a:spcPts val="0"/>
              </a:spcAft>
              <a:buNone/>
            </a:pPr>
            <a:r>
              <a:rPr lang="it-IT" b="1" dirty="0"/>
              <a:t> ........</a:t>
            </a:r>
            <a:endParaRPr b="1" dirty="0"/>
          </a:p>
        </p:txBody>
      </p:sp>
      <p:sp>
        <p:nvSpPr>
          <p:cNvPr id="28" name="Google Shape;528;p24">
            <a:extLst>
              <a:ext uri="{FF2B5EF4-FFF2-40B4-BE49-F238E27FC236}">
                <a16:creationId xmlns:a16="http://schemas.microsoft.com/office/drawing/2014/main" id="{257D06D5-CB27-9851-2D42-E88CD5347F12}"/>
              </a:ext>
            </a:extLst>
          </p:cNvPr>
          <p:cNvSpPr/>
          <p:nvPr/>
        </p:nvSpPr>
        <p:spPr>
          <a:xfrm>
            <a:off x="8591733" y="4003523"/>
            <a:ext cx="3455712"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b="1" dirty="0"/>
              <a:t> .......</a:t>
            </a:r>
          </a:p>
          <a:p>
            <a:pPr marL="0" lvl="0" indent="0" rtl="0">
              <a:spcBef>
                <a:spcPts val="0"/>
              </a:spcBef>
              <a:spcAft>
                <a:spcPts val="0"/>
              </a:spcAft>
              <a:buNone/>
            </a:pPr>
            <a:r>
              <a:rPr lang="it-IT" b="1" dirty="0"/>
              <a:t> ........</a:t>
            </a:r>
            <a:endParaRPr b="1" dirty="0"/>
          </a:p>
        </p:txBody>
      </p:sp>
      <p:sp>
        <p:nvSpPr>
          <p:cNvPr id="30" name="Google Shape;528;p24">
            <a:extLst>
              <a:ext uri="{FF2B5EF4-FFF2-40B4-BE49-F238E27FC236}">
                <a16:creationId xmlns:a16="http://schemas.microsoft.com/office/drawing/2014/main" id="{85215248-C2F2-9F20-7CB3-3A31F631CC9A}"/>
              </a:ext>
            </a:extLst>
          </p:cNvPr>
          <p:cNvSpPr/>
          <p:nvPr/>
        </p:nvSpPr>
        <p:spPr>
          <a:xfrm>
            <a:off x="8525848" y="4889206"/>
            <a:ext cx="3521597"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b="1" dirty="0"/>
              <a:t> .......</a:t>
            </a:r>
          </a:p>
          <a:p>
            <a:pPr marL="0" lvl="0" indent="0" rtl="0">
              <a:spcBef>
                <a:spcPts val="0"/>
              </a:spcBef>
              <a:spcAft>
                <a:spcPts val="0"/>
              </a:spcAft>
              <a:buNone/>
            </a:pPr>
            <a:r>
              <a:rPr lang="it-IT" b="1" dirty="0"/>
              <a:t> ........</a:t>
            </a:r>
            <a:endParaRPr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grpSp>
        <p:nvGrpSpPr>
          <p:cNvPr id="15" name="Gruppo 14">
            <a:extLst>
              <a:ext uri="{FF2B5EF4-FFF2-40B4-BE49-F238E27FC236}">
                <a16:creationId xmlns:a16="http://schemas.microsoft.com/office/drawing/2014/main" id="{29C159CA-60CC-4F26-2B13-6C0D536366FE}"/>
              </a:ext>
            </a:extLst>
          </p:cNvPr>
          <p:cNvGrpSpPr/>
          <p:nvPr/>
        </p:nvGrpSpPr>
        <p:grpSpPr>
          <a:xfrm>
            <a:off x="638033" y="2975037"/>
            <a:ext cx="5562243" cy="466500"/>
            <a:chOff x="5204341" y="2592354"/>
            <a:chExt cx="6466329" cy="466500"/>
          </a:xfrm>
        </p:grpSpPr>
        <p:sp>
          <p:nvSpPr>
            <p:cNvPr id="13" name="Google Shape;528;p24">
              <a:extLst>
                <a:ext uri="{FF2B5EF4-FFF2-40B4-BE49-F238E27FC236}">
                  <a16:creationId xmlns:a16="http://schemas.microsoft.com/office/drawing/2014/main" id="{CCD5B119-4F26-9924-AF92-33F35D6CCCF1}"/>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96" name="Google Shape;96;p16"/>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5" name="Titolo 1">
            <a:extLst>
              <a:ext uri="{FF2B5EF4-FFF2-40B4-BE49-F238E27FC236}">
                <a16:creationId xmlns:a16="http://schemas.microsoft.com/office/drawing/2014/main" id="{A968CB00-812C-F26C-E1E4-868BB3ACC278}"/>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6" name="Gruppo 15">
            <a:extLst>
              <a:ext uri="{FF2B5EF4-FFF2-40B4-BE49-F238E27FC236}">
                <a16:creationId xmlns:a16="http://schemas.microsoft.com/office/drawing/2014/main" id="{8A548FA1-E38F-5A0E-3C6A-BFE634FBFA5D}"/>
              </a:ext>
            </a:extLst>
          </p:cNvPr>
          <p:cNvGrpSpPr/>
          <p:nvPr/>
        </p:nvGrpSpPr>
        <p:grpSpPr>
          <a:xfrm>
            <a:off x="626628" y="3784571"/>
            <a:ext cx="5562243" cy="466500"/>
            <a:chOff x="5204341" y="2592354"/>
            <a:chExt cx="6466329" cy="466500"/>
          </a:xfrm>
        </p:grpSpPr>
        <p:sp>
          <p:nvSpPr>
            <p:cNvPr id="17" name="Google Shape;528;p24">
              <a:extLst>
                <a:ext uri="{FF2B5EF4-FFF2-40B4-BE49-F238E27FC236}">
                  <a16:creationId xmlns:a16="http://schemas.microsoft.com/office/drawing/2014/main" id="{E7FCD9A9-7A7E-C013-78A3-5D49ADCB3A43}"/>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DISABILIT</a:t>
              </a:r>
              <a:r>
                <a:rPr lang="it-IT" sz="1600" b="1" dirty="0"/>
                <a:t>À</a:t>
              </a:r>
              <a:endParaRPr sz="1600" b="1" dirty="0"/>
            </a:p>
          </p:txBody>
        </p:sp>
        <p:sp>
          <p:nvSpPr>
            <p:cNvPr id="18" name="Google Shape;96;p16">
              <a:extLst>
                <a:ext uri="{FF2B5EF4-FFF2-40B4-BE49-F238E27FC236}">
                  <a16:creationId xmlns:a16="http://schemas.microsoft.com/office/drawing/2014/main" id="{A040332E-E4D8-35D5-0231-03482B4508C0}"/>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9" name="Gruppo 18">
            <a:extLst>
              <a:ext uri="{FF2B5EF4-FFF2-40B4-BE49-F238E27FC236}">
                <a16:creationId xmlns:a16="http://schemas.microsoft.com/office/drawing/2014/main" id="{CB9155A7-2D8B-E279-D605-A38474037DF6}"/>
              </a:ext>
            </a:extLst>
          </p:cNvPr>
          <p:cNvGrpSpPr/>
          <p:nvPr/>
        </p:nvGrpSpPr>
        <p:grpSpPr>
          <a:xfrm>
            <a:off x="642206" y="4581102"/>
            <a:ext cx="5558070" cy="466500"/>
            <a:chOff x="5204341" y="2591847"/>
            <a:chExt cx="6461478" cy="466500"/>
          </a:xfrm>
        </p:grpSpPr>
        <p:sp>
          <p:nvSpPr>
            <p:cNvPr id="20" name="Google Shape;528;p24">
              <a:extLst>
                <a:ext uri="{FF2B5EF4-FFF2-40B4-BE49-F238E27FC236}">
                  <a16:creationId xmlns:a16="http://schemas.microsoft.com/office/drawing/2014/main" id="{28956A33-6785-7FF2-37DD-7059CBDC78A8}"/>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a:t>
              </a:r>
              <a:r>
                <a:rPr lang="it-IT" b="1" i="1" dirty="0"/>
                <a:t>À</a:t>
              </a:r>
              <a:endParaRPr sz="1600" b="1" dirty="0"/>
            </a:p>
          </p:txBody>
        </p:sp>
        <p:sp>
          <p:nvSpPr>
            <p:cNvPr id="21" name="Google Shape;96;p16">
              <a:extLst>
                <a:ext uri="{FF2B5EF4-FFF2-40B4-BE49-F238E27FC236}">
                  <a16:creationId xmlns:a16="http://schemas.microsoft.com/office/drawing/2014/main" id="{B5A60D1C-2C0C-B298-DC0D-E6D1903A3ABD}"/>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25" name="Gruppo 24">
            <a:extLst>
              <a:ext uri="{FF2B5EF4-FFF2-40B4-BE49-F238E27FC236}">
                <a16:creationId xmlns:a16="http://schemas.microsoft.com/office/drawing/2014/main" id="{D9B70EAD-3512-7C17-3933-0FDF7F24E018}"/>
              </a:ext>
            </a:extLst>
          </p:cNvPr>
          <p:cNvGrpSpPr/>
          <p:nvPr/>
        </p:nvGrpSpPr>
        <p:grpSpPr>
          <a:xfrm>
            <a:off x="656393" y="2118238"/>
            <a:ext cx="5562243" cy="466500"/>
            <a:chOff x="5204341" y="2592354"/>
            <a:chExt cx="6466329" cy="466500"/>
          </a:xfrm>
        </p:grpSpPr>
        <p:sp>
          <p:nvSpPr>
            <p:cNvPr id="26" name="Google Shape;528;p24">
              <a:extLst>
                <a:ext uri="{FF2B5EF4-FFF2-40B4-BE49-F238E27FC236}">
                  <a16:creationId xmlns:a16="http://schemas.microsoft.com/office/drawing/2014/main" id="{AEBDBD82-25D4-ABA2-FE23-0BF7A4DBDCA1}"/>
                </a:ext>
              </a:extLst>
            </p:cNvPr>
            <p:cNvSpPr/>
            <p:nvPr/>
          </p:nvSpPr>
          <p:spPr>
            <a:xfrm>
              <a:off x="5365870" y="2592354"/>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lvl="0"/>
              <a:r>
                <a:rPr lang="it-IT" sz="1600" b="1" dirty="0"/>
                <a:t>   </a:t>
              </a:r>
              <a:r>
                <a:rPr lang="it-IT" b="1" dirty="0"/>
                <a:t>FAMIGLIA</a:t>
              </a:r>
              <a:endParaRPr sz="1600" b="1" dirty="0"/>
            </a:p>
          </p:txBody>
        </p:sp>
        <p:sp>
          <p:nvSpPr>
            <p:cNvPr id="27" name="Google Shape;96;p16">
              <a:extLst>
                <a:ext uri="{FF2B5EF4-FFF2-40B4-BE49-F238E27FC236}">
                  <a16:creationId xmlns:a16="http://schemas.microsoft.com/office/drawing/2014/main" id="{8FA6661B-25CA-E49D-9699-385362843C7D}"/>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5B2A7FFA-489C-35C6-9AC2-D7B3EA4AEB4C}"/>
              </a:ext>
            </a:extLst>
          </p:cNvPr>
          <p:cNvSpPr/>
          <p:nvPr/>
        </p:nvSpPr>
        <p:spPr>
          <a:xfrm>
            <a:off x="271820"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E880E5C4-C5D7-AD87-6A78-4D936326C0CD}"/>
              </a:ext>
            </a:extLst>
          </p:cNvPr>
          <p:cNvSpPr/>
          <p:nvPr/>
        </p:nvSpPr>
        <p:spPr>
          <a:xfrm>
            <a:off x="271820"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AD2A706E-A81E-AE54-E021-E8755C0E6276}"/>
              </a:ext>
            </a:extLst>
          </p:cNvPr>
          <p:cNvSpPr/>
          <p:nvPr/>
        </p:nvSpPr>
        <p:spPr>
          <a:xfrm>
            <a:off x="248655"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1674A00F-34C3-ECA9-AF1E-825B71D28343}"/>
              </a:ext>
            </a:extLst>
          </p:cNvPr>
          <p:cNvSpPr/>
          <p:nvPr/>
        </p:nvSpPr>
        <p:spPr>
          <a:xfrm>
            <a:off x="248655"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C5A2082A-95EA-C884-3EE5-9EF10E3453AF}"/>
              </a:ext>
            </a:extLst>
          </p:cNvPr>
          <p:cNvSpPr txBox="1"/>
          <p:nvPr/>
        </p:nvSpPr>
        <p:spPr>
          <a:xfrm>
            <a:off x="6770914" y="2026479"/>
            <a:ext cx="4946860" cy="4861908"/>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500" dirty="0">
                <a:latin typeface="Arial" panose="020B0604020202020204" pitchFamily="34" charset="0"/>
                <a:ea typeface="Times New Roman" panose="02020603050405020304" pitchFamily="18" charset="0"/>
                <a:cs typeface="Arial" panose="020B0604020202020204" pitchFamily="34" charset="0"/>
              </a:rPr>
              <a:t>C</a:t>
            </a:r>
            <a:r>
              <a:rPr lang="it-IT" sz="1500" dirty="0">
                <a:effectLst/>
                <a:latin typeface="Arial" panose="020B0604020202020204" pitchFamily="34" charset="0"/>
                <a:ea typeface="Times New Roman" panose="02020603050405020304" pitchFamily="18" charset="0"/>
                <a:cs typeface="Arial" panose="020B0604020202020204" pitchFamily="34" charset="0"/>
              </a:rPr>
              <a:t>ontrasto alla denatalità e sostegno alla genitorialità;</a:t>
            </a:r>
          </a:p>
          <a:p>
            <a:pPr marL="171450" indent="-171450" algn="just">
              <a:lnSpc>
                <a:spcPct val="115000"/>
              </a:lnSpc>
              <a:buClr>
                <a:schemeClr val="accent2"/>
              </a:buClr>
              <a:buFont typeface="Wingdings" pitchFamily="2" charset="2"/>
              <a:buChar char="§"/>
            </a:pPr>
            <a:r>
              <a:rPr lang="it-IT" sz="1500" dirty="0">
                <a:latin typeface="Arial" panose="020B0604020202020204" pitchFamily="34" charset="0"/>
                <a:ea typeface="Times New Roman" panose="02020603050405020304" pitchFamily="18" charset="0"/>
                <a:cs typeface="Arial" panose="020B0604020202020204" pitchFamily="34" charset="0"/>
              </a:rPr>
              <a:t>Promozione del benessere psicologico e sociale per prevenire disturbi, in particolare in età evolutiva, quali depressione, disturbi d’ansia, atti di autolesionismo e tentato suicidio, disturbi alimentari, ecc.;</a:t>
            </a:r>
          </a:p>
          <a:p>
            <a:pPr marL="171450" indent="-171450" algn="just">
              <a:lnSpc>
                <a:spcPct val="115000"/>
              </a:lnSpc>
              <a:buClr>
                <a:schemeClr val="accent2"/>
              </a:buClr>
              <a:buFont typeface="Wingdings" pitchFamily="2" charset="2"/>
              <a:buChar char="§"/>
            </a:pPr>
            <a:r>
              <a:rPr lang="it-IT" sz="1500" dirty="0">
                <a:latin typeface="Arial" panose="020B0604020202020204" pitchFamily="34" charset="0"/>
                <a:ea typeface="Times New Roman" panose="02020603050405020304" pitchFamily="18" charset="0"/>
                <a:cs typeface="Arial" panose="020B0604020202020204" pitchFamily="34" charset="0"/>
              </a:rPr>
              <a:t>E</a:t>
            </a:r>
            <a:r>
              <a:rPr lang="it-IT" sz="1500" dirty="0">
                <a:effectLst/>
                <a:latin typeface="Arial" panose="020B0604020202020204" pitchFamily="34" charset="0"/>
                <a:ea typeface="Times New Roman" panose="02020603050405020304" pitchFamily="18" charset="0"/>
                <a:cs typeface="Arial" panose="020B0604020202020204" pitchFamily="34" charset="0"/>
              </a:rPr>
              <a:t>ducazione alla salute, sviluppo della cultura dei corretti stili di vita, delle sane abitudini alimentari e della prevenzione oncologica primaria e secondaria;</a:t>
            </a:r>
          </a:p>
          <a:p>
            <a:pPr marL="171450" indent="-171450" algn="just">
              <a:lnSpc>
                <a:spcPct val="115000"/>
              </a:lnSpc>
              <a:buClr>
                <a:schemeClr val="accent2"/>
              </a:buClr>
              <a:buFont typeface="Wingdings" pitchFamily="2" charset="2"/>
              <a:buChar char="§"/>
            </a:pPr>
            <a:r>
              <a:rPr lang="it-IT" sz="1500" dirty="0">
                <a:latin typeface="Arial" panose="020B0604020202020204" pitchFamily="34" charset="0"/>
                <a:ea typeface="Times New Roman" panose="02020603050405020304" pitchFamily="18" charset="0"/>
                <a:cs typeface="Arial" panose="020B0604020202020204" pitchFamily="34" charset="0"/>
              </a:rPr>
              <a:t>P</a:t>
            </a:r>
            <a:r>
              <a:rPr lang="it-IT" sz="1500" dirty="0">
                <a:effectLst/>
                <a:latin typeface="Arial" panose="020B0604020202020204" pitchFamily="34" charset="0"/>
                <a:ea typeface="Times New Roman" panose="02020603050405020304" pitchFamily="18" charset="0"/>
                <a:cs typeface="Arial" panose="020B0604020202020204" pitchFamily="34" charset="0"/>
              </a:rPr>
              <a:t>revenzione e contrasto alle solitudini involontarie specie nella popolazione anziana attraverso iniziative e percorsi di coinvolgimento attivo e partecipato, anche attraverso rapporti intergenerazionali;</a:t>
            </a:r>
          </a:p>
          <a:p>
            <a:pPr marL="171450" indent="-171450" algn="just">
              <a:lnSpc>
                <a:spcPct val="115000"/>
              </a:lnSpc>
              <a:buClr>
                <a:schemeClr val="accent2"/>
              </a:buClr>
              <a:buFont typeface="Wingdings" pitchFamily="2" charset="2"/>
              <a:buChar char="§"/>
            </a:pPr>
            <a:r>
              <a:rPr lang="it-IT" sz="1500" dirty="0">
                <a:latin typeface="Arial" panose="020B0604020202020204" pitchFamily="34" charset="0"/>
                <a:ea typeface="Times New Roman" panose="02020603050405020304" pitchFamily="18" charset="0"/>
                <a:cs typeface="Arial" panose="020B0604020202020204" pitchFamily="34" charset="0"/>
              </a:rPr>
              <a:t>S</a:t>
            </a:r>
            <a:r>
              <a:rPr lang="it-IT" sz="1500" dirty="0">
                <a:effectLst/>
                <a:latin typeface="Arial" panose="020B0604020202020204" pitchFamily="34" charset="0"/>
                <a:ea typeface="Times New Roman" panose="02020603050405020304" pitchFamily="18" charset="0"/>
                <a:cs typeface="Arial" panose="020B0604020202020204" pitchFamily="34" charset="0"/>
              </a:rPr>
              <a:t>viluppo e rafforzamento del rapporto intergenerazionale per la trasmissione relazionale dei saperi;</a:t>
            </a: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effectLst/>
              <a:ea typeface="Calibri" panose="020F0502020204030204" pitchFamily="34" charset="0"/>
            </a:endParaRPr>
          </a:p>
        </p:txBody>
      </p:sp>
      <p:cxnSp>
        <p:nvCxnSpPr>
          <p:cNvPr id="2" name="Connettore diritto 1">
            <a:extLst>
              <a:ext uri="{FF2B5EF4-FFF2-40B4-BE49-F238E27FC236}">
                <a16:creationId xmlns:a16="http://schemas.microsoft.com/office/drawing/2014/main" id="{7EB61205-8453-0177-9976-2941A79F9525}"/>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E8A2942E-D318-7E8A-90DB-2C37272F389D}"/>
              </a:ext>
            </a:extLst>
          </p:cNvPr>
          <p:cNvSpPr/>
          <p:nvPr/>
        </p:nvSpPr>
        <p:spPr>
          <a:xfrm>
            <a:off x="1277923" y="1010076"/>
            <a:ext cx="3832557" cy="941726"/>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TEMATICHE</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
        <p:nvSpPr>
          <p:cNvPr id="9" name="Google Shape;82;p16">
            <a:extLst>
              <a:ext uri="{FF2B5EF4-FFF2-40B4-BE49-F238E27FC236}">
                <a16:creationId xmlns:a16="http://schemas.microsoft.com/office/drawing/2014/main" id="{76FD3F32-32FF-6CD5-7ABB-856F0519E189}"/>
              </a:ext>
            </a:extLst>
          </p:cNvPr>
          <p:cNvSpPr/>
          <p:nvPr/>
        </p:nvSpPr>
        <p:spPr>
          <a:xfrm>
            <a:off x="7442976" y="988349"/>
            <a:ext cx="3602736" cy="963451"/>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3970936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B7E6778D-93EC-AD52-7DA7-1EC7FA9E30DE}"/>
            </a:ext>
          </a:extLst>
        </p:cNvPr>
        <p:cNvGrpSpPr/>
        <p:nvPr/>
      </p:nvGrpSpPr>
      <p:grpSpPr>
        <a:xfrm>
          <a:off x="0" y="0"/>
          <a:ext cx="0" cy="0"/>
          <a:chOff x="0" y="0"/>
          <a:chExt cx="0" cy="0"/>
        </a:xfrm>
      </p:grpSpPr>
      <p:grpSp>
        <p:nvGrpSpPr>
          <p:cNvPr id="15" name="Gruppo 14">
            <a:extLst>
              <a:ext uri="{FF2B5EF4-FFF2-40B4-BE49-F238E27FC236}">
                <a16:creationId xmlns:a16="http://schemas.microsoft.com/office/drawing/2014/main" id="{EF865BC6-5E52-A92C-0F16-F2B8453B6108}"/>
              </a:ext>
            </a:extLst>
          </p:cNvPr>
          <p:cNvGrpSpPr/>
          <p:nvPr/>
        </p:nvGrpSpPr>
        <p:grpSpPr>
          <a:xfrm>
            <a:off x="583605" y="2975037"/>
            <a:ext cx="5562243" cy="466500"/>
            <a:chOff x="5204341" y="2592354"/>
            <a:chExt cx="6466329" cy="466500"/>
          </a:xfrm>
        </p:grpSpPr>
        <p:sp>
          <p:nvSpPr>
            <p:cNvPr id="13" name="Google Shape;528;p24">
              <a:extLst>
                <a:ext uri="{FF2B5EF4-FFF2-40B4-BE49-F238E27FC236}">
                  <a16:creationId xmlns:a16="http://schemas.microsoft.com/office/drawing/2014/main" id="{B7A61D3E-E668-681E-B2BD-2AACCBB9493A}"/>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96" name="Google Shape;96;p16">
              <a:extLst>
                <a:ext uri="{FF2B5EF4-FFF2-40B4-BE49-F238E27FC236}">
                  <a16:creationId xmlns:a16="http://schemas.microsoft.com/office/drawing/2014/main" id="{48FF68E6-82C7-4E12-49A1-1C2D8A97C07B}"/>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5" name="Titolo 1">
            <a:extLst>
              <a:ext uri="{FF2B5EF4-FFF2-40B4-BE49-F238E27FC236}">
                <a16:creationId xmlns:a16="http://schemas.microsoft.com/office/drawing/2014/main" id="{AB23C3FC-D422-3DAC-C068-979599C0FD5D}"/>
              </a:ext>
            </a:extLst>
          </p:cNvPr>
          <p:cNvSpPr txBox="1">
            <a:spLocks/>
          </p:cNvSpPr>
          <p:nvPr/>
        </p:nvSpPr>
        <p:spPr>
          <a:xfrm>
            <a:off x="96253" y="165365"/>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6" name="Gruppo 15">
            <a:extLst>
              <a:ext uri="{FF2B5EF4-FFF2-40B4-BE49-F238E27FC236}">
                <a16:creationId xmlns:a16="http://schemas.microsoft.com/office/drawing/2014/main" id="{D221D9D0-B6E5-142A-9853-5C32CA3248E9}"/>
              </a:ext>
            </a:extLst>
          </p:cNvPr>
          <p:cNvGrpSpPr/>
          <p:nvPr/>
        </p:nvGrpSpPr>
        <p:grpSpPr>
          <a:xfrm>
            <a:off x="572200" y="3784571"/>
            <a:ext cx="5562243" cy="466500"/>
            <a:chOff x="5204341" y="2592354"/>
            <a:chExt cx="6466329" cy="466500"/>
          </a:xfrm>
        </p:grpSpPr>
        <p:sp>
          <p:nvSpPr>
            <p:cNvPr id="17" name="Google Shape;528;p24">
              <a:extLst>
                <a:ext uri="{FF2B5EF4-FFF2-40B4-BE49-F238E27FC236}">
                  <a16:creationId xmlns:a16="http://schemas.microsoft.com/office/drawing/2014/main" id="{932EEF15-524F-6673-7329-6E6F17626CFA}"/>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DISABILIT</a:t>
              </a:r>
              <a:r>
                <a:rPr lang="it-IT" sz="1600" b="1" dirty="0"/>
                <a:t>À</a:t>
              </a:r>
              <a:endParaRPr sz="1600" b="1" dirty="0"/>
            </a:p>
          </p:txBody>
        </p:sp>
        <p:sp>
          <p:nvSpPr>
            <p:cNvPr id="18" name="Google Shape;96;p16">
              <a:extLst>
                <a:ext uri="{FF2B5EF4-FFF2-40B4-BE49-F238E27FC236}">
                  <a16:creationId xmlns:a16="http://schemas.microsoft.com/office/drawing/2014/main" id="{E932EBA4-430B-0431-2B9B-0E09005A8154}"/>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9" name="Gruppo 18">
            <a:extLst>
              <a:ext uri="{FF2B5EF4-FFF2-40B4-BE49-F238E27FC236}">
                <a16:creationId xmlns:a16="http://schemas.microsoft.com/office/drawing/2014/main" id="{7465DA42-A559-F588-8FAE-EF09AC308C59}"/>
              </a:ext>
            </a:extLst>
          </p:cNvPr>
          <p:cNvGrpSpPr/>
          <p:nvPr/>
        </p:nvGrpSpPr>
        <p:grpSpPr>
          <a:xfrm>
            <a:off x="587778" y="4581102"/>
            <a:ext cx="5558070" cy="466500"/>
            <a:chOff x="5204341" y="2591847"/>
            <a:chExt cx="6461478" cy="466500"/>
          </a:xfrm>
        </p:grpSpPr>
        <p:sp>
          <p:nvSpPr>
            <p:cNvPr id="20" name="Google Shape;528;p24">
              <a:extLst>
                <a:ext uri="{FF2B5EF4-FFF2-40B4-BE49-F238E27FC236}">
                  <a16:creationId xmlns:a16="http://schemas.microsoft.com/office/drawing/2014/main" id="{070E6950-C026-A8AA-842F-D4DF8A9905F3}"/>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a:t>
              </a:r>
              <a:r>
                <a:rPr lang="it-IT" b="1" i="1" dirty="0"/>
                <a:t>À</a:t>
              </a:r>
              <a:endParaRPr sz="1600" b="1" dirty="0"/>
            </a:p>
          </p:txBody>
        </p:sp>
        <p:sp>
          <p:nvSpPr>
            <p:cNvPr id="21" name="Google Shape;96;p16">
              <a:extLst>
                <a:ext uri="{FF2B5EF4-FFF2-40B4-BE49-F238E27FC236}">
                  <a16:creationId xmlns:a16="http://schemas.microsoft.com/office/drawing/2014/main" id="{BF3F68E2-A0FA-199F-81BD-079891750E54}"/>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25" name="Gruppo 24">
            <a:extLst>
              <a:ext uri="{FF2B5EF4-FFF2-40B4-BE49-F238E27FC236}">
                <a16:creationId xmlns:a16="http://schemas.microsoft.com/office/drawing/2014/main" id="{763A7512-B237-49A7-9C61-0045172237C0}"/>
              </a:ext>
            </a:extLst>
          </p:cNvPr>
          <p:cNvGrpSpPr/>
          <p:nvPr/>
        </p:nvGrpSpPr>
        <p:grpSpPr>
          <a:xfrm>
            <a:off x="601965" y="2118238"/>
            <a:ext cx="5562243" cy="466500"/>
            <a:chOff x="5204341" y="2592354"/>
            <a:chExt cx="6466329" cy="466500"/>
          </a:xfrm>
        </p:grpSpPr>
        <p:sp>
          <p:nvSpPr>
            <p:cNvPr id="26" name="Google Shape;528;p24">
              <a:extLst>
                <a:ext uri="{FF2B5EF4-FFF2-40B4-BE49-F238E27FC236}">
                  <a16:creationId xmlns:a16="http://schemas.microsoft.com/office/drawing/2014/main" id="{3174522B-ABC4-C0E1-18C3-BBC85DFA0728}"/>
                </a:ext>
              </a:extLst>
            </p:cNvPr>
            <p:cNvSpPr/>
            <p:nvPr/>
          </p:nvSpPr>
          <p:spPr>
            <a:xfrm>
              <a:off x="5365870" y="2592354"/>
              <a:ext cx="6304800" cy="4665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p>
              <a:pPr lvl="0"/>
              <a:r>
                <a:rPr lang="it-IT" sz="1600" b="1" dirty="0"/>
                <a:t>   </a:t>
              </a:r>
              <a:r>
                <a:rPr lang="it-IT" b="1" dirty="0"/>
                <a:t>FAMIGLIA</a:t>
              </a:r>
              <a:endParaRPr sz="1600" b="1" dirty="0"/>
            </a:p>
          </p:txBody>
        </p:sp>
        <p:sp>
          <p:nvSpPr>
            <p:cNvPr id="27" name="Google Shape;96;p16">
              <a:extLst>
                <a:ext uri="{FF2B5EF4-FFF2-40B4-BE49-F238E27FC236}">
                  <a16:creationId xmlns:a16="http://schemas.microsoft.com/office/drawing/2014/main" id="{9ACEE0E9-21A6-24DC-8842-E1F69F9B01C2}"/>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E57C9420-3B6C-BAF0-C673-B7DE823F912C}"/>
              </a:ext>
            </a:extLst>
          </p:cNvPr>
          <p:cNvSpPr/>
          <p:nvPr/>
        </p:nvSpPr>
        <p:spPr>
          <a:xfrm>
            <a:off x="217392"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855B83DE-5D3E-C4D2-5918-6B01E97EAF8C}"/>
              </a:ext>
            </a:extLst>
          </p:cNvPr>
          <p:cNvSpPr/>
          <p:nvPr/>
        </p:nvSpPr>
        <p:spPr>
          <a:xfrm>
            <a:off x="217392"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4ECE5AB2-28D2-CFAB-8DF9-5C3211C51DC4}"/>
              </a:ext>
            </a:extLst>
          </p:cNvPr>
          <p:cNvSpPr/>
          <p:nvPr/>
        </p:nvSpPr>
        <p:spPr>
          <a:xfrm>
            <a:off x="194227"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9E99EDC0-2685-1233-BB76-764B34013C09}"/>
              </a:ext>
            </a:extLst>
          </p:cNvPr>
          <p:cNvSpPr/>
          <p:nvPr/>
        </p:nvSpPr>
        <p:spPr>
          <a:xfrm>
            <a:off x="194227"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B99E8044-DCCB-A52A-125D-D404B72DE160}"/>
              </a:ext>
            </a:extLst>
          </p:cNvPr>
          <p:cNvSpPr txBox="1"/>
          <p:nvPr/>
        </p:nvSpPr>
        <p:spPr>
          <a:xfrm>
            <a:off x="6781799" y="2047614"/>
            <a:ext cx="4924569" cy="4862485"/>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Sostegno scolastico al di fuori dell’orario scolastico ed extra-scolastico (attività sportive, musicali, studio, attività creative ecc.).</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Sviluppo di un uso etico, consapevole e critico dell’IA e delle nuove tecnologie, attraverso la promozione di iniziative educative rivolte ai giovani e alle loro famiglie, e di azioni a contrasto dei deepfake e dell’abuso dell’IA e dei social media di cui sono vittime i giovani;</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ea typeface="Times New Roman" panose="02020603050405020304" pitchFamily="18" charset="0"/>
                <a:cs typeface="Arial" panose="020B0604020202020204" pitchFamily="34" charset="0"/>
              </a:rPr>
              <a:t>Promozione e sviluppo di azioni volte ai bisogni dell’infanzia, alle disabilità e alla parità di genere e predisposizione di ambienti dedicati all’apprendimento che siano sicuri, non violenti e inclusivi per tutti.</a:t>
            </a:r>
            <a:endParaRPr lang="it-IT" sz="1600" dirty="0">
              <a:latin typeface="Arial" panose="020B0604020202020204" pitchFamily="34" charset="0"/>
              <a:cs typeface="Arial" panose="020B0604020202020204" pitchFamily="34" charset="0"/>
            </a:endParaRPr>
          </a:p>
          <a:p>
            <a:pPr marL="171450" indent="-171450" algn="just">
              <a:lnSpc>
                <a:spcPct val="115000"/>
              </a:lnSpc>
              <a:buClr>
                <a:schemeClr val="accent2"/>
              </a:buClr>
              <a:buFont typeface="Wingdings" pitchFamily="2" charset="2"/>
              <a:buChar char="§"/>
            </a:pPr>
            <a:endParaRPr lang="it-IT" sz="16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6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400" dirty="0">
              <a:effectLst/>
              <a:ea typeface="Calibri" panose="020F0502020204030204" pitchFamily="34" charset="0"/>
            </a:endParaRPr>
          </a:p>
        </p:txBody>
      </p:sp>
      <p:cxnSp>
        <p:nvCxnSpPr>
          <p:cNvPr id="2" name="Connettore diritto 1">
            <a:extLst>
              <a:ext uri="{FF2B5EF4-FFF2-40B4-BE49-F238E27FC236}">
                <a16:creationId xmlns:a16="http://schemas.microsoft.com/office/drawing/2014/main" id="{361182BB-B6A1-9506-9B62-AC97A39438C5}"/>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B2E85210-DE7A-B9F8-4973-E1C37C96079F}"/>
              </a:ext>
            </a:extLst>
          </p:cNvPr>
          <p:cNvSpPr/>
          <p:nvPr/>
        </p:nvSpPr>
        <p:spPr>
          <a:xfrm>
            <a:off x="1277923" y="1010076"/>
            <a:ext cx="3832557" cy="857035"/>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67" b="1" dirty="0">
                <a:solidFill>
                  <a:schemeClr val="bg1"/>
                </a:solidFill>
                <a:latin typeface="Fira Sans Extra Condensed Medium"/>
              </a:rPr>
              <a:t>AREE </a:t>
            </a:r>
            <a:r>
              <a:rPr lang="it-IT" sz="2267" b="1" dirty="0">
                <a:solidFill>
                  <a:schemeClr val="bg1"/>
                </a:solidFill>
                <a:latin typeface="+mj-lt"/>
              </a:rPr>
              <a:t>TEMATICHE</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
        <p:nvSpPr>
          <p:cNvPr id="7" name="Google Shape;82;p16">
            <a:extLst>
              <a:ext uri="{FF2B5EF4-FFF2-40B4-BE49-F238E27FC236}">
                <a16:creationId xmlns:a16="http://schemas.microsoft.com/office/drawing/2014/main" id="{47CDC4F6-1839-300C-682C-1092DC9FE1F3}"/>
              </a:ext>
            </a:extLst>
          </p:cNvPr>
          <p:cNvSpPr/>
          <p:nvPr/>
        </p:nvSpPr>
        <p:spPr>
          <a:xfrm>
            <a:off x="7442715" y="1012165"/>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836841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DD77A897-D950-8AAB-C156-845EE07E7E57}"/>
            </a:ext>
          </a:extLst>
        </p:cNvPr>
        <p:cNvGrpSpPr/>
        <p:nvPr/>
      </p:nvGrpSpPr>
      <p:grpSpPr>
        <a:xfrm>
          <a:off x="0" y="0"/>
          <a:ext cx="0" cy="0"/>
          <a:chOff x="0" y="0"/>
          <a:chExt cx="0" cy="0"/>
        </a:xfrm>
      </p:grpSpPr>
      <p:sp>
        <p:nvSpPr>
          <p:cNvPr id="5" name="Titolo 1">
            <a:extLst>
              <a:ext uri="{FF2B5EF4-FFF2-40B4-BE49-F238E27FC236}">
                <a16:creationId xmlns:a16="http://schemas.microsoft.com/office/drawing/2014/main" id="{BAA3E9B6-3356-B055-C03D-D4CF23697D9C}"/>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6" name="Gruppo 15">
            <a:extLst>
              <a:ext uri="{FF2B5EF4-FFF2-40B4-BE49-F238E27FC236}">
                <a16:creationId xmlns:a16="http://schemas.microsoft.com/office/drawing/2014/main" id="{1464D405-C335-D49A-B97F-8D961388FB49}"/>
              </a:ext>
            </a:extLst>
          </p:cNvPr>
          <p:cNvGrpSpPr/>
          <p:nvPr/>
        </p:nvGrpSpPr>
        <p:grpSpPr>
          <a:xfrm>
            <a:off x="583086" y="3784571"/>
            <a:ext cx="5562243" cy="466500"/>
            <a:chOff x="5204341" y="2592354"/>
            <a:chExt cx="6466329" cy="466500"/>
          </a:xfrm>
        </p:grpSpPr>
        <p:sp>
          <p:nvSpPr>
            <p:cNvPr id="17" name="Google Shape;528;p24">
              <a:extLst>
                <a:ext uri="{FF2B5EF4-FFF2-40B4-BE49-F238E27FC236}">
                  <a16:creationId xmlns:a16="http://schemas.microsoft.com/office/drawing/2014/main" id="{696326A5-58EE-12D5-7976-7FAA94B74F6D}"/>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DISABILIT</a:t>
              </a:r>
              <a:r>
                <a:rPr lang="it-IT" sz="1600" b="1" dirty="0"/>
                <a:t>À</a:t>
              </a:r>
              <a:endParaRPr sz="1600" b="1" dirty="0"/>
            </a:p>
          </p:txBody>
        </p:sp>
        <p:sp>
          <p:nvSpPr>
            <p:cNvPr id="18" name="Google Shape;96;p16">
              <a:extLst>
                <a:ext uri="{FF2B5EF4-FFF2-40B4-BE49-F238E27FC236}">
                  <a16:creationId xmlns:a16="http://schemas.microsoft.com/office/drawing/2014/main" id="{872A2E55-33A1-8D65-5057-111E92FF17B3}"/>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9" name="Gruppo 18">
            <a:extLst>
              <a:ext uri="{FF2B5EF4-FFF2-40B4-BE49-F238E27FC236}">
                <a16:creationId xmlns:a16="http://schemas.microsoft.com/office/drawing/2014/main" id="{DD8AE7A9-E30C-905A-0B75-85999B1231CA}"/>
              </a:ext>
            </a:extLst>
          </p:cNvPr>
          <p:cNvGrpSpPr/>
          <p:nvPr/>
        </p:nvGrpSpPr>
        <p:grpSpPr>
          <a:xfrm>
            <a:off x="598664" y="4581102"/>
            <a:ext cx="5558070" cy="466500"/>
            <a:chOff x="5204341" y="2591847"/>
            <a:chExt cx="6461478" cy="466500"/>
          </a:xfrm>
        </p:grpSpPr>
        <p:sp>
          <p:nvSpPr>
            <p:cNvPr id="20" name="Google Shape;528;p24">
              <a:extLst>
                <a:ext uri="{FF2B5EF4-FFF2-40B4-BE49-F238E27FC236}">
                  <a16:creationId xmlns:a16="http://schemas.microsoft.com/office/drawing/2014/main" id="{E0B30EBB-0FB4-FE14-6C0C-2B8A2CD232ED}"/>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OPPORTUNITÀ</a:t>
              </a:r>
              <a:endParaRPr sz="1600" b="1" dirty="0"/>
            </a:p>
          </p:txBody>
        </p:sp>
        <p:sp>
          <p:nvSpPr>
            <p:cNvPr id="21" name="Google Shape;96;p16">
              <a:extLst>
                <a:ext uri="{FF2B5EF4-FFF2-40B4-BE49-F238E27FC236}">
                  <a16:creationId xmlns:a16="http://schemas.microsoft.com/office/drawing/2014/main" id="{786653B3-E60A-8392-C6D8-382F05508A7F}"/>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F767704F-F372-6F3B-B78B-9B4A02D75628}"/>
              </a:ext>
            </a:extLst>
          </p:cNvPr>
          <p:cNvSpPr/>
          <p:nvPr/>
        </p:nvSpPr>
        <p:spPr>
          <a:xfrm>
            <a:off x="228278"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62568147-82F7-033E-5CEE-B600F6145979}"/>
              </a:ext>
            </a:extLst>
          </p:cNvPr>
          <p:cNvSpPr/>
          <p:nvPr/>
        </p:nvSpPr>
        <p:spPr>
          <a:xfrm>
            <a:off x="228278"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67680331-C37D-E748-6AAD-952EACBAB0EE}"/>
              </a:ext>
            </a:extLst>
          </p:cNvPr>
          <p:cNvSpPr/>
          <p:nvPr/>
        </p:nvSpPr>
        <p:spPr>
          <a:xfrm>
            <a:off x="205113"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971BDA07-6D81-AD43-752F-DD67A5155F69}"/>
              </a:ext>
            </a:extLst>
          </p:cNvPr>
          <p:cNvSpPr/>
          <p:nvPr/>
        </p:nvSpPr>
        <p:spPr>
          <a:xfrm>
            <a:off x="205113"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992D51AB-F790-99D6-9301-1910711D561C}"/>
              </a:ext>
            </a:extLst>
          </p:cNvPr>
          <p:cNvSpPr txBox="1"/>
          <p:nvPr/>
        </p:nvSpPr>
        <p:spPr>
          <a:xfrm>
            <a:off x="6738257" y="2015087"/>
            <a:ext cx="5214257" cy="5040611"/>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600" dirty="0">
                <a:effectLst/>
                <a:latin typeface="Arial" panose="020B0604020202020204" pitchFamily="34" charset="0"/>
                <a:ea typeface="Times New Roman" panose="02020603050405020304" pitchFamily="18" charset="0"/>
                <a:cs typeface="Arial" panose="020B0604020202020204" pitchFamily="34" charset="0"/>
              </a:rPr>
              <a:t>Rinforzare la resilienza dei poveri e di coloro che si trovano in situazioni di vulnerabilità e ridurre la loro esposizione e vulnerabilità;</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ea typeface="Times New Roman" panose="02020603050405020304" pitchFamily="18" charset="0"/>
                <a:cs typeface="Arial" panose="020B0604020202020204" pitchFamily="34" charset="0"/>
              </a:rPr>
              <a:t>Anticipare, individuare e contrastare situazioni di fragilità e di bisogno che possano riguardare anche fasce di popolazione particolarmente esposte e casi di marginalità ed esclusione sociale (ad esempio: minori, anziani soli, persone non autonome in situazioni di precarietà economica, ecc.);</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ea typeface="Times New Roman" panose="02020603050405020304" pitchFamily="18" charset="0"/>
                <a:cs typeface="Arial" panose="020B0604020202020204" pitchFamily="34" charset="0"/>
              </a:rPr>
              <a:t>R</a:t>
            </a:r>
            <a:r>
              <a:rPr lang="it-IT" sz="1600" dirty="0">
                <a:effectLst/>
                <a:latin typeface="Arial" panose="020B0604020202020204" pitchFamily="34" charset="0"/>
                <a:ea typeface="Times New Roman" panose="02020603050405020304" pitchFamily="18" charset="0"/>
                <a:cs typeface="Arial" panose="020B0604020202020204" pitchFamily="34" charset="0"/>
              </a:rPr>
              <a:t>ealizzare azioni di responsabilizzazione e di coinvolgimento attivo dei beneficiari finali (welfare generativo), al fine di aumentare il rendimento degli interventi attuati a beneficio dell’intera comunità;</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ea typeface="Times New Roman" panose="02020603050405020304" pitchFamily="18" charset="0"/>
                <a:cs typeface="Arial" panose="020B0604020202020204" pitchFamily="34" charset="0"/>
              </a:rPr>
              <a:t>R</a:t>
            </a:r>
            <a:r>
              <a:rPr lang="it-IT" sz="1600" dirty="0">
                <a:effectLst/>
                <a:latin typeface="Arial" panose="020B0604020202020204" pitchFamily="34" charset="0"/>
                <a:ea typeface="Times New Roman" panose="02020603050405020304" pitchFamily="18" charset="0"/>
                <a:cs typeface="Arial" panose="020B0604020202020204" pitchFamily="34" charset="0"/>
              </a:rPr>
              <a:t>afforzare i legami di vicinanza e di supporto anche attraverso processi di mutuo-aiuto;</a:t>
            </a:r>
          </a:p>
          <a:p>
            <a:pPr marL="171450" indent="-171450" algn="just">
              <a:lnSpc>
                <a:spcPct val="115000"/>
              </a:lnSpc>
              <a:buClr>
                <a:schemeClr val="accent2"/>
              </a:buClr>
              <a:buFont typeface="Wingdings" pitchFamily="2" charset="2"/>
              <a:buChar char="§"/>
            </a:pPr>
            <a:endParaRPr lang="it-IT" sz="14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4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200" dirty="0">
              <a:effectLst/>
              <a:ea typeface="Calibri" panose="020F0502020204030204" pitchFamily="34" charset="0"/>
            </a:endParaRPr>
          </a:p>
        </p:txBody>
      </p:sp>
      <p:cxnSp>
        <p:nvCxnSpPr>
          <p:cNvPr id="2" name="Connettore diritto 1">
            <a:extLst>
              <a:ext uri="{FF2B5EF4-FFF2-40B4-BE49-F238E27FC236}">
                <a16:creationId xmlns:a16="http://schemas.microsoft.com/office/drawing/2014/main" id="{908B2D2B-249B-6446-B5CC-1FC971FBAD2E}"/>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BCDAFF8A-2631-2A5F-09B0-ACAAD01172EB}"/>
              </a:ext>
            </a:extLst>
          </p:cNvPr>
          <p:cNvSpPr/>
          <p:nvPr/>
        </p:nvSpPr>
        <p:spPr>
          <a:xfrm>
            <a:off x="1277923" y="1010076"/>
            <a:ext cx="3832557" cy="941727"/>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67" b="1" dirty="0">
                <a:solidFill>
                  <a:schemeClr val="bg1"/>
                </a:solidFill>
                <a:latin typeface="Fira Sans Extra Condensed Medium"/>
              </a:rPr>
              <a:t>AREE </a:t>
            </a:r>
            <a:r>
              <a:rPr lang="it-IT" sz="2267" b="1" dirty="0">
                <a:solidFill>
                  <a:schemeClr val="bg1"/>
                </a:solidFill>
                <a:latin typeface="+mj-lt"/>
              </a:rPr>
              <a:t>TEMATICHE</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grpSp>
        <p:nvGrpSpPr>
          <p:cNvPr id="6" name="Gruppo 5">
            <a:extLst>
              <a:ext uri="{FF2B5EF4-FFF2-40B4-BE49-F238E27FC236}">
                <a16:creationId xmlns:a16="http://schemas.microsoft.com/office/drawing/2014/main" id="{AF4E9184-7FBF-FF22-0908-B38E499654D9}"/>
              </a:ext>
            </a:extLst>
          </p:cNvPr>
          <p:cNvGrpSpPr/>
          <p:nvPr/>
        </p:nvGrpSpPr>
        <p:grpSpPr>
          <a:xfrm>
            <a:off x="594491" y="2125334"/>
            <a:ext cx="5562243" cy="466500"/>
            <a:chOff x="5204341" y="2592354"/>
            <a:chExt cx="6466329" cy="466500"/>
          </a:xfrm>
        </p:grpSpPr>
        <p:sp>
          <p:nvSpPr>
            <p:cNvPr id="7" name="Google Shape;528;p24">
              <a:extLst>
                <a:ext uri="{FF2B5EF4-FFF2-40B4-BE49-F238E27FC236}">
                  <a16:creationId xmlns:a16="http://schemas.microsoft.com/office/drawing/2014/main" id="{D9AABCC2-7F6F-9CF8-567B-BD436D12ADF8}"/>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FAMIGLIA</a:t>
              </a:r>
              <a:endParaRPr sz="1600" b="1" dirty="0"/>
            </a:p>
          </p:txBody>
        </p:sp>
        <p:sp>
          <p:nvSpPr>
            <p:cNvPr id="10" name="Google Shape;96;p16">
              <a:extLst>
                <a:ext uri="{FF2B5EF4-FFF2-40B4-BE49-F238E27FC236}">
                  <a16:creationId xmlns:a16="http://schemas.microsoft.com/office/drawing/2014/main" id="{8FE6D40A-18F4-0340-9334-D364E755D529}"/>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1" name="Gruppo 10">
            <a:extLst>
              <a:ext uri="{FF2B5EF4-FFF2-40B4-BE49-F238E27FC236}">
                <a16:creationId xmlns:a16="http://schemas.microsoft.com/office/drawing/2014/main" id="{290F614B-5F0E-34ED-6EA8-A3999B4A451A}"/>
              </a:ext>
            </a:extLst>
          </p:cNvPr>
          <p:cNvGrpSpPr/>
          <p:nvPr/>
        </p:nvGrpSpPr>
        <p:grpSpPr>
          <a:xfrm>
            <a:off x="594491" y="2967075"/>
            <a:ext cx="5562243" cy="466500"/>
            <a:chOff x="5204341" y="2592354"/>
            <a:chExt cx="6466329" cy="466500"/>
          </a:xfrm>
          <a:solidFill>
            <a:schemeClr val="accent1">
              <a:lumMod val="20000"/>
              <a:lumOff val="80000"/>
            </a:schemeClr>
          </a:solidFill>
        </p:grpSpPr>
        <p:sp>
          <p:nvSpPr>
            <p:cNvPr id="12" name="Google Shape;528;p24">
              <a:extLst>
                <a:ext uri="{FF2B5EF4-FFF2-40B4-BE49-F238E27FC236}">
                  <a16:creationId xmlns:a16="http://schemas.microsoft.com/office/drawing/2014/main" id="{D67FB79B-8F94-5AAF-9401-A24B3959773A}"/>
                </a:ext>
              </a:extLst>
            </p:cNvPr>
            <p:cNvSpPr/>
            <p:nvPr/>
          </p:nvSpPr>
          <p:spPr>
            <a:xfrm>
              <a:off x="5365870" y="2592354"/>
              <a:ext cx="6304800" cy="466500"/>
            </a:xfrm>
            <a:prstGeom prst="rect">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14" name="Google Shape;96;p16">
              <a:extLst>
                <a:ext uri="{FF2B5EF4-FFF2-40B4-BE49-F238E27FC236}">
                  <a16:creationId xmlns:a16="http://schemas.microsoft.com/office/drawing/2014/main" id="{FC87A4A0-1A42-0126-4737-51CD7499FEE2}"/>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endParaRPr sz="2000"/>
            </a:p>
          </p:txBody>
        </p:sp>
      </p:grpSp>
      <p:sp>
        <p:nvSpPr>
          <p:cNvPr id="9" name="Google Shape;82;p16">
            <a:extLst>
              <a:ext uri="{FF2B5EF4-FFF2-40B4-BE49-F238E27FC236}">
                <a16:creationId xmlns:a16="http://schemas.microsoft.com/office/drawing/2014/main" id="{BA5D7996-3C36-C904-8B7D-229F910B6C4B}"/>
              </a:ext>
            </a:extLst>
          </p:cNvPr>
          <p:cNvSpPr/>
          <p:nvPr/>
        </p:nvSpPr>
        <p:spPr>
          <a:xfrm>
            <a:off x="7544017" y="1012568"/>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3389750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1AEBA0EC-2608-6026-2E6E-994BEC8436C5}"/>
            </a:ext>
          </a:extLst>
        </p:cNvPr>
        <p:cNvGrpSpPr/>
        <p:nvPr/>
      </p:nvGrpSpPr>
      <p:grpSpPr>
        <a:xfrm>
          <a:off x="0" y="0"/>
          <a:ext cx="0" cy="0"/>
          <a:chOff x="0" y="0"/>
          <a:chExt cx="0" cy="0"/>
        </a:xfrm>
      </p:grpSpPr>
      <p:sp>
        <p:nvSpPr>
          <p:cNvPr id="5" name="Titolo 1">
            <a:extLst>
              <a:ext uri="{FF2B5EF4-FFF2-40B4-BE49-F238E27FC236}">
                <a16:creationId xmlns:a16="http://schemas.microsoft.com/office/drawing/2014/main" id="{7E22E94B-44CE-E3DE-DE19-51FAE04DF593}"/>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6" name="Gruppo 15">
            <a:extLst>
              <a:ext uri="{FF2B5EF4-FFF2-40B4-BE49-F238E27FC236}">
                <a16:creationId xmlns:a16="http://schemas.microsoft.com/office/drawing/2014/main" id="{32A03E7B-AD16-D03E-AD17-D39DAE913ADC}"/>
              </a:ext>
            </a:extLst>
          </p:cNvPr>
          <p:cNvGrpSpPr/>
          <p:nvPr/>
        </p:nvGrpSpPr>
        <p:grpSpPr>
          <a:xfrm>
            <a:off x="583085" y="3784571"/>
            <a:ext cx="5562243" cy="466500"/>
            <a:chOff x="5204341" y="2592354"/>
            <a:chExt cx="6466329" cy="466500"/>
          </a:xfrm>
        </p:grpSpPr>
        <p:sp>
          <p:nvSpPr>
            <p:cNvPr id="17" name="Google Shape;528;p24">
              <a:extLst>
                <a:ext uri="{FF2B5EF4-FFF2-40B4-BE49-F238E27FC236}">
                  <a16:creationId xmlns:a16="http://schemas.microsoft.com/office/drawing/2014/main" id="{BF202152-B7D4-610D-5CF4-9DF3226E8F3D}"/>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DISABILIT</a:t>
              </a:r>
              <a:r>
                <a:rPr lang="it-IT" sz="1600" b="1" dirty="0"/>
                <a:t>À</a:t>
              </a:r>
              <a:endParaRPr sz="1600" b="1" dirty="0"/>
            </a:p>
          </p:txBody>
        </p:sp>
        <p:sp>
          <p:nvSpPr>
            <p:cNvPr id="18" name="Google Shape;96;p16">
              <a:extLst>
                <a:ext uri="{FF2B5EF4-FFF2-40B4-BE49-F238E27FC236}">
                  <a16:creationId xmlns:a16="http://schemas.microsoft.com/office/drawing/2014/main" id="{06609F7C-7A00-33B7-C497-1144FCFDC0D5}"/>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9" name="Gruppo 18">
            <a:extLst>
              <a:ext uri="{FF2B5EF4-FFF2-40B4-BE49-F238E27FC236}">
                <a16:creationId xmlns:a16="http://schemas.microsoft.com/office/drawing/2014/main" id="{6F29BB04-D3E3-BCDB-4684-613281B83B6C}"/>
              </a:ext>
            </a:extLst>
          </p:cNvPr>
          <p:cNvGrpSpPr/>
          <p:nvPr/>
        </p:nvGrpSpPr>
        <p:grpSpPr>
          <a:xfrm>
            <a:off x="598663" y="4581102"/>
            <a:ext cx="5558070" cy="466500"/>
            <a:chOff x="5204341" y="2591847"/>
            <a:chExt cx="6461478" cy="466500"/>
          </a:xfrm>
        </p:grpSpPr>
        <p:sp>
          <p:nvSpPr>
            <p:cNvPr id="20" name="Google Shape;528;p24">
              <a:extLst>
                <a:ext uri="{FF2B5EF4-FFF2-40B4-BE49-F238E27FC236}">
                  <a16:creationId xmlns:a16="http://schemas.microsoft.com/office/drawing/2014/main" id="{14A15E57-E4AC-4930-0497-3C7CC5299ECF}"/>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a:t>
              </a:r>
              <a:r>
                <a:rPr lang="it-IT" b="1" i="1" dirty="0"/>
                <a:t>À</a:t>
              </a:r>
              <a:endParaRPr sz="1600" b="1" dirty="0"/>
            </a:p>
          </p:txBody>
        </p:sp>
        <p:sp>
          <p:nvSpPr>
            <p:cNvPr id="21" name="Google Shape;96;p16">
              <a:extLst>
                <a:ext uri="{FF2B5EF4-FFF2-40B4-BE49-F238E27FC236}">
                  <a16:creationId xmlns:a16="http://schemas.microsoft.com/office/drawing/2014/main" id="{C46DFCB8-1EC3-1798-1044-3C9473B36A74}"/>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05E27637-ADDE-0D9B-69A1-00870D075F5F}"/>
              </a:ext>
            </a:extLst>
          </p:cNvPr>
          <p:cNvSpPr/>
          <p:nvPr/>
        </p:nvSpPr>
        <p:spPr>
          <a:xfrm>
            <a:off x="228277"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E8621B4B-E5D0-B273-C617-7EE241D57896}"/>
              </a:ext>
            </a:extLst>
          </p:cNvPr>
          <p:cNvSpPr/>
          <p:nvPr/>
        </p:nvSpPr>
        <p:spPr>
          <a:xfrm>
            <a:off x="228277"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4533CF04-4C78-71E3-C3F0-FE52FCC1D20C}"/>
              </a:ext>
            </a:extLst>
          </p:cNvPr>
          <p:cNvSpPr/>
          <p:nvPr/>
        </p:nvSpPr>
        <p:spPr>
          <a:xfrm>
            <a:off x="205112"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A62A867E-4303-2121-D2E5-EE52FE68CCFB}"/>
              </a:ext>
            </a:extLst>
          </p:cNvPr>
          <p:cNvSpPr/>
          <p:nvPr/>
        </p:nvSpPr>
        <p:spPr>
          <a:xfrm>
            <a:off x="205112"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1F8729D5-158B-B111-5FC1-586B54E51ADF}"/>
              </a:ext>
            </a:extLst>
          </p:cNvPr>
          <p:cNvSpPr txBox="1"/>
          <p:nvPr/>
        </p:nvSpPr>
        <p:spPr>
          <a:xfrm>
            <a:off x="6716487" y="2034139"/>
            <a:ext cx="5246914" cy="6456383"/>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600" dirty="0">
                <a:latin typeface="Arial" panose="020B0604020202020204" pitchFamily="34" charset="0"/>
                <a:ea typeface="Times New Roman" panose="02020603050405020304" pitchFamily="18" charset="0"/>
                <a:cs typeface="Arial" panose="020B0604020202020204" pitchFamily="34" charset="0"/>
              </a:rPr>
              <a:t>Raccolta e recupero di beni sanitari ed eccedenze farmaceutiche;</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Sviluppare e rafforzare legami sociali, da promuovere all’interno di aree urbane o extra-urbane disgregate o disagiate; </a:t>
            </a:r>
          </a:p>
          <a:p>
            <a:pPr marL="171450" indent="-171450" algn="just">
              <a:lnSpc>
                <a:spcPct val="115000"/>
              </a:lnSpc>
              <a:buClr>
                <a:srgbClr val="349C48"/>
              </a:buClr>
              <a:buFont typeface="Wingdings" pitchFamily="2" charset="2"/>
              <a:buChar char="§"/>
              <a:defRPr/>
            </a:pPr>
            <a:r>
              <a:rPr lang="it-IT" sz="1600" dirty="0">
                <a:latin typeface="Arial" panose="020B0604020202020204" pitchFamily="34" charset="0"/>
                <a:cs typeface="Arial" panose="020B0604020202020204" pitchFamily="34" charset="0"/>
              </a:rPr>
              <a:t>Prevenzione e contrasto alle dipendenze patologiche, derivanti dall’uso di droghe, legali e illegali, e dal consumo nocivo di alcol, e comportamentali, in particolare tra i giovani;</a:t>
            </a:r>
          </a:p>
          <a:p>
            <a:pPr marL="171450" marR="0" lvl="0" indent="-171450" algn="just" defTabSz="914400" rtl="0" eaLnBrk="1" fontAlgn="auto" latinLnBrk="0" hangingPunct="1">
              <a:lnSpc>
                <a:spcPct val="115000"/>
              </a:lnSpc>
              <a:spcBef>
                <a:spcPts val="0"/>
              </a:spcBef>
              <a:spcAft>
                <a:spcPts val="0"/>
              </a:spcAft>
              <a:buClr>
                <a:srgbClr val="349C48"/>
              </a:buClr>
              <a:buSzTx/>
              <a:buFont typeface="Wingdings" pitchFamily="2" charset="2"/>
              <a:buChar char="§"/>
              <a:tabLst/>
              <a:defRPr/>
            </a:pPr>
            <a:r>
              <a:rPr lang="it-IT" sz="1600" dirty="0">
                <a:solidFill>
                  <a:prstClr val="black"/>
                </a:solidFill>
                <a:latin typeface="Arial" panose="020B0604020202020204" pitchFamily="34" charset="0"/>
                <a:cs typeface="Arial" panose="020B0604020202020204" pitchFamily="34" charset="0"/>
              </a:rPr>
              <a:t>P</a:t>
            </a:r>
            <a:r>
              <a:rPr kumimoji="0" lang="it-IT"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romozione</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dell’attività sportiva</a:t>
            </a:r>
          </a:p>
          <a:p>
            <a:pPr marL="171450" marR="0" lvl="0" indent="-171450" algn="just" defTabSz="914400" rtl="0" eaLnBrk="1" fontAlgn="auto" latinLnBrk="0" hangingPunct="1">
              <a:lnSpc>
                <a:spcPct val="115000"/>
              </a:lnSpc>
              <a:spcBef>
                <a:spcPts val="0"/>
              </a:spcBef>
              <a:spcAft>
                <a:spcPts val="0"/>
              </a:spcAft>
              <a:buClr>
                <a:srgbClr val="349C48"/>
              </a:buClr>
              <a:buSzTx/>
              <a:buFont typeface="Wingdings" pitchFamily="2" charset="2"/>
              <a:buChar char="§"/>
              <a:tabLst/>
              <a:defRPr/>
            </a:pPr>
            <a:r>
              <a:rPr lang="it-IT" sz="1600" dirty="0">
                <a:solidFill>
                  <a:prstClr val="black"/>
                </a:solidFill>
                <a:latin typeface="Arial" panose="020B0604020202020204" pitchFamily="34" charset="0"/>
                <a:cs typeface="Arial" panose="020B0604020202020204" pitchFamily="34" charset="0"/>
              </a:rPr>
              <a:t>P</a:t>
            </a:r>
            <a:r>
              <a:rPr kumimoji="0" lang="it-IT" sz="16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romozione</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della relazione con gli animali d’affezione;</a:t>
            </a:r>
          </a:p>
          <a:p>
            <a:pPr marL="171450" marR="0" lvl="0" indent="-171450" algn="just" defTabSz="914400" rtl="0" eaLnBrk="1" fontAlgn="auto" latinLnBrk="0" hangingPunct="1">
              <a:lnSpc>
                <a:spcPct val="115000"/>
              </a:lnSpc>
              <a:spcBef>
                <a:spcPts val="0"/>
              </a:spcBef>
              <a:spcAft>
                <a:spcPts val="0"/>
              </a:spcAft>
              <a:buClr>
                <a:srgbClr val="349C48"/>
              </a:buClr>
              <a:buSzTx/>
              <a:buFont typeface="Wingdings" pitchFamily="2" charset="2"/>
              <a:buChar char="§"/>
              <a:tabLst/>
              <a:defRPr/>
            </a:pPr>
            <a:r>
              <a:rPr lang="it-IT" sz="1600" dirty="0">
                <a:solidFill>
                  <a:prstClr val="black"/>
                </a:solidFill>
                <a:latin typeface="Arial" panose="020B0604020202020204" pitchFamily="34" charset="0"/>
                <a:cs typeface="Arial" panose="020B0604020202020204" pitchFamily="34" charset="0"/>
              </a:rPr>
              <a:t>S</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viluppo di azioni con cui l’I.A. può facilitare interventi di prevenzione e contrasto delle dipendenze;</a:t>
            </a:r>
          </a:p>
          <a:p>
            <a:pPr marL="171450" marR="0" lvl="0" indent="-171450" algn="just" defTabSz="914400" rtl="0" eaLnBrk="1" fontAlgn="auto" latinLnBrk="0" hangingPunct="1">
              <a:lnSpc>
                <a:spcPct val="115000"/>
              </a:lnSpc>
              <a:spcBef>
                <a:spcPts val="0"/>
              </a:spcBef>
              <a:spcAft>
                <a:spcPts val="0"/>
              </a:spcAft>
              <a:buClr>
                <a:srgbClr val="349C48"/>
              </a:buClr>
              <a:buSzTx/>
              <a:buFont typeface="Wingdings" pitchFamily="2" charset="2"/>
              <a:buChar char="§"/>
              <a:tabLst/>
              <a:defRPr/>
            </a:pPr>
            <a:r>
              <a:rPr lang="it-IT" sz="1600" dirty="0">
                <a:solidFill>
                  <a:prstClr val="black"/>
                </a:solidFill>
                <a:latin typeface="Arial" panose="020B0604020202020204" pitchFamily="34" charset="0"/>
                <a:cs typeface="Arial" panose="020B0604020202020204" pitchFamily="34" charset="0"/>
              </a:rPr>
              <a:t>S</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viluppo di azioni di contrasto della povertà educativa e di promozione dell’accesso alla cultura;</a:t>
            </a:r>
          </a:p>
          <a:p>
            <a:pPr marL="171450" indent="-171450" algn="just">
              <a:lnSpc>
                <a:spcPct val="115000"/>
              </a:lnSpc>
              <a:buClr>
                <a:schemeClr val="accent2"/>
              </a:buClr>
              <a:buFont typeface="Wingdings" pitchFamily="2" charset="2"/>
              <a:buChar char="§"/>
            </a:pPr>
            <a:endParaRPr lang="it-IT" sz="40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40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4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4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200" dirty="0">
              <a:effectLst/>
              <a:ea typeface="Calibri" panose="020F0502020204030204" pitchFamily="34" charset="0"/>
            </a:endParaRPr>
          </a:p>
        </p:txBody>
      </p:sp>
      <p:cxnSp>
        <p:nvCxnSpPr>
          <p:cNvPr id="2" name="Connettore diritto 1">
            <a:extLst>
              <a:ext uri="{FF2B5EF4-FFF2-40B4-BE49-F238E27FC236}">
                <a16:creationId xmlns:a16="http://schemas.microsoft.com/office/drawing/2014/main" id="{1E5D48CA-F3CC-CD1E-0E0F-0656B314F4A7}"/>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6C5777DF-26AD-CD8D-0593-E38236BFD4C5}"/>
              </a:ext>
            </a:extLst>
          </p:cNvPr>
          <p:cNvSpPr/>
          <p:nvPr/>
        </p:nvSpPr>
        <p:spPr>
          <a:xfrm>
            <a:off x="1277923" y="1010076"/>
            <a:ext cx="3832557" cy="941727"/>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00" b="1" dirty="0">
                <a:solidFill>
                  <a:schemeClr val="bg1"/>
                </a:solidFill>
                <a:latin typeface="+mj-lt"/>
              </a:rPr>
              <a:t>AREE TEMATICHE</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grpSp>
        <p:nvGrpSpPr>
          <p:cNvPr id="6" name="Gruppo 5">
            <a:extLst>
              <a:ext uri="{FF2B5EF4-FFF2-40B4-BE49-F238E27FC236}">
                <a16:creationId xmlns:a16="http://schemas.microsoft.com/office/drawing/2014/main" id="{B242305F-E2C0-84C5-87F7-2BE7B51A9B01}"/>
              </a:ext>
            </a:extLst>
          </p:cNvPr>
          <p:cNvGrpSpPr/>
          <p:nvPr/>
        </p:nvGrpSpPr>
        <p:grpSpPr>
          <a:xfrm>
            <a:off x="594490" y="2125334"/>
            <a:ext cx="5562243" cy="466500"/>
            <a:chOff x="5204341" y="2592354"/>
            <a:chExt cx="6466329" cy="466500"/>
          </a:xfrm>
        </p:grpSpPr>
        <p:sp>
          <p:nvSpPr>
            <p:cNvPr id="7" name="Google Shape;528;p24">
              <a:extLst>
                <a:ext uri="{FF2B5EF4-FFF2-40B4-BE49-F238E27FC236}">
                  <a16:creationId xmlns:a16="http://schemas.microsoft.com/office/drawing/2014/main" id="{C6C89F4B-DA47-2A74-DF9D-CA2416655C30}"/>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FAMIGLIA</a:t>
              </a:r>
              <a:endParaRPr sz="1600" b="1" dirty="0"/>
            </a:p>
          </p:txBody>
        </p:sp>
        <p:sp>
          <p:nvSpPr>
            <p:cNvPr id="10" name="Google Shape;96;p16">
              <a:extLst>
                <a:ext uri="{FF2B5EF4-FFF2-40B4-BE49-F238E27FC236}">
                  <a16:creationId xmlns:a16="http://schemas.microsoft.com/office/drawing/2014/main" id="{6579CA16-15AC-06B6-67B7-95018C8E26D6}"/>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1" name="Gruppo 10">
            <a:extLst>
              <a:ext uri="{FF2B5EF4-FFF2-40B4-BE49-F238E27FC236}">
                <a16:creationId xmlns:a16="http://schemas.microsoft.com/office/drawing/2014/main" id="{0476B13A-AE1A-B2F8-2F44-A0260F3CC531}"/>
              </a:ext>
            </a:extLst>
          </p:cNvPr>
          <p:cNvGrpSpPr/>
          <p:nvPr/>
        </p:nvGrpSpPr>
        <p:grpSpPr>
          <a:xfrm>
            <a:off x="594490" y="2967075"/>
            <a:ext cx="5562243" cy="466500"/>
            <a:chOff x="5204341" y="2592354"/>
            <a:chExt cx="6466329" cy="466500"/>
          </a:xfrm>
          <a:solidFill>
            <a:schemeClr val="accent1">
              <a:lumMod val="20000"/>
              <a:lumOff val="80000"/>
            </a:schemeClr>
          </a:solidFill>
        </p:grpSpPr>
        <p:sp>
          <p:nvSpPr>
            <p:cNvPr id="12" name="Google Shape;528;p24">
              <a:extLst>
                <a:ext uri="{FF2B5EF4-FFF2-40B4-BE49-F238E27FC236}">
                  <a16:creationId xmlns:a16="http://schemas.microsoft.com/office/drawing/2014/main" id="{04467CBF-F885-7B4A-5AFA-AC34CFA9D70E}"/>
                </a:ext>
              </a:extLst>
            </p:cNvPr>
            <p:cNvSpPr/>
            <p:nvPr/>
          </p:nvSpPr>
          <p:spPr>
            <a:xfrm>
              <a:off x="5365870" y="2592354"/>
              <a:ext cx="6304800" cy="466500"/>
            </a:xfrm>
            <a:prstGeom prst="rect">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14" name="Google Shape;96;p16">
              <a:extLst>
                <a:ext uri="{FF2B5EF4-FFF2-40B4-BE49-F238E27FC236}">
                  <a16:creationId xmlns:a16="http://schemas.microsoft.com/office/drawing/2014/main" id="{084E3BA3-2B43-F54B-4E03-200AA4B7ACAE}"/>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endParaRPr sz="2000"/>
            </a:p>
          </p:txBody>
        </p:sp>
      </p:grpSp>
      <p:sp>
        <p:nvSpPr>
          <p:cNvPr id="9" name="Google Shape;82;p16">
            <a:extLst>
              <a:ext uri="{FF2B5EF4-FFF2-40B4-BE49-F238E27FC236}">
                <a16:creationId xmlns:a16="http://schemas.microsoft.com/office/drawing/2014/main" id="{38E51110-461B-E8B5-BB5E-6D00E6FE0D02}"/>
              </a:ext>
            </a:extLst>
          </p:cNvPr>
          <p:cNvSpPr/>
          <p:nvPr/>
        </p:nvSpPr>
        <p:spPr>
          <a:xfrm>
            <a:off x="7538576" y="1012568"/>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598788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EA54B934-590D-3CF3-F988-5A07FE4C7C44}"/>
            </a:ext>
          </a:extLst>
        </p:cNvPr>
        <p:cNvGrpSpPr/>
        <p:nvPr/>
      </p:nvGrpSpPr>
      <p:grpSpPr>
        <a:xfrm>
          <a:off x="0" y="0"/>
          <a:ext cx="0" cy="0"/>
          <a:chOff x="0" y="0"/>
          <a:chExt cx="0" cy="0"/>
        </a:xfrm>
      </p:grpSpPr>
      <p:sp>
        <p:nvSpPr>
          <p:cNvPr id="5" name="Titolo 1">
            <a:extLst>
              <a:ext uri="{FF2B5EF4-FFF2-40B4-BE49-F238E27FC236}">
                <a16:creationId xmlns:a16="http://schemas.microsoft.com/office/drawing/2014/main" id="{AECD9A64-A571-B55D-0392-E4744B84F334}"/>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6" name="Gruppo 15">
            <a:extLst>
              <a:ext uri="{FF2B5EF4-FFF2-40B4-BE49-F238E27FC236}">
                <a16:creationId xmlns:a16="http://schemas.microsoft.com/office/drawing/2014/main" id="{41DA21E5-EB8D-CCF2-7646-E75660DC99CF}"/>
              </a:ext>
            </a:extLst>
          </p:cNvPr>
          <p:cNvGrpSpPr/>
          <p:nvPr/>
        </p:nvGrpSpPr>
        <p:grpSpPr>
          <a:xfrm>
            <a:off x="626627" y="3784571"/>
            <a:ext cx="5562243" cy="466500"/>
            <a:chOff x="5204341" y="2592354"/>
            <a:chExt cx="6466329" cy="466500"/>
          </a:xfrm>
        </p:grpSpPr>
        <p:sp>
          <p:nvSpPr>
            <p:cNvPr id="17" name="Google Shape;528;p24">
              <a:extLst>
                <a:ext uri="{FF2B5EF4-FFF2-40B4-BE49-F238E27FC236}">
                  <a16:creationId xmlns:a16="http://schemas.microsoft.com/office/drawing/2014/main" id="{D0212558-3CE5-6390-8B5F-982BD8331CB4}"/>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DISABILIT</a:t>
              </a:r>
              <a:r>
                <a:rPr lang="it-IT" sz="1600" b="1" dirty="0"/>
                <a:t>À</a:t>
              </a:r>
              <a:endParaRPr sz="1600" b="1" dirty="0"/>
            </a:p>
          </p:txBody>
        </p:sp>
        <p:sp>
          <p:nvSpPr>
            <p:cNvPr id="18" name="Google Shape;96;p16">
              <a:extLst>
                <a:ext uri="{FF2B5EF4-FFF2-40B4-BE49-F238E27FC236}">
                  <a16:creationId xmlns:a16="http://schemas.microsoft.com/office/drawing/2014/main" id="{0AD5E547-2FE3-2A62-248C-4C5DFAE54E1B}"/>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9" name="Gruppo 18">
            <a:extLst>
              <a:ext uri="{FF2B5EF4-FFF2-40B4-BE49-F238E27FC236}">
                <a16:creationId xmlns:a16="http://schemas.microsoft.com/office/drawing/2014/main" id="{2C05E3CB-E01B-0F75-657E-DF310B049BC9}"/>
              </a:ext>
            </a:extLst>
          </p:cNvPr>
          <p:cNvGrpSpPr/>
          <p:nvPr/>
        </p:nvGrpSpPr>
        <p:grpSpPr>
          <a:xfrm>
            <a:off x="642205" y="4581102"/>
            <a:ext cx="5558070" cy="466500"/>
            <a:chOff x="5204341" y="2591847"/>
            <a:chExt cx="6461478" cy="466500"/>
          </a:xfrm>
        </p:grpSpPr>
        <p:sp>
          <p:nvSpPr>
            <p:cNvPr id="20" name="Google Shape;528;p24">
              <a:extLst>
                <a:ext uri="{FF2B5EF4-FFF2-40B4-BE49-F238E27FC236}">
                  <a16:creationId xmlns:a16="http://schemas.microsoft.com/office/drawing/2014/main" id="{53AEE828-C586-F4A9-7524-CBCFE29886D7}"/>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a:t>
              </a:r>
              <a:r>
                <a:rPr lang="it-IT" b="1" i="1" dirty="0"/>
                <a:t>À</a:t>
              </a:r>
              <a:endParaRPr sz="1600" b="1" dirty="0"/>
            </a:p>
          </p:txBody>
        </p:sp>
        <p:sp>
          <p:nvSpPr>
            <p:cNvPr id="21" name="Google Shape;96;p16">
              <a:extLst>
                <a:ext uri="{FF2B5EF4-FFF2-40B4-BE49-F238E27FC236}">
                  <a16:creationId xmlns:a16="http://schemas.microsoft.com/office/drawing/2014/main" id="{F276B0AA-49AE-91B0-4C44-1EC6CF08531A}"/>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EED0F509-06CA-B4FF-C13C-0F94B28307AD}"/>
              </a:ext>
            </a:extLst>
          </p:cNvPr>
          <p:cNvSpPr/>
          <p:nvPr/>
        </p:nvSpPr>
        <p:spPr>
          <a:xfrm>
            <a:off x="271819"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B6F10461-B4AF-6DAE-7C91-03A0C8D2E5AA}"/>
              </a:ext>
            </a:extLst>
          </p:cNvPr>
          <p:cNvSpPr/>
          <p:nvPr/>
        </p:nvSpPr>
        <p:spPr>
          <a:xfrm>
            <a:off x="271819"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0E1F0878-D1C0-D8A0-BD0F-FD70502CCB98}"/>
              </a:ext>
            </a:extLst>
          </p:cNvPr>
          <p:cNvSpPr/>
          <p:nvPr/>
        </p:nvSpPr>
        <p:spPr>
          <a:xfrm>
            <a:off x="248654"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0D98D045-E687-FA59-4CC8-D27FB2C2183B}"/>
              </a:ext>
            </a:extLst>
          </p:cNvPr>
          <p:cNvSpPr/>
          <p:nvPr/>
        </p:nvSpPr>
        <p:spPr>
          <a:xfrm>
            <a:off x="248654"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628B2AB0-62B8-440B-D3F1-15A0E68D0A24}"/>
              </a:ext>
            </a:extLst>
          </p:cNvPr>
          <p:cNvSpPr txBox="1"/>
          <p:nvPr/>
        </p:nvSpPr>
        <p:spPr>
          <a:xfrm>
            <a:off x="6647840" y="2112942"/>
            <a:ext cx="5192486" cy="5658280"/>
          </a:xfrm>
          <a:prstGeom prst="rect">
            <a:avLst/>
          </a:prstGeom>
          <a:noFill/>
        </p:spPr>
        <p:txBody>
          <a:bodyPr wrap="square">
            <a:spAutoFit/>
          </a:bodyPr>
          <a:lstStyle/>
          <a:p>
            <a:pPr marL="171450" indent="-171450" algn="just">
              <a:lnSpc>
                <a:spcPct val="115000"/>
              </a:lnSpc>
              <a:buClr>
                <a:srgbClr val="349C48"/>
              </a:buClr>
              <a:buFont typeface="Wingdings" pitchFamily="2" charset="2"/>
              <a:buChar char="§"/>
              <a:defRPr/>
            </a:pPr>
            <a:r>
              <a:rPr lang="it-IT" sz="1500" dirty="0">
                <a:solidFill>
                  <a:prstClr val="black"/>
                </a:solidFill>
                <a:latin typeface="Arial" panose="020B0604020202020204" pitchFamily="34" charset="0"/>
                <a:cs typeface="Arial" panose="020B0604020202020204" pitchFamily="34" charset="0"/>
              </a:rPr>
              <a:t>Ideazione e sviluppo di progetti e spazi che rispondano ai bisogni del quartiere, attraverso modalità collaborative e inclusive, individuando quel che manca nel quartiere e quello che può presentare una risorsa (ad esempio rigenerando spazi già esistenti o pensandone di nuovi);</a:t>
            </a:r>
            <a:endParaRPr lang="it-IT" sz="1500" dirty="0">
              <a:latin typeface="Arial" panose="020B0604020202020204" pitchFamily="34" charset="0"/>
              <a:cs typeface="Arial" panose="020B0604020202020204" pitchFamily="34" charset="0"/>
            </a:endParaRPr>
          </a:p>
          <a:p>
            <a:pPr marL="171450" lvl="0" indent="-171450" algn="just">
              <a:lnSpc>
                <a:spcPct val="115000"/>
              </a:lnSpc>
              <a:buClr>
                <a:srgbClr val="349C48"/>
              </a:buClr>
              <a:buFont typeface="Wingdings" pitchFamily="2" charset="2"/>
              <a:buChar char="§"/>
              <a:defRPr/>
            </a:pPr>
            <a:r>
              <a:rPr lang="it-IT" sz="1500" dirty="0">
                <a:solidFill>
                  <a:prstClr val="black"/>
                </a:solidFill>
                <a:latin typeface="Arial" panose="020B0604020202020204" pitchFamily="34" charset="0"/>
                <a:cs typeface="Arial" panose="020B0604020202020204" pitchFamily="34" charset="0"/>
              </a:rPr>
              <a:t>Promozione della partecipazione e del protagonismo dei minori e dei giovani, perché diventino agenti del cambiamento;</a:t>
            </a:r>
          </a:p>
          <a:p>
            <a:pPr marL="171450" lvl="0" indent="-171450" algn="just">
              <a:lnSpc>
                <a:spcPct val="115000"/>
              </a:lnSpc>
              <a:buClr>
                <a:srgbClr val="349C48"/>
              </a:buClr>
              <a:buFont typeface="Wingdings" pitchFamily="2" charset="2"/>
              <a:buChar char="§"/>
              <a:defRPr/>
            </a:pPr>
            <a:r>
              <a:rPr lang="it-IT" sz="1500" dirty="0">
                <a:solidFill>
                  <a:prstClr val="black"/>
                </a:solidFill>
                <a:latin typeface="Arial" panose="020B0604020202020204" pitchFamily="34" charset="0"/>
                <a:cs typeface="Arial" panose="020B0604020202020204" pitchFamily="34" charset="0"/>
              </a:rPr>
              <a:t>Sviluppo e rafforzamento della cittadinanza attiva, della legalità e della corresponsabilità, anche attraverso la tutela e la valorizzazione dei beni comuni e dei beni confiscati alla criminalità organizzata;</a:t>
            </a:r>
          </a:p>
          <a:p>
            <a:pPr marL="171450" marR="0" lvl="0" indent="-171450" algn="just" defTabSz="914400" rtl="0" eaLnBrk="1" fontAlgn="auto" latinLnBrk="0" hangingPunct="1">
              <a:lnSpc>
                <a:spcPct val="115000"/>
              </a:lnSpc>
              <a:spcBef>
                <a:spcPts val="0"/>
              </a:spcBef>
              <a:spcAft>
                <a:spcPts val="0"/>
              </a:spcAft>
              <a:buClr>
                <a:srgbClr val="349C48"/>
              </a:buClr>
              <a:buSzTx/>
              <a:buFont typeface="Wingdings" pitchFamily="2" charset="2"/>
              <a:buChar char="§"/>
              <a:tabLst/>
              <a:defRPr/>
            </a:pPr>
            <a:r>
              <a:rPr lang="it-IT" sz="1500" dirty="0">
                <a:solidFill>
                  <a:prstClr val="black"/>
                </a:solidFill>
                <a:latin typeface="Arial" panose="020B0604020202020204" pitchFamily="34" charset="0"/>
                <a:cs typeface="Arial" panose="020B0604020202020204" pitchFamily="34" charset="0"/>
              </a:rPr>
              <a:t>P</a:t>
            </a:r>
            <a:r>
              <a:rPr kumimoji="0" lang="it-IT" sz="15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romozione</a:t>
            </a:r>
            <a:r>
              <a:rPr kumimoji="0" lang="it-IT"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di azioni di prevenzione e contrasto della povertà minorile;</a:t>
            </a:r>
          </a:p>
          <a:p>
            <a:pPr marL="171450" indent="-171450" algn="just">
              <a:lnSpc>
                <a:spcPct val="115000"/>
              </a:lnSpc>
              <a:buClr>
                <a:srgbClr val="349C48"/>
              </a:buClr>
              <a:buFont typeface="Wingdings" pitchFamily="2" charset="2"/>
              <a:buChar char="§"/>
              <a:defRPr/>
            </a:pPr>
            <a:r>
              <a:rPr lang="it-IT" sz="1500" dirty="0">
                <a:latin typeface="Arial" panose="020B0604020202020204" pitchFamily="34" charset="0"/>
                <a:cs typeface="Arial" panose="020B0604020202020204" pitchFamily="34" charset="0"/>
              </a:rPr>
              <a:t>Sviluppo e promozione del turismo sociale e accessibile.</a:t>
            </a:r>
          </a:p>
          <a:p>
            <a:pPr marR="0" lvl="0" algn="just" defTabSz="914400" rtl="0" eaLnBrk="1" fontAlgn="auto" latinLnBrk="0" hangingPunct="1">
              <a:lnSpc>
                <a:spcPct val="115000"/>
              </a:lnSpc>
              <a:spcBef>
                <a:spcPts val="0"/>
              </a:spcBef>
              <a:spcAft>
                <a:spcPts val="0"/>
              </a:spcAft>
              <a:buClr>
                <a:srgbClr val="349C48"/>
              </a:buClr>
              <a:buSzTx/>
              <a:tabLst/>
              <a:defRP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cs typeface="Calibri" panose="020F0502020204030204" pitchFamily="34" charset="0"/>
            </a:endParaRPr>
          </a:p>
          <a:p>
            <a:pPr marL="171450" indent="-171450" algn="just">
              <a:lnSpc>
                <a:spcPct val="115000"/>
              </a:lnSpc>
              <a:buClr>
                <a:schemeClr val="accent2"/>
              </a:buClr>
              <a:buFont typeface="Wingdings" pitchFamily="2" charset="2"/>
              <a:buChar char="§"/>
            </a:pPr>
            <a:endParaRPr lang="it-IT" sz="1500" dirty="0">
              <a:effectLst/>
              <a:ea typeface="Calibri" panose="020F0502020204030204" pitchFamily="34" charset="0"/>
            </a:endParaRPr>
          </a:p>
        </p:txBody>
      </p:sp>
      <p:cxnSp>
        <p:nvCxnSpPr>
          <p:cNvPr id="2" name="Connettore diritto 1">
            <a:extLst>
              <a:ext uri="{FF2B5EF4-FFF2-40B4-BE49-F238E27FC236}">
                <a16:creationId xmlns:a16="http://schemas.microsoft.com/office/drawing/2014/main" id="{B7BFE426-182A-D136-847C-9BEED6C075EC}"/>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3B043DF5-042D-2C66-FD97-D0B31D17B0C0}"/>
              </a:ext>
            </a:extLst>
          </p:cNvPr>
          <p:cNvSpPr/>
          <p:nvPr/>
        </p:nvSpPr>
        <p:spPr>
          <a:xfrm>
            <a:off x="1277923" y="1010076"/>
            <a:ext cx="3832557" cy="941727"/>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67" b="1" dirty="0">
                <a:solidFill>
                  <a:schemeClr val="bg1"/>
                </a:solidFill>
                <a:latin typeface="+mj-lt"/>
              </a:rPr>
              <a:t>AREE TEMATICHE</a:t>
            </a:r>
          </a:p>
          <a:p>
            <a:pPr algn="ctr"/>
            <a:r>
              <a:rPr lang="it-IT" sz="2267" b="1" dirty="0">
                <a:solidFill>
                  <a:schemeClr val="bg1"/>
                </a:solidFill>
                <a:latin typeface="+mj-lt"/>
              </a:rPr>
              <a:t> </a:t>
            </a:r>
            <a:endParaRPr sz="2267" b="1" dirty="0">
              <a:solidFill>
                <a:schemeClr val="bg1"/>
              </a:solidFill>
              <a:latin typeface="+mj-lt"/>
            </a:endParaRPr>
          </a:p>
        </p:txBody>
      </p:sp>
      <p:grpSp>
        <p:nvGrpSpPr>
          <p:cNvPr id="6" name="Gruppo 5">
            <a:extLst>
              <a:ext uri="{FF2B5EF4-FFF2-40B4-BE49-F238E27FC236}">
                <a16:creationId xmlns:a16="http://schemas.microsoft.com/office/drawing/2014/main" id="{D8250972-F131-C440-38BD-4FEC30F04BBE}"/>
              </a:ext>
            </a:extLst>
          </p:cNvPr>
          <p:cNvGrpSpPr/>
          <p:nvPr/>
        </p:nvGrpSpPr>
        <p:grpSpPr>
          <a:xfrm>
            <a:off x="638032" y="2125334"/>
            <a:ext cx="5562243" cy="466500"/>
            <a:chOff x="5204341" y="2592354"/>
            <a:chExt cx="6466329" cy="466500"/>
          </a:xfrm>
        </p:grpSpPr>
        <p:sp>
          <p:nvSpPr>
            <p:cNvPr id="7" name="Google Shape;528;p24">
              <a:extLst>
                <a:ext uri="{FF2B5EF4-FFF2-40B4-BE49-F238E27FC236}">
                  <a16:creationId xmlns:a16="http://schemas.microsoft.com/office/drawing/2014/main" id="{E4847D27-FCB2-6B2E-951B-5301C81085D9}"/>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FAMIGLIA</a:t>
              </a:r>
              <a:endParaRPr sz="1600" b="1" dirty="0"/>
            </a:p>
          </p:txBody>
        </p:sp>
        <p:sp>
          <p:nvSpPr>
            <p:cNvPr id="10" name="Google Shape;96;p16">
              <a:extLst>
                <a:ext uri="{FF2B5EF4-FFF2-40B4-BE49-F238E27FC236}">
                  <a16:creationId xmlns:a16="http://schemas.microsoft.com/office/drawing/2014/main" id="{AA2ECF1B-902B-DFB3-2EFD-6826BD848873}"/>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1" name="Gruppo 10">
            <a:extLst>
              <a:ext uri="{FF2B5EF4-FFF2-40B4-BE49-F238E27FC236}">
                <a16:creationId xmlns:a16="http://schemas.microsoft.com/office/drawing/2014/main" id="{43FFBF9F-1BF0-48FF-6750-B8B50B17E7E5}"/>
              </a:ext>
            </a:extLst>
          </p:cNvPr>
          <p:cNvGrpSpPr/>
          <p:nvPr/>
        </p:nvGrpSpPr>
        <p:grpSpPr>
          <a:xfrm>
            <a:off x="638032" y="2967075"/>
            <a:ext cx="5562243" cy="466500"/>
            <a:chOff x="5204341" y="2592354"/>
            <a:chExt cx="6466329" cy="466500"/>
          </a:xfrm>
          <a:solidFill>
            <a:schemeClr val="accent1">
              <a:lumMod val="20000"/>
              <a:lumOff val="80000"/>
            </a:schemeClr>
          </a:solidFill>
        </p:grpSpPr>
        <p:sp>
          <p:nvSpPr>
            <p:cNvPr id="12" name="Google Shape;528;p24">
              <a:extLst>
                <a:ext uri="{FF2B5EF4-FFF2-40B4-BE49-F238E27FC236}">
                  <a16:creationId xmlns:a16="http://schemas.microsoft.com/office/drawing/2014/main" id="{8A0E6E81-BF69-6CEF-0709-CC3398FADA05}"/>
                </a:ext>
              </a:extLst>
            </p:cNvPr>
            <p:cNvSpPr/>
            <p:nvPr/>
          </p:nvSpPr>
          <p:spPr>
            <a:xfrm>
              <a:off x="5365870" y="2592354"/>
              <a:ext cx="6304800" cy="466500"/>
            </a:xfrm>
            <a:prstGeom prst="rect">
              <a:avLst/>
            </a:prstGeom>
            <a:grp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14" name="Google Shape;96;p16">
              <a:extLst>
                <a:ext uri="{FF2B5EF4-FFF2-40B4-BE49-F238E27FC236}">
                  <a16:creationId xmlns:a16="http://schemas.microsoft.com/office/drawing/2014/main" id="{BA6D49BE-81B7-FDCE-4473-B7444F87494F}"/>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endParaRPr sz="2000"/>
            </a:p>
          </p:txBody>
        </p:sp>
      </p:grpSp>
      <p:sp>
        <p:nvSpPr>
          <p:cNvPr id="9" name="Google Shape;82;p16">
            <a:extLst>
              <a:ext uri="{FF2B5EF4-FFF2-40B4-BE49-F238E27FC236}">
                <a16:creationId xmlns:a16="http://schemas.microsoft.com/office/drawing/2014/main" id="{6348E1F2-2FEE-F79C-8CFA-C8A1477BB170}"/>
              </a:ext>
            </a:extLst>
          </p:cNvPr>
          <p:cNvSpPr/>
          <p:nvPr/>
        </p:nvSpPr>
        <p:spPr>
          <a:xfrm>
            <a:off x="7442715" y="1012165"/>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1139804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0A94B9AD-4D92-6B3F-7FFE-96172501AF34}"/>
            </a:ext>
          </a:extLst>
        </p:cNvPr>
        <p:cNvGrpSpPr/>
        <p:nvPr/>
      </p:nvGrpSpPr>
      <p:grpSpPr>
        <a:xfrm>
          <a:off x="0" y="0"/>
          <a:ext cx="0" cy="0"/>
          <a:chOff x="0" y="0"/>
          <a:chExt cx="0" cy="0"/>
        </a:xfrm>
      </p:grpSpPr>
      <p:sp>
        <p:nvSpPr>
          <p:cNvPr id="5" name="Titolo 1">
            <a:extLst>
              <a:ext uri="{FF2B5EF4-FFF2-40B4-BE49-F238E27FC236}">
                <a16:creationId xmlns:a16="http://schemas.microsoft.com/office/drawing/2014/main" id="{56FDF0B9-1FB2-9C06-17C9-31E838A1C96D}"/>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a:t>
            </a:r>
          </a:p>
        </p:txBody>
      </p:sp>
      <p:grpSp>
        <p:nvGrpSpPr>
          <p:cNvPr id="19" name="Gruppo 18">
            <a:extLst>
              <a:ext uri="{FF2B5EF4-FFF2-40B4-BE49-F238E27FC236}">
                <a16:creationId xmlns:a16="http://schemas.microsoft.com/office/drawing/2014/main" id="{90233D81-CD67-A3B0-9396-332076B8DC14}"/>
              </a:ext>
            </a:extLst>
          </p:cNvPr>
          <p:cNvGrpSpPr/>
          <p:nvPr/>
        </p:nvGrpSpPr>
        <p:grpSpPr>
          <a:xfrm>
            <a:off x="642206" y="4581102"/>
            <a:ext cx="5558070" cy="466500"/>
            <a:chOff x="5204341" y="2591847"/>
            <a:chExt cx="6461478" cy="466500"/>
          </a:xfrm>
        </p:grpSpPr>
        <p:sp>
          <p:nvSpPr>
            <p:cNvPr id="20" name="Google Shape;528;p24">
              <a:extLst>
                <a:ext uri="{FF2B5EF4-FFF2-40B4-BE49-F238E27FC236}">
                  <a16:creationId xmlns:a16="http://schemas.microsoft.com/office/drawing/2014/main" id="{03FDB459-045D-BBE2-A817-FFE172420592}"/>
                </a:ext>
              </a:extLst>
            </p:cNvPr>
            <p:cNvSpPr/>
            <p:nvPr/>
          </p:nvSpPr>
          <p:spPr>
            <a:xfrm>
              <a:off x="5361019" y="2591847"/>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a:t>
              </a:r>
              <a:r>
                <a:rPr lang="it-IT" b="1" dirty="0"/>
                <a:t>PARI OPPORTUNIT</a:t>
              </a:r>
              <a:r>
                <a:rPr lang="it-IT" b="1" i="1" dirty="0"/>
                <a:t>À</a:t>
              </a:r>
              <a:endParaRPr sz="1600" b="1" dirty="0"/>
            </a:p>
          </p:txBody>
        </p:sp>
        <p:sp>
          <p:nvSpPr>
            <p:cNvPr id="21" name="Google Shape;96;p16">
              <a:extLst>
                <a:ext uri="{FF2B5EF4-FFF2-40B4-BE49-F238E27FC236}">
                  <a16:creationId xmlns:a16="http://schemas.microsoft.com/office/drawing/2014/main" id="{7E01F07E-303E-262C-6BB7-182B90B3FFEE}"/>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03B3BF0C-8595-FBBA-AF3D-B5D248FD8A48}"/>
              </a:ext>
            </a:extLst>
          </p:cNvPr>
          <p:cNvSpPr/>
          <p:nvPr/>
        </p:nvSpPr>
        <p:spPr>
          <a:xfrm>
            <a:off x="271820"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75AC81EF-6EDD-5076-EA44-F954364CD45A}"/>
              </a:ext>
            </a:extLst>
          </p:cNvPr>
          <p:cNvSpPr/>
          <p:nvPr/>
        </p:nvSpPr>
        <p:spPr>
          <a:xfrm>
            <a:off x="271820"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D0775A1B-7CE3-AB50-4166-B3D221808D64}"/>
              </a:ext>
            </a:extLst>
          </p:cNvPr>
          <p:cNvSpPr/>
          <p:nvPr/>
        </p:nvSpPr>
        <p:spPr>
          <a:xfrm>
            <a:off x="248655"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8BCA9581-194F-F077-7D06-017C6E4FB21E}"/>
              </a:ext>
            </a:extLst>
          </p:cNvPr>
          <p:cNvSpPr/>
          <p:nvPr/>
        </p:nvSpPr>
        <p:spPr>
          <a:xfrm>
            <a:off x="248655"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EE2B85F3-D8BB-26B7-7293-DE74B5129DD3}"/>
              </a:ext>
            </a:extLst>
          </p:cNvPr>
          <p:cNvSpPr txBox="1"/>
          <p:nvPr/>
        </p:nvSpPr>
        <p:spPr>
          <a:xfrm>
            <a:off x="6531429" y="1961167"/>
            <a:ext cx="5500189" cy="5026441"/>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Accrescimento della consapevolezza per l’abilitazione e lo sviluppo delle competenze per favorire l’autonomia, ridurre le barriere sociali e promuovere l’inclusione delle persone con disabilità nella società, migliorando il loro benessere e la qualità della vita quotidiana, anche attraverso tirocini di inclusione sociale;</a:t>
            </a:r>
          </a:p>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Promozione della domiciliarità come approccio nell’erogazione dei servizi di cura territoriali;</a:t>
            </a:r>
          </a:p>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Sostegno all’inclusione sociale, in particolare delle persone con disabilità e non autosufficienti; </a:t>
            </a:r>
          </a:p>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Promozione e sviluppo di attività a supporto delle persone con disturbi dello spettro autistico in ambito scolastico ed extra-scolastico;</a:t>
            </a:r>
          </a:p>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Promozione e sviluppo di azioni volte ai bisogni dell’infanzia, alle disabilità e alla parità di genere e predisposizione di ambienti dedicati all’apprendimento che siano sicuri, non violenti e inclusivi per tutti; </a:t>
            </a:r>
          </a:p>
          <a:p>
            <a:pPr marL="171450" indent="-171450" algn="just">
              <a:lnSpc>
                <a:spcPct val="115000"/>
              </a:lnSpc>
              <a:buClr>
                <a:schemeClr val="accent2"/>
              </a:buClr>
              <a:buFont typeface="Wingdings" pitchFamily="2" charset="2"/>
              <a:buChar char="§"/>
            </a:pPr>
            <a:r>
              <a:rPr lang="it-IT" sz="1400" dirty="0">
                <a:latin typeface="Arial" panose="020B0604020202020204" pitchFamily="34" charset="0"/>
                <a:cs typeface="Arial" panose="020B0604020202020204" pitchFamily="34" charset="0"/>
              </a:rPr>
              <a:t>Sviluppo e promozione del turismo sociale e accessibile.</a:t>
            </a:r>
          </a:p>
          <a:p>
            <a:pPr marL="171450" indent="-171450" algn="just">
              <a:lnSpc>
                <a:spcPct val="115000"/>
              </a:lnSpc>
              <a:buClr>
                <a:schemeClr val="accent2"/>
              </a:buClr>
              <a:buFont typeface="Wingdings" pitchFamily="2" charset="2"/>
              <a:buChar char="§"/>
            </a:pPr>
            <a:endParaRPr lang="it-IT" sz="1400" dirty="0">
              <a:latin typeface="Arial" panose="020B0604020202020204" pitchFamily="34" charset="0"/>
              <a:cs typeface="Arial" panose="020B0604020202020204" pitchFamily="34" charset="0"/>
            </a:endParaRPr>
          </a:p>
          <a:p>
            <a:pPr marL="171450" indent="-171450" algn="just">
              <a:lnSpc>
                <a:spcPct val="115000"/>
              </a:lnSpc>
              <a:buClr>
                <a:schemeClr val="accent2"/>
              </a:buClr>
              <a:buFont typeface="Wingdings" pitchFamily="2" charset="2"/>
              <a:buChar char="§"/>
            </a:pPr>
            <a:endParaRPr lang="it-IT" sz="1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2" name="Connettore diritto 1">
            <a:extLst>
              <a:ext uri="{FF2B5EF4-FFF2-40B4-BE49-F238E27FC236}">
                <a16:creationId xmlns:a16="http://schemas.microsoft.com/office/drawing/2014/main" id="{715C9F83-08A6-76A9-A194-6381D788EEFD}"/>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65C11295-09A5-19DB-3825-9A37DED80CF4}"/>
              </a:ext>
            </a:extLst>
          </p:cNvPr>
          <p:cNvSpPr/>
          <p:nvPr/>
        </p:nvSpPr>
        <p:spPr>
          <a:xfrm>
            <a:off x="1375896" y="1010077"/>
            <a:ext cx="3832557" cy="941728"/>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00" b="1" dirty="0">
                <a:solidFill>
                  <a:schemeClr val="bg1"/>
                </a:solidFill>
                <a:latin typeface="+mj-lt"/>
              </a:rPr>
              <a:t>AREE TEMATICHE</a:t>
            </a:r>
          </a:p>
          <a:p>
            <a:pPr algn="ctr"/>
            <a:r>
              <a:rPr lang="it-IT" sz="2200" b="1" dirty="0">
                <a:solidFill>
                  <a:schemeClr val="bg1"/>
                </a:solidFill>
                <a:latin typeface="Fira Sans Extra Condensed Medium"/>
              </a:rPr>
              <a:t> </a:t>
            </a:r>
            <a:endParaRPr sz="2200" b="1" dirty="0">
              <a:solidFill>
                <a:schemeClr val="bg1"/>
              </a:solidFill>
              <a:latin typeface="Fira Sans Extra Condensed Medium"/>
            </a:endParaRPr>
          </a:p>
        </p:txBody>
      </p:sp>
      <p:grpSp>
        <p:nvGrpSpPr>
          <p:cNvPr id="6" name="Gruppo 5">
            <a:extLst>
              <a:ext uri="{FF2B5EF4-FFF2-40B4-BE49-F238E27FC236}">
                <a16:creationId xmlns:a16="http://schemas.microsoft.com/office/drawing/2014/main" id="{E834BDD7-7ECD-D9E1-BD42-FA22E16F08F6}"/>
              </a:ext>
            </a:extLst>
          </p:cNvPr>
          <p:cNvGrpSpPr/>
          <p:nvPr/>
        </p:nvGrpSpPr>
        <p:grpSpPr>
          <a:xfrm>
            <a:off x="638033" y="2125334"/>
            <a:ext cx="5562243" cy="466500"/>
            <a:chOff x="5204341" y="2592354"/>
            <a:chExt cx="6466329" cy="466500"/>
          </a:xfrm>
        </p:grpSpPr>
        <p:sp>
          <p:nvSpPr>
            <p:cNvPr id="7" name="Google Shape;528;p24">
              <a:extLst>
                <a:ext uri="{FF2B5EF4-FFF2-40B4-BE49-F238E27FC236}">
                  <a16:creationId xmlns:a16="http://schemas.microsoft.com/office/drawing/2014/main" id="{F836227E-EA79-58AB-361E-6A523D8E4E4F}"/>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FAMIGLIA</a:t>
              </a:r>
              <a:endParaRPr sz="1600" b="1" dirty="0"/>
            </a:p>
          </p:txBody>
        </p:sp>
        <p:sp>
          <p:nvSpPr>
            <p:cNvPr id="10" name="Google Shape;96;p16">
              <a:extLst>
                <a:ext uri="{FF2B5EF4-FFF2-40B4-BE49-F238E27FC236}">
                  <a16:creationId xmlns:a16="http://schemas.microsoft.com/office/drawing/2014/main" id="{8C81F915-2CD4-776F-1995-EB3746C1F14F}"/>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4" name="Gruppo 3">
            <a:extLst>
              <a:ext uri="{FF2B5EF4-FFF2-40B4-BE49-F238E27FC236}">
                <a16:creationId xmlns:a16="http://schemas.microsoft.com/office/drawing/2014/main" id="{2BC3FE5B-08D5-28E6-704A-7A1639A2D4A4}"/>
              </a:ext>
            </a:extLst>
          </p:cNvPr>
          <p:cNvGrpSpPr/>
          <p:nvPr/>
        </p:nvGrpSpPr>
        <p:grpSpPr>
          <a:xfrm>
            <a:off x="644813" y="3817241"/>
            <a:ext cx="5555463" cy="539099"/>
            <a:chOff x="5204342" y="2592354"/>
            <a:chExt cx="6466328" cy="466500"/>
          </a:xfrm>
        </p:grpSpPr>
        <p:sp>
          <p:nvSpPr>
            <p:cNvPr id="13" name="Google Shape;528;p24">
              <a:extLst>
                <a:ext uri="{FF2B5EF4-FFF2-40B4-BE49-F238E27FC236}">
                  <a16:creationId xmlns:a16="http://schemas.microsoft.com/office/drawing/2014/main" id="{BD6C810A-B3D8-0992-5D8D-59DB79BD9E77}"/>
                </a:ext>
              </a:extLst>
            </p:cNvPr>
            <p:cNvSpPr/>
            <p:nvPr/>
          </p:nvSpPr>
          <p:spPr>
            <a:xfrm>
              <a:off x="5365870" y="2592354"/>
              <a:ext cx="6304800" cy="466500"/>
            </a:xfrm>
            <a:prstGeom prst="rect">
              <a:avLst/>
            </a:prstGeom>
            <a:solidFill>
              <a:schemeClr val="accent1">
                <a:lumMod val="20000"/>
                <a:lumOff val="80000"/>
              </a:schemeClr>
            </a:solidFill>
            <a:ln>
              <a:noFill/>
            </a:ln>
          </p:spPr>
          <p:txBody>
            <a:bodyPr spcFirstLastPara="1" wrap="square" lIns="91425" tIns="91425" rIns="91425" bIns="91425" anchor="ctr" anchorCtr="0">
              <a:noAutofit/>
            </a:bodyPr>
            <a:lstStyle/>
            <a:p>
              <a:pPr lvl="0"/>
              <a:r>
                <a:rPr lang="it-IT" sz="1600" b="1" dirty="0"/>
                <a:t>  </a:t>
              </a:r>
              <a:r>
                <a:rPr lang="it-IT" sz="1600" b="1" dirty="0">
                  <a:solidFill>
                    <a:prstClr val="black"/>
                  </a:solidFill>
                  <a:latin typeface="Titillium Web"/>
                </a:rPr>
                <a:t> </a:t>
              </a:r>
              <a:r>
                <a:rPr kumimoji="0" lang="it-IT" sz="1800" b="1" i="0" u="none" strike="noStrike" kern="1200" cap="none" spc="0" normalizeH="0" baseline="0" noProof="0" dirty="0">
                  <a:ln>
                    <a:noFill/>
                  </a:ln>
                  <a:solidFill>
                    <a:prstClr val="black"/>
                  </a:solidFill>
                  <a:effectLst/>
                  <a:uLnTx/>
                  <a:uFillTx/>
                  <a:latin typeface="Titillium Web"/>
                  <a:ea typeface="+mn-ea"/>
                  <a:cs typeface="+mn-cs"/>
                </a:rPr>
                <a:t>DISABILIT</a:t>
              </a:r>
              <a:r>
                <a:rPr kumimoji="0" lang="it-IT" sz="1600" b="1" i="0" u="none" strike="noStrike" kern="1200" cap="none" spc="0" normalizeH="0" baseline="0" noProof="0" dirty="0">
                  <a:ln>
                    <a:noFill/>
                  </a:ln>
                  <a:solidFill>
                    <a:prstClr val="black"/>
                  </a:solidFill>
                  <a:effectLst/>
                  <a:uLnTx/>
                  <a:uFillTx/>
                  <a:latin typeface="Titillium Web"/>
                  <a:ea typeface="+mn-ea"/>
                  <a:cs typeface="+mn-cs"/>
                </a:rPr>
                <a:t>À</a:t>
              </a:r>
              <a:endParaRPr sz="1600" b="1" dirty="0"/>
            </a:p>
          </p:txBody>
        </p:sp>
        <p:sp>
          <p:nvSpPr>
            <p:cNvPr id="15" name="Google Shape;96;p16">
              <a:extLst>
                <a:ext uri="{FF2B5EF4-FFF2-40B4-BE49-F238E27FC236}">
                  <a16:creationId xmlns:a16="http://schemas.microsoft.com/office/drawing/2014/main" id="{251E40AA-34F3-2776-2008-BF4BEBC70FC1}"/>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22" name="Gruppo 21">
            <a:extLst>
              <a:ext uri="{FF2B5EF4-FFF2-40B4-BE49-F238E27FC236}">
                <a16:creationId xmlns:a16="http://schemas.microsoft.com/office/drawing/2014/main" id="{BFE76B9C-8802-B45C-C2E1-3869CDCA5D4F}"/>
              </a:ext>
            </a:extLst>
          </p:cNvPr>
          <p:cNvGrpSpPr/>
          <p:nvPr/>
        </p:nvGrpSpPr>
        <p:grpSpPr>
          <a:xfrm>
            <a:off x="638033" y="2975037"/>
            <a:ext cx="5562243" cy="466500"/>
            <a:chOff x="5204341" y="2592354"/>
            <a:chExt cx="6466329" cy="466500"/>
          </a:xfrm>
        </p:grpSpPr>
        <p:sp>
          <p:nvSpPr>
            <p:cNvPr id="23" name="Google Shape;528;p24">
              <a:extLst>
                <a:ext uri="{FF2B5EF4-FFF2-40B4-BE49-F238E27FC236}">
                  <a16:creationId xmlns:a16="http://schemas.microsoft.com/office/drawing/2014/main" id="{5BE0024C-79F9-F71E-F337-6817498B3F1F}"/>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SOLIDARIETÀ SOCIALE</a:t>
              </a:r>
              <a:endParaRPr sz="1600" b="1" dirty="0"/>
            </a:p>
          </p:txBody>
        </p:sp>
        <p:sp>
          <p:nvSpPr>
            <p:cNvPr id="24" name="Google Shape;96;p16">
              <a:extLst>
                <a:ext uri="{FF2B5EF4-FFF2-40B4-BE49-F238E27FC236}">
                  <a16:creationId xmlns:a16="http://schemas.microsoft.com/office/drawing/2014/main" id="{B273320A-97A6-5402-8125-68A525D78FC9}"/>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11" name="Google Shape;82;p16">
            <a:extLst>
              <a:ext uri="{FF2B5EF4-FFF2-40B4-BE49-F238E27FC236}">
                <a16:creationId xmlns:a16="http://schemas.microsoft.com/office/drawing/2014/main" id="{4A807326-3671-04A4-B817-DF7C1B872CFF}"/>
              </a:ext>
            </a:extLst>
          </p:cNvPr>
          <p:cNvSpPr/>
          <p:nvPr/>
        </p:nvSpPr>
        <p:spPr>
          <a:xfrm>
            <a:off x="7442715" y="1012165"/>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1397784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8A36BECA-2EDC-4D16-1A9D-5538B33D354E}"/>
            </a:ext>
          </a:extLst>
        </p:cNvPr>
        <p:cNvGrpSpPr/>
        <p:nvPr/>
      </p:nvGrpSpPr>
      <p:grpSpPr>
        <a:xfrm>
          <a:off x="0" y="0"/>
          <a:ext cx="0" cy="0"/>
          <a:chOff x="0" y="0"/>
          <a:chExt cx="0" cy="0"/>
        </a:xfrm>
      </p:grpSpPr>
      <p:sp>
        <p:nvSpPr>
          <p:cNvPr id="5" name="Titolo 1">
            <a:extLst>
              <a:ext uri="{FF2B5EF4-FFF2-40B4-BE49-F238E27FC236}">
                <a16:creationId xmlns:a16="http://schemas.microsoft.com/office/drawing/2014/main" id="{894A6FF9-6BBD-BE88-FE26-AECB07589389}"/>
              </a:ext>
            </a:extLst>
          </p:cNvPr>
          <p:cNvSpPr txBox="1">
            <a:spLocks/>
          </p:cNvSpPr>
          <p:nvPr/>
        </p:nvSpPr>
        <p:spPr>
          <a:xfrm>
            <a:off x="96252" y="85457"/>
            <a:ext cx="12192000" cy="753080"/>
          </a:xfrm>
          <a:prstGeom prst="rect">
            <a:avLst/>
          </a:prstGeom>
        </p:spPr>
        <p:txBody>
          <a:bodyPr spcFirstLastPara="1" wrap="square" lIns="91425" tIns="91425" rIns="91425" bIns="91425" anchor="t" anchorCtr="0">
            <a:noAutofit/>
          </a:bodyPr>
          <a:lstStyle>
            <a:lvl1pPr lvl="0" algn="ctr" defTabSz="914400" rtl="0" eaLnBrk="1" latinLnBrk="0" hangingPunct="1">
              <a:lnSpc>
                <a:spcPct val="90000"/>
              </a:lnSpc>
              <a:spcBef>
                <a:spcPts val="0"/>
              </a:spcBef>
              <a:spcAft>
                <a:spcPts val="0"/>
              </a:spcAft>
              <a:buSzPts val="2400"/>
              <a:buNone/>
              <a:defRPr sz="4400" b="1"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it-IT" sz="2800" dirty="0">
                <a:solidFill>
                  <a:srgbClr val="297A38"/>
                </a:solidFill>
              </a:rPr>
              <a:t>Priorità, aree tematiche e aree prioritarie d’intervento </a:t>
            </a:r>
          </a:p>
        </p:txBody>
      </p:sp>
      <p:grpSp>
        <p:nvGrpSpPr>
          <p:cNvPr id="16" name="Gruppo 15">
            <a:extLst>
              <a:ext uri="{FF2B5EF4-FFF2-40B4-BE49-F238E27FC236}">
                <a16:creationId xmlns:a16="http://schemas.microsoft.com/office/drawing/2014/main" id="{AB0BECFD-CB70-4279-63B7-297387578304}"/>
              </a:ext>
            </a:extLst>
          </p:cNvPr>
          <p:cNvGrpSpPr/>
          <p:nvPr/>
        </p:nvGrpSpPr>
        <p:grpSpPr>
          <a:xfrm>
            <a:off x="688353" y="2989344"/>
            <a:ext cx="5381950" cy="466500"/>
            <a:chOff x="5204341" y="2592354"/>
            <a:chExt cx="6466329" cy="466500"/>
          </a:xfrm>
        </p:grpSpPr>
        <p:sp>
          <p:nvSpPr>
            <p:cNvPr id="17" name="Google Shape;528;p24">
              <a:extLst>
                <a:ext uri="{FF2B5EF4-FFF2-40B4-BE49-F238E27FC236}">
                  <a16:creationId xmlns:a16="http://schemas.microsoft.com/office/drawing/2014/main" id="{9C9666AC-7347-8C48-A771-3CE1C1FC1897}"/>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SOLIDARIETÀ SOCIALE</a:t>
              </a:r>
              <a:endParaRPr sz="1600" b="1" dirty="0"/>
            </a:p>
          </p:txBody>
        </p:sp>
        <p:sp>
          <p:nvSpPr>
            <p:cNvPr id="18" name="Google Shape;96;p16">
              <a:extLst>
                <a:ext uri="{FF2B5EF4-FFF2-40B4-BE49-F238E27FC236}">
                  <a16:creationId xmlns:a16="http://schemas.microsoft.com/office/drawing/2014/main" id="{703E5B87-403F-11E7-BCA3-B1E9D5BD7079}"/>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31" name="Google Shape;79;p16">
            <a:extLst>
              <a:ext uri="{FF2B5EF4-FFF2-40B4-BE49-F238E27FC236}">
                <a16:creationId xmlns:a16="http://schemas.microsoft.com/office/drawing/2014/main" id="{CFD6E85E-2735-F747-E80C-8F24683B01DC}"/>
              </a:ext>
            </a:extLst>
          </p:cNvPr>
          <p:cNvSpPr/>
          <p:nvPr/>
        </p:nvSpPr>
        <p:spPr>
          <a:xfrm>
            <a:off x="315361" y="2137767"/>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1</a:t>
            </a:r>
            <a:endParaRPr sz="2000" dirty="0">
              <a:solidFill>
                <a:schemeClr val="bg1"/>
              </a:solidFill>
              <a:latin typeface="Fira Sans Extra Condensed"/>
              <a:ea typeface="Fira Sans Extra Condensed"/>
              <a:cs typeface="Fira Sans Extra Condensed"/>
              <a:sym typeface="Fira Sans Extra Condensed"/>
            </a:endParaRPr>
          </a:p>
        </p:txBody>
      </p:sp>
      <p:sp>
        <p:nvSpPr>
          <p:cNvPr id="32" name="Google Shape;79;p16">
            <a:extLst>
              <a:ext uri="{FF2B5EF4-FFF2-40B4-BE49-F238E27FC236}">
                <a16:creationId xmlns:a16="http://schemas.microsoft.com/office/drawing/2014/main" id="{AB734A90-C9FD-B81B-43DE-7C7CCB6EE6F7}"/>
              </a:ext>
            </a:extLst>
          </p:cNvPr>
          <p:cNvSpPr/>
          <p:nvPr/>
        </p:nvSpPr>
        <p:spPr>
          <a:xfrm>
            <a:off x="315361" y="2989344"/>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2</a:t>
            </a:r>
            <a:endParaRPr sz="2000" dirty="0">
              <a:solidFill>
                <a:schemeClr val="bg1"/>
              </a:solidFill>
              <a:latin typeface="Fira Sans Extra Condensed"/>
              <a:ea typeface="Fira Sans Extra Condensed"/>
              <a:cs typeface="Fira Sans Extra Condensed"/>
              <a:sym typeface="Fira Sans Extra Condensed"/>
            </a:endParaRPr>
          </a:p>
        </p:txBody>
      </p:sp>
      <p:sp>
        <p:nvSpPr>
          <p:cNvPr id="33" name="Google Shape;79;p16">
            <a:extLst>
              <a:ext uri="{FF2B5EF4-FFF2-40B4-BE49-F238E27FC236}">
                <a16:creationId xmlns:a16="http://schemas.microsoft.com/office/drawing/2014/main" id="{4E97CCC5-6008-A110-AE7D-F96D4F26EA96}"/>
              </a:ext>
            </a:extLst>
          </p:cNvPr>
          <p:cNvSpPr/>
          <p:nvPr/>
        </p:nvSpPr>
        <p:spPr>
          <a:xfrm>
            <a:off x="292196" y="3820570"/>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3</a:t>
            </a:r>
            <a:endParaRPr sz="2000" dirty="0">
              <a:solidFill>
                <a:schemeClr val="bg1"/>
              </a:solidFill>
              <a:latin typeface="Fira Sans Extra Condensed"/>
              <a:ea typeface="Fira Sans Extra Condensed"/>
              <a:cs typeface="Fira Sans Extra Condensed"/>
              <a:sym typeface="Fira Sans Extra Condensed"/>
            </a:endParaRPr>
          </a:p>
        </p:txBody>
      </p:sp>
      <p:sp>
        <p:nvSpPr>
          <p:cNvPr id="34" name="Google Shape;79;p16">
            <a:extLst>
              <a:ext uri="{FF2B5EF4-FFF2-40B4-BE49-F238E27FC236}">
                <a16:creationId xmlns:a16="http://schemas.microsoft.com/office/drawing/2014/main" id="{E68E3A33-08F9-77CC-F8C7-30DD2557BB9C}"/>
              </a:ext>
            </a:extLst>
          </p:cNvPr>
          <p:cNvSpPr/>
          <p:nvPr/>
        </p:nvSpPr>
        <p:spPr>
          <a:xfrm>
            <a:off x="292196" y="4601616"/>
            <a:ext cx="354808" cy="412479"/>
          </a:xfrm>
          <a:custGeom>
            <a:avLst/>
            <a:gdLst/>
            <a:ahLst/>
            <a:cxnLst/>
            <a:rect l="l" t="t" r="r" b="b"/>
            <a:pathLst>
              <a:path w="4808" h="4808" extrusionOk="0">
                <a:moveTo>
                  <a:pt x="2386" y="1"/>
                </a:moveTo>
                <a:cubicBezTo>
                  <a:pt x="1066" y="1"/>
                  <a:pt x="0" y="1066"/>
                  <a:pt x="0" y="2422"/>
                </a:cubicBezTo>
                <a:cubicBezTo>
                  <a:pt x="0" y="3742"/>
                  <a:pt x="1066" y="4808"/>
                  <a:pt x="2386" y="4808"/>
                </a:cubicBezTo>
                <a:cubicBezTo>
                  <a:pt x="3707" y="4808"/>
                  <a:pt x="4807" y="3742"/>
                  <a:pt x="4807" y="2422"/>
                </a:cubicBezTo>
                <a:cubicBezTo>
                  <a:pt x="4807" y="1066"/>
                  <a:pt x="3707" y="1"/>
                  <a:pt x="2386" y="1"/>
                </a:cubicBezTo>
                <a:close/>
              </a:path>
            </a:pathLst>
          </a:custGeom>
          <a:solidFill>
            <a:schemeClr val="accent6">
              <a:lumMod val="75000"/>
            </a:schemeClr>
          </a:solidFill>
          <a:ln>
            <a:noFill/>
          </a:ln>
        </p:spPr>
        <p:txBody>
          <a:bodyPr spcFirstLastPara="1" wrap="square" lIns="121900" tIns="121900" rIns="121900" bIns="121900" anchor="ctr" anchorCtr="0">
            <a:noAutofit/>
          </a:bodyPr>
          <a:lstStyle/>
          <a:p>
            <a:pPr algn="ctr"/>
            <a:r>
              <a:rPr lang="es" sz="2000" dirty="0">
                <a:solidFill>
                  <a:schemeClr val="bg1"/>
                </a:solidFill>
                <a:latin typeface="Fira Sans Extra Condensed"/>
                <a:ea typeface="Fira Sans Extra Condensed"/>
                <a:cs typeface="Fira Sans Extra Condensed"/>
                <a:sym typeface="Fira Sans Extra Condensed"/>
              </a:rPr>
              <a:t>4</a:t>
            </a:r>
            <a:endParaRPr sz="2000" dirty="0">
              <a:solidFill>
                <a:schemeClr val="bg1"/>
              </a:solidFill>
              <a:latin typeface="Fira Sans Extra Condensed"/>
              <a:ea typeface="Fira Sans Extra Condensed"/>
              <a:cs typeface="Fira Sans Extra Condensed"/>
              <a:sym typeface="Fira Sans Extra Condensed"/>
            </a:endParaRPr>
          </a:p>
        </p:txBody>
      </p:sp>
      <p:sp>
        <p:nvSpPr>
          <p:cNvPr id="3" name="CasellaDiTesto 2">
            <a:extLst>
              <a:ext uri="{FF2B5EF4-FFF2-40B4-BE49-F238E27FC236}">
                <a16:creationId xmlns:a16="http://schemas.microsoft.com/office/drawing/2014/main" id="{00510F86-07CF-EC9A-4881-82CC0D1E8135}"/>
              </a:ext>
            </a:extLst>
          </p:cNvPr>
          <p:cNvSpPr txBox="1"/>
          <p:nvPr/>
        </p:nvSpPr>
        <p:spPr>
          <a:xfrm>
            <a:off x="6738257" y="2033462"/>
            <a:ext cx="5094513" cy="4032386"/>
          </a:xfrm>
          <a:prstGeom prst="rect">
            <a:avLst/>
          </a:prstGeom>
          <a:noFill/>
        </p:spPr>
        <p:txBody>
          <a:bodyPr wrap="square">
            <a:spAutoFit/>
          </a:bodyPr>
          <a:lstStyle/>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Promozione e sviluppo di azioni volte all'educazione alla democrazia ed alle pratiche partecipative;</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Prevenzione e contrasto delle forme di violenza, discriminazione e intolleranza, con particolare riferimento al fenomeno di bullismo e cyberbullismo;</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Promozione e sviluppo di azioni volte ai bisogni dell’infanzia, alle disabilità e alla parità di genere e predisposizione di ambienti dedicati all’apprendimento che siano sicuri, non violenti e inclusivi per tutti;</a:t>
            </a:r>
          </a:p>
          <a:p>
            <a:pPr marL="171450" indent="-171450" algn="just">
              <a:lnSpc>
                <a:spcPct val="115000"/>
              </a:lnSpc>
              <a:buClr>
                <a:schemeClr val="accent2"/>
              </a:buClr>
              <a:buFont typeface="Wingdings" pitchFamily="2" charset="2"/>
              <a:buChar char="§"/>
            </a:pPr>
            <a:r>
              <a:rPr lang="it-IT" sz="1600" dirty="0">
                <a:latin typeface="Arial" panose="020B0604020202020204" pitchFamily="34" charset="0"/>
                <a:cs typeface="Arial" panose="020B0604020202020204" pitchFamily="34" charset="0"/>
              </a:rPr>
              <a:t>Promozione di interventi per il raggiungimento dell'uguaglianza di genere e l'empowerment (maggiore forza, autostima e consapevolezza) di tutte le donne e le ragazze.</a:t>
            </a:r>
          </a:p>
        </p:txBody>
      </p:sp>
      <p:cxnSp>
        <p:nvCxnSpPr>
          <p:cNvPr id="2" name="Connettore diritto 1">
            <a:extLst>
              <a:ext uri="{FF2B5EF4-FFF2-40B4-BE49-F238E27FC236}">
                <a16:creationId xmlns:a16="http://schemas.microsoft.com/office/drawing/2014/main" id="{67327820-3FA1-F5F7-FB12-468950222680}"/>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Google Shape;82;p16">
            <a:extLst>
              <a:ext uri="{FF2B5EF4-FFF2-40B4-BE49-F238E27FC236}">
                <a16:creationId xmlns:a16="http://schemas.microsoft.com/office/drawing/2014/main" id="{23C4BB97-2DBE-158B-5405-6709E64A59EE}"/>
              </a:ext>
            </a:extLst>
          </p:cNvPr>
          <p:cNvSpPr/>
          <p:nvPr/>
        </p:nvSpPr>
        <p:spPr>
          <a:xfrm>
            <a:off x="1277923" y="1010077"/>
            <a:ext cx="3832557" cy="941728"/>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200" b="1" dirty="0">
                <a:solidFill>
                  <a:schemeClr val="bg1"/>
                </a:solidFill>
                <a:latin typeface="+mj-lt"/>
              </a:rPr>
              <a:t>AREE TEMATICHE</a:t>
            </a:r>
          </a:p>
          <a:p>
            <a:pPr algn="ctr"/>
            <a:r>
              <a:rPr lang="it-IT" sz="2200" b="1" dirty="0">
                <a:solidFill>
                  <a:schemeClr val="bg1"/>
                </a:solidFill>
                <a:latin typeface="+mj-lt"/>
              </a:rPr>
              <a:t> </a:t>
            </a:r>
            <a:endParaRPr sz="2200" b="1" dirty="0">
              <a:solidFill>
                <a:schemeClr val="bg1"/>
              </a:solidFill>
              <a:latin typeface="+mj-lt"/>
            </a:endParaRPr>
          </a:p>
        </p:txBody>
      </p:sp>
      <p:grpSp>
        <p:nvGrpSpPr>
          <p:cNvPr id="6" name="Gruppo 5">
            <a:extLst>
              <a:ext uri="{FF2B5EF4-FFF2-40B4-BE49-F238E27FC236}">
                <a16:creationId xmlns:a16="http://schemas.microsoft.com/office/drawing/2014/main" id="{E1A605BA-B261-C4F6-4A37-6F00357ECAFB}"/>
              </a:ext>
            </a:extLst>
          </p:cNvPr>
          <p:cNvGrpSpPr/>
          <p:nvPr/>
        </p:nvGrpSpPr>
        <p:grpSpPr>
          <a:xfrm>
            <a:off x="681575" y="2125334"/>
            <a:ext cx="5414426" cy="466500"/>
            <a:chOff x="5204341" y="2592354"/>
            <a:chExt cx="6466329" cy="466500"/>
          </a:xfrm>
        </p:grpSpPr>
        <p:sp>
          <p:nvSpPr>
            <p:cNvPr id="7" name="Google Shape;528;p24">
              <a:extLst>
                <a:ext uri="{FF2B5EF4-FFF2-40B4-BE49-F238E27FC236}">
                  <a16:creationId xmlns:a16="http://schemas.microsoft.com/office/drawing/2014/main" id="{58E1C536-3D42-0BDC-8846-A2C69E177C2E}"/>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it-IT" sz="1600" b="1" dirty="0"/>
                <a:t>   FAMIGLIA</a:t>
              </a:r>
              <a:endParaRPr sz="1600" b="1" dirty="0"/>
            </a:p>
          </p:txBody>
        </p:sp>
        <p:sp>
          <p:nvSpPr>
            <p:cNvPr id="10" name="Google Shape;96;p16">
              <a:extLst>
                <a:ext uri="{FF2B5EF4-FFF2-40B4-BE49-F238E27FC236}">
                  <a16:creationId xmlns:a16="http://schemas.microsoft.com/office/drawing/2014/main" id="{BDB2DD67-EB5E-7A0C-3650-1CCABA63FAFB}"/>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13" name="Gruppo 12">
            <a:extLst>
              <a:ext uri="{FF2B5EF4-FFF2-40B4-BE49-F238E27FC236}">
                <a16:creationId xmlns:a16="http://schemas.microsoft.com/office/drawing/2014/main" id="{076ABA22-43AB-F15D-3268-6A93741F1A0D}"/>
              </a:ext>
            </a:extLst>
          </p:cNvPr>
          <p:cNvGrpSpPr/>
          <p:nvPr/>
        </p:nvGrpSpPr>
        <p:grpSpPr>
          <a:xfrm>
            <a:off x="688353" y="3853354"/>
            <a:ext cx="5381950" cy="466500"/>
            <a:chOff x="5204341" y="2592354"/>
            <a:chExt cx="6466329" cy="466500"/>
          </a:xfrm>
        </p:grpSpPr>
        <p:sp>
          <p:nvSpPr>
            <p:cNvPr id="15" name="Google Shape;528;p24">
              <a:extLst>
                <a:ext uri="{FF2B5EF4-FFF2-40B4-BE49-F238E27FC236}">
                  <a16:creationId xmlns:a16="http://schemas.microsoft.com/office/drawing/2014/main" id="{EB1F2572-3CFF-0066-BE97-3E61E0C89496}"/>
                </a:ext>
              </a:extLst>
            </p:cNvPr>
            <p:cNvSpPr/>
            <p:nvPr/>
          </p:nvSpPr>
          <p:spPr>
            <a:xfrm>
              <a:off x="5365870" y="2592354"/>
              <a:ext cx="6304800" cy="466500"/>
            </a:xfrm>
            <a:prstGeom prst="rect">
              <a:avLst/>
            </a:prstGeom>
            <a:solidFill>
              <a:schemeClr val="bg2">
                <a:lumMod val="95000"/>
              </a:schemeClr>
            </a:solidFill>
            <a:ln>
              <a:noFill/>
            </a:ln>
          </p:spPr>
          <p:txBody>
            <a:bodyPr spcFirstLastPara="1" wrap="square" lIns="91425" tIns="91425" rIns="91425" bIns="91425" anchor="ctr" anchorCtr="0">
              <a:noAutofit/>
            </a:bodyPr>
            <a:lstStyle/>
            <a:p>
              <a:pPr lvl="0"/>
              <a:r>
                <a:rPr lang="it-IT" sz="1600" b="1" dirty="0"/>
                <a:t>  DISABILITÀ</a:t>
              </a:r>
              <a:endParaRPr sz="1600" b="1" dirty="0"/>
            </a:p>
          </p:txBody>
        </p:sp>
        <p:sp>
          <p:nvSpPr>
            <p:cNvPr id="22" name="Google Shape;96;p16">
              <a:extLst>
                <a:ext uri="{FF2B5EF4-FFF2-40B4-BE49-F238E27FC236}">
                  <a16:creationId xmlns:a16="http://schemas.microsoft.com/office/drawing/2014/main" id="{D6921BD6-8E6C-E2ED-FD5A-A1DE37359DE9}"/>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grpSp>
        <p:nvGrpSpPr>
          <p:cNvPr id="23" name="Gruppo 22">
            <a:extLst>
              <a:ext uri="{FF2B5EF4-FFF2-40B4-BE49-F238E27FC236}">
                <a16:creationId xmlns:a16="http://schemas.microsoft.com/office/drawing/2014/main" id="{C77E448F-872F-2F3A-96E0-CC459B8B4745}"/>
              </a:ext>
            </a:extLst>
          </p:cNvPr>
          <p:cNvGrpSpPr/>
          <p:nvPr/>
        </p:nvGrpSpPr>
        <p:grpSpPr>
          <a:xfrm>
            <a:off x="647003" y="4574605"/>
            <a:ext cx="5423299" cy="466500"/>
            <a:chOff x="5204341" y="2591847"/>
            <a:chExt cx="6461478" cy="466500"/>
          </a:xfrm>
        </p:grpSpPr>
        <p:sp>
          <p:nvSpPr>
            <p:cNvPr id="24" name="Google Shape;528;p24">
              <a:extLst>
                <a:ext uri="{FF2B5EF4-FFF2-40B4-BE49-F238E27FC236}">
                  <a16:creationId xmlns:a16="http://schemas.microsoft.com/office/drawing/2014/main" id="{5569DC48-B780-DB8A-774A-82658F1D582F}"/>
                </a:ext>
              </a:extLst>
            </p:cNvPr>
            <p:cNvSpPr/>
            <p:nvPr/>
          </p:nvSpPr>
          <p:spPr>
            <a:xfrm>
              <a:off x="5361019" y="2591847"/>
              <a:ext cx="6304800" cy="466500"/>
            </a:xfrm>
            <a:prstGeom prst="rect">
              <a:avLst/>
            </a:prstGeom>
            <a:solidFill>
              <a:schemeClr val="accent1">
                <a:lumMod val="20000"/>
                <a:lumOff val="80000"/>
              </a:schemeClr>
            </a:solidFill>
            <a:ln>
              <a:noFill/>
            </a:ln>
          </p:spPr>
          <p:txBody>
            <a:bodyPr spcFirstLastPara="1" wrap="square" lIns="91425" tIns="91425" rIns="91425" bIns="91425" anchor="ctr" anchorCtr="0">
              <a:noAutofit/>
            </a:bodyPr>
            <a:lstStyle/>
            <a:p>
              <a:pPr lvl="0"/>
              <a:r>
                <a:rPr lang="it-IT" sz="1600" b="1" dirty="0"/>
                <a:t>   </a:t>
              </a:r>
              <a:r>
                <a:rPr kumimoji="0" lang="it-IT" sz="1800" b="1" i="0" u="none" strike="noStrike" kern="1200" cap="none" spc="0" normalizeH="0" baseline="0" noProof="0" dirty="0">
                  <a:ln>
                    <a:noFill/>
                  </a:ln>
                  <a:solidFill>
                    <a:prstClr val="black"/>
                  </a:solidFill>
                  <a:effectLst/>
                  <a:uLnTx/>
                  <a:uFillTx/>
                  <a:latin typeface="Titillium Web"/>
                  <a:ea typeface="+mn-ea"/>
                  <a:cs typeface="+mn-cs"/>
                </a:rPr>
                <a:t>PARI OPPORTUNIT</a:t>
              </a:r>
              <a:r>
                <a:rPr kumimoji="0" lang="it-IT" sz="1800" b="1" u="none" strike="noStrike" kern="1200" cap="none" spc="0" normalizeH="0" baseline="0" noProof="0" dirty="0">
                  <a:ln>
                    <a:noFill/>
                  </a:ln>
                  <a:solidFill>
                    <a:prstClr val="black"/>
                  </a:solidFill>
                  <a:effectLst/>
                  <a:uLnTx/>
                  <a:uFillTx/>
                  <a:latin typeface="Titillium Web"/>
                  <a:ea typeface="+mn-ea"/>
                  <a:cs typeface="+mn-cs"/>
                </a:rPr>
                <a:t>À</a:t>
              </a:r>
              <a:endParaRPr sz="1600" b="1" dirty="0"/>
            </a:p>
          </p:txBody>
        </p:sp>
        <p:sp>
          <p:nvSpPr>
            <p:cNvPr id="25" name="Google Shape;96;p16">
              <a:extLst>
                <a:ext uri="{FF2B5EF4-FFF2-40B4-BE49-F238E27FC236}">
                  <a16:creationId xmlns:a16="http://schemas.microsoft.com/office/drawing/2014/main" id="{5E9DE700-5F12-9093-5F38-B6AA6506C8C4}"/>
                </a:ext>
              </a:extLst>
            </p:cNvPr>
            <p:cNvSpPr/>
            <p:nvPr/>
          </p:nvSpPr>
          <p:spPr>
            <a:xfrm>
              <a:off x="5204341" y="2609928"/>
              <a:ext cx="318024" cy="431352"/>
            </a:xfrm>
            <a:custGeom>
              <a:avLst/>
              <a:gdLst/>
              <a:ahLst/>
              <a:cxnLst/>
              <a:rect l="l" t="t" r="r" b="b"/>
              <a:pathLst>
                <a:path w="3707" h="5028" extrusionOk="0">
                  <a:moveTo>
                    <a:pt x="0" y="0"/>
                  </a:moveTo>
                  <a:lnTo>
                    <a:pt x="2017" y="2501"/>
                  </a:lnTo>
                  <a:lnTo>
                    <a:pt x="0" y="5027"/>
                  </a:lnTo>
                  <a:lnTo>
                    <a:pt x="1691" y="5027"/>
                  </a:lnTo>
                  <a:lnTo>
                    <a:pt x="3707" y="2501"/>
                  </a:lnTo>
                  <a:lnTo>
                    <a:pt x="1691" y="0"/>
                  </a:lnTo>
                  <a:close/>
                </a:path>
              </a:pathLst>
            </a:custGeom>
            <a:solidFill>
              <a:schemeClr val="accent6">
                <a:lumMod val="75000"/>
              </a:schemeClr>
            </a:solidFill>
            <a:ln>
              <a:noFill/>
            </a:ln>
          </p:spPr>
          <p:txBody>
            <a:bodyPr spcFirstLastPara="1" wrap="square" lIns="121900" tIns="121900" rIns="121900" bIns="121900" anchor="ctr" anchorCtr="0">
              <a:noAutofit/>
            </a:bodyPr>
            <a:lstStyle/>
            <a:p>
              <a:endParaRPr sz="2000"/>
            </a:p>
          </p:txBody>
        </p:sp>
      </p:grpSp>
      <p:sp>
        <p:nvSpPr>
          <p:cNvPr id="9" name="Google Shape;82;p16">
            <a:extLst>
              <a:ext uri="{FF2B5EF4-FFF2-40B4-BE49-F238E27FC236}">
                <a16:creationId xmlns:a16="http://schemas.microsoft.com/office/drawing/2014/main" id="{79750207-7AF1-22EB-8F65-F3FE3305F96A}"/>
              </a:ext>
            </a:extLst>
          </p:cNvPr>
          <p:cNvSpPr/>
          <p:nvPr/>
        </p:nvSpPr>
        <p:spPr>
          <a:xfrm>
            <a:off x="7442715" y="1012165"/>
            <a:ext cx="3602736" cy="941729"/>
          </a:xfrm>
          <a:custGeom>
            <a:avLst/>
            <a:gdLst/>
            <a:ahLst/>
            <a:cxnLst/>
            <a:rect l="l" t="t" r="r" b="b"/>
            <a:pathLst>
              <a:path w="23147" h="11887" extrusionOk="0">
                <a:moveTo>
                  <a:pt x="1" y="1"/>
                </a:moveTo>
                <a:lnTo>
                  <a:pt x="1" y="7704"/>
                </a:lnTo>
                <a:lnTo>
                  <a:pt x="11560" y="11886"/>
                </a:lnTo>
                <a:lnTo>
                  <a:pt x="23146" y="7704"/>
                </a:lnTo>
                <a:lnTo>
                  <a:pt x="23146" y="1"/>
                </a:lnTo>
                <a:close/>
              </a:path>
            </a:pathLst>
          </a:custGeom>
          <a:solidFill>
            <a:srgbClr val="297A38"/>
          </a:solidFill>
          <a:ln>
            <a:noFill/>
          </a:ln>
        </p:spPr>
        <p:txBody>
          <a:bodyPr spcFirstLastPara="1" wrap="square" lIns="121900" tIns="121900" rIns="121900" bIns="121900" anchor="t" anchorCtr="0">
            <a:noAutofit/>
          </a:bodyPr>
          <a:lstStyle/>
          <a:p>
            <a:pPr algn="ctr"/>
            <a:r>
              <a:rPr lang="it-IT" sz="2000" b="1" dirty="0">
                <a:solidFill>
                  <a:schemeClr val="bg1"/>
                </a:solidFill>
                <a:latin typeface="+mj-lt"/>
              </a:rPr>
              <a:t>AREE PRIORITARIE D’INTERVENTO</a:t>
            </a:r>
          </a:p>
          <a:p>
            <a:pPr algn="ctr"/>
            <a:r>
              <a:rPr lang="it-IT" sz="2267" b="1" dirty="0">
                <a:solidFill>
                  <a:schemeClr val="bg1"/>
                </a:solidFill>
                <a:latin typeface="Fira Sans Extra Condensed Medium"/>
              </a:rPr>
              <a:t> </a:t>
            </a:r>
            <a:endParaRPr sz="2267" b="1" dirty="0">
              <a:solidFill>
                <a:schemeClr val="bg1"/>
              </a:solidFill>
              <a:latin typeface="Fira Sans Extra Condensed Medium"/>
            </a:endParaRPr>
          </a:p>
        </p:txBody>
      </p:sp>
    </p:spTree>
    <p:extLst>
      <p:ext uri="{BB962C8B-B14F-4D97-AF65-F5344CB8AC3E}">
        <p14:creationId xmlns:p14="http://schemas.microsoft.com/office/powerpoint/2010/main" val="2110509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ttore diritto 4">
            <a:extLst>
              <a:ext uri="{FF2B5EF4-FFF2-40B4-BE49-F238E27FC236}">
                <a16:creationId xmlns:a16="http://schemas.microsoft.com/office/drawing/2014/main" id="{52F2D658-0223-481E-AA0B-2DCAEEB14C21}"/>
              </a:ext>
            </a:extLst>
          </p:cNvPr>
          <p:cNvCxnSpPr/>
          <p:nvPr/>
        </p:nvCxnSpPr>
        <p:spPr>
          <a:xfrm>
            <a:off x="488657" y="853116"/>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itolo 6">
            <a:extLst>
              <a:ext uri="{FF2B5EF4-FFF2-40B4-BE49-F238E27FC236}">
                <a16:creationId xmlns:a16="http://schemas.microsoft.com/office/drawing/2014/main" id="{F684138E-78E3-415F-B424-48011CF5C7B8}"/>
              </a:ext>
            </a:extLst>
          </p:cNvPr>
          <p:cNvSpPr>
            <a:spLocks noGrp="1"/>
          </p:cNvSpPr>
          <p:nvPr>
            <p:ph type="ctrTitle"/>
          </p:nvPr>
        </p:nvSpPr>
        <p:spPr>
          <a:xfrm>
            <a:off x="488656" y="100036"/>
            <a:ext cx="11163443" cy="753080"/>
          </a:xfrm>
        </p:spPr>
        <p:txBody>
          <a:bodyPr/>
          <a:lstStyle/>
          <a:p>
            <a:br>
              <a:rPr lang="it-IT" sz="2400" b="1" dirty="0">
                <a:solidFill>
                  <a:srgbClr val="297A38"/>
                </a:solidFill>
              </a:rPr>
            </a:br>
            <a:r>
              <a:rPr lang="it-IT" sz="2400" dirty="0">
                <a:solidFill>
                  <a:srgbClr val="297A38"/>
                </a:solidFill>
              </a:rPr>
              <a:t>| </a:t>
            </a:r>
            <a:r>
              <a:rPr lang="it-IT" sz="2400" b="1" dirty="0">
                <a:solidFill>
                  <a:srgbClr val="297A38"/>
                </a:solidFill>
              </a:rPr>
              <a:t>STRUTTURA PROGETTUALE</a:t>
            </a:r>
            <a:br>
              <a:rPr lang="it-IT" sz="2400" dirty="0">
                <a:solidFill>
                  <a:srgbClr val="297A38"/>
                </a:solidFill>
              </a:rPr>
            </a:br>
            <a:endParaRPr lang="it-IT" sz="2400" dirty="0"/>
          </a:p>
        </p:txBody>
      </p:sp>
      <p:sp>
        <p:nvSpPr>
          <p:cNvPr id="9" name="TextBox 8">
            <a:extLst>
              <a:ext uri="{FF2B5EF4-FFF2-40B4-BE49-F238E27FC236}">
                <a16:creationId xmlns:a16="http://schemas.microsoft.com/office/drawing/2014/main" id="{615D8225-7C02-4E13-87F0-F5564D953E23}"/>
              </a:ext>
            </a:extLst>
          </p:cNvPr>
          <p:cNvSpPr txBox="1"/>
          <p:nvPr/>
        </p:nvSpPr>
        <p:spPr>
          <a:xfrm>
            <a:off x="488656" y="1228062"/>
            <a:ext cx="6293143" cy="4955203"/>
          </a:xfrm>
          <a:prstGeom prst="rect">
            <a:avLst/>
          </a:prstGeom>
          <a:noFill/>
        </p:spPr>
        <p:txBody>
          <a:bodyPr wrap="square">
            <a:spAutoFit/>
          </a:bodyPr>
          <a:lstStyle/>
          <a:p>
            <a:r>
              <a:rPr lang="it-IT" sz="4800" b="1" dirty="0">
                <a:solidFill>
                  <a:srgbClr val="297A38"/>
                </a:solidFill>
                <a:latin typeface="Titillium Web"/>
                <a:sym typeface="Titillium Web"/>
              </a:rPr>
              <a:t>Struttura dell’idea progettuale</a:t>
            </a:r>
          </a:p>
          <a:p>
            <a:endParaRPr lang="it-IT" sz="2000" dirty="0"/>
          </a:p>
          <a:p>
            <a:pPr algn="just"/>
            <a:r>
              <a:rPr lang="it-IT" sz="2000" dirty="0">
                <a:latin typeface="Arial" panose="020B0604020202020204" pitchFamily="34" charset="0"/>
                <a:cs typeface="Arial" panose="020B0604020202020204" pitchFamily="34" charset="0"/>
              </a:rPr>
              <a:t>Gli obiettivi e i risultati attesi rappresentano la risposta e la </a:t>
            </a:r>
            <a:r>
              <a:rPr lang="it-IT" sz="2000" b="1" dirty="0">
                <a:latin typeface="Arial" panose="020B0604020202020204" pitchFamily="34" charset="0"/>
                <a:cs typeface="Arial" panose="020B0604020202020204" pitchFamily="34" charset="0"/>
              </a:rPr>
              <a:t>proposta di cambiamento</a:t>
            </a:r>
            <a:r>
              <a:rPr lang="it-IT" sz="2000" dirty="0">
                <a:latin typeface="Arial" panose="020B0604020202020204" pitchFamily="34" charset="0"/>
                <a:cs typeface="Arial" panose="020B0604020202020204" pitchFamily="34" charset="0"/>
              </a:rPr>
              <a:t> rispetto al problema individuato.</a:t>
            </a:r>
          </a:p>
          <a:p>
            <a:pPr algn="just"/>
            <a:endParaRPr lang="it-IT" sz="2000" dirty="0">
              <a:latin typeface="Arial" panose="020B0604020202020204" pitchFamily="34" charset="0"/>
              <a:cs typeface="Arial" panose="020B0604020202020204" pitchFamily="34" charset="0"/>
            </a:endParaRPr>
          </a:p>
          <a:p>
            <a:pPr algn="just"/>
            <a:r>
              <a:rPr lang="it-IT" sz="2000" dirty="0">
                <a:latin typeface="Arial" panose="020B0604020202020204" pitchFamily="34" charset="0"/>
                <a:cs typeface="Arial" panose="020B0604020202020204" pitchFamily="34" charset="0"/>
              </a:rPr>
              <a:t>E’ richiesto di evidenziare la complementarietà dell’intervento rispetto alla </a:t>
            </a:r>
            <a:r>
              <a:rPr lang="it-IT" sz="2000" b="1" dirty="0">
                <a:latin typeface="Arial" panose="020B0604020202020204" pitchFamily="34" charset="0"/>
                <a:cs typeface="Arial" panose="020B0604020202020204" pitchFamily="34" charset="0"/>
              </a:rPr>
              <a:t>programmazione territoriale</a:t>
            </a:r>
            <a:r>
              <a:rPr lang="it-IT" sz="2000" dirty="0">
                <a:latin typeface="Arial" panose="020B0604020202020204" pitchFamily="34" charset="0"/>
                <a:cs typeface="Arial" panose="020B0604020202020204" pitchFamily="34" charset="0"/>
              </a:rPr>
              <a:t>, l’integrazione e il coordinamento della proposta con i </a:t>
            </a:r>
            <a:r>
              <a:rPr lang="it-IT" sz="2000" b="1" dirty="0">
                <a:latin typeface="Arial" panose="020B0604020202020204" pitchFamily="34" charset="0"/>
                <a:cs typeface="Arial" panose="020B0604020202020204" pitchFamily="34" charset="0"/>
              </a:rPr>
              <a:t>piani di zona</a:t>
            </a:r>
            <a:r>
              <a:rPr lang="it-IT" sz="2000" dirty="0">
                <a:latin typeface="Arial" panose="020B0604020202020204" pitchFamily="34" charset="0"/>
                <a:cs typeface="Arial" panose="020B0604020202020204" pitchFamily="34" charset="0"/>
              </a:rPr>
              <a:t>, con le altre </a:t>
            </a:r>
            <a:r>
              <a:rPr lang="it-IT" sz="2000" b="1" dirty="0">
                <a:latin typeface="Arial" panose="020B0604020202020204" pitchFamily="34" charset="0"/>
                <a:cs typeface="Arial" panose="020B0604020202020204" pitchFamily="34" charset="0"/>
              </a:rPr>
              <a:t>politiche territoriali</a:t>
            </a:r>
            <a:r>
              <a:rPr lang="it-IT" sz="2000" dirty="0">
                <a:latin typeface="Arial" panose="020B0604020202020204" pitchFamily="34" charset="0"/>
                <a:cs typeface="Arial" panose="020B0604020202020204" pitchFamily="34" charset="0"/>
              </a:rPr>
              <a:t>, con le </a:t>
            </a:r>
            <a:r>
              <a:rPr lang="it-IT" sz="2000" b="1" dirty="0">
                <a:latin typeface="Arial" panose="020B0604020202020204" pitchFamily="34" charset="0"/>
                <a:cs typeface="Arial" panose="020B0604020202020204" pitchFamily="34" charset="0"/>
              </a:rPr>
              <a:t>reti</a:t>
            </a:r>
            <a:r>
              <a:rPr lang="it-IT" sz="2000" dirty="0">
                <a:latin typeface="Arial" panose="020B0604020202020204" pitchFamily="34" charset="0"/>
                <a:cs typeface="Arial" panose="020B0604020202020204" pitchFamily="34" charset="0"/>
              </a:rPr>
              <a:t> già presenti sul territorio e altre iniziative di </a:t>
            </a:r>
            <a:r>
              <a:rPr lang="it-IT" sz="2000" b="1" dirty="0">
                <a:latin typeface="Arial" panose="020B0604020202020204" pitchFamily="34" charset="0"/>
                <a:cs typeface="Arial" panose="020B0604020202020204" pitchFamily="34" charset="0"/>
              </a:rPr>
              <a:t>welfare generativo</a:t>
            </a:r>
            <a:r>
              <a:rPr lang="it-IT" sz="2000" dirty="0">
                <a:latin typeface="Arial" panose="020B0604020202020204" pitchFamily="34" charset="0"/>
                <a:cs typeface="Arial" panose="020B0604020202020204" pitchFamily="34" charset="0"/>
              </a:rPr>
              <a:t>.</a:t>
            </a:r>
            <a:endParaRPr lang="it-IT" sz="1600" b="1" dirty="0">
              <a:solidFill>
                <a:srgbClr val="297A38"/>
              </a:solidFill>
              <a:latin typeface="Arial" panose="020B0604020202020204" pitchFamily="34" charset="0"/>
              <a:cs typeface="Arial" panose="020B0604020202020204" pitchFamily="34" charset="0"/>
              <a:sym typeface="Titillium Web"/>
            </a:endParaRPr>
          </a:p>
        </p:txBody>
      </p:sp>
      <p:sp>
        <p:nvSpPr>
          <p:cNvPr id="2" name="Rectangle: Rounded Corners 1">
            <a:extLst>
              <a:ext uri="{FF2B5EF4-FFF2-40B4-BE49-F238E27FC236}">
                <a16:creationId xmlns:a16="http://schemas.microsoft.com/office/drawing/2014/main" id="{136FA625-FC91-4A72-8B96-7FC10D4B6A97}"/>
              </a:ext>
            </a:extLst>
          </p:cNvPr>
          <p:cNvSpPr/>
          <p:nvPr/>
        </p:nvSpPr>
        <p:spPr>
          <a:xfrm>
            <a:off x="7427167" y="1489785"/>
            <a:ext cx="4276177" cy="2365307"/>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800" dirty="0">
              <a:solidFill>
                <a:schemeClr val="bg1"/>
              </a:solidFill>
              <a:effectLst/>
              <a:latin typeface="Century Gothic" panose="020B0502020202020204" pitchFamily="34" charset="0"/>
            </a:endParaRPr>
          </a:p>
          <a:p>
            <a:pPr>
              <a:spcBef>
                <a:spcPts val="0"/>
              </a:spcBef>
              <a:spcAft>
                <a:spcPts val="0"/>
              </a:spcAft>
            </a:pPr>
            <a:endParaRPr lang="it-IT" sz="1600" dirty="0">
              <a:solidFill>
                <a:schemeClr val="bg1"/>
              </a:solidFill>
              <a:effectLst/>
              <a:latin typeface="Arial" panose="020B0604020202020204" pitchFamily="34" charset="0"/>
              <a:cs typeface="Arial" panose="020B0604020202020204" pitchFamily="34" charset="0"/>
            </a:endParaRP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Gli obiettivi specifici definiscono i cambiamenti attesi in risposta al problema/bisogno individuato</a:t>
            </a:r>
          </a:p>
          <a:p>
            <a:pPr marL="285750" indent="-285750">
              <a:spcBef>
                <a:spcPts val="0"/>
              </a:spcBef>
              <a:spcAft>
                <a:spcPts val="0"/>
              </a:spcAft>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I risultati attesi delineano i benefici immediati che ottengono i destinatari prendendo parte alle iniziative di progetto </a:t>
            </a:r>
          </a:p>
        </p:txBody>
      </p:sp>
      <p:sp>
        <p:nvSpPr>
          <p:cNvPr id="11" name="Rectangle: Rounded Corners 10">
            <a:extLst>
              <a:ext uri="{FF2B5EF4-FFF2-40B4-BE49-F238E27FC236}">
                <a16:creationId xmlns:a16="http://schemas.microsoft.com/office/drawing/2014/main" id="{F2EC98A0-4529-42A1-86C8-BE19BFDA0D4D}"/>
              </a:ext>
            </a:extLst>
          </p:cNvPr>
          <p:cNvSpPr/>
          <p:nvPr/>
        </p:nvSpPr>
        <p:spPr>
          <a:xfrm>
            <a:off x="7427166" y="4007502"/>
            <a:ext cx="4276177" cy="222068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0"/>
              </a:spcBef>
              <a:spcAft>
                <a:spcPts val="0"/>
              </a:spcAft>
              <a:buFont typeface="Arial" panose="020B0604020202020204" pitchFamily="34" charset="0"/>
              <a:buChar char="•"/>
            </a:pPr>
            <a:endParaRPr lang="it-IT" sz="1400" dirty="0">
              <a:solidFill>
                <a:schemeClr val="bg1"/>
              </a:solidFill>
              <a:latin typeface="Century Gothic" panose="020B0502020202020204" pitchFamily="34" charset="0"/>
            </a:endParaRPr>
          </a:p>
          <a:p>
            <a:pPr marL="5715" marR="36195">
              <a:spcBef>
                <a:spcPts val="0"/>
              </a:spcBef>
              <a:spcAft>
                <a:spcPts val="0"/>
              </a:spcAft>
            </a:pPr>
            <a:endParaRPr lang="it-IT" sz="1200" dirty="0">
              <a:solidFill>
                <a:schemeClr val="bg1"/>
              </a:solidFill>
              <a:latin typeface="Century Gothic" panose="020B0502020202020204" pitchFamily="34" charset="0"/>
            </a:endParaRPr>
          </a:p>
          <a:p>
            <a:pPr marL="285750" marR="36195"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Analisi del problema insufficiente</a:t>
            </a:r>
          </a:p>
          <a:p>
            <a:pPr marL="285750" marR="36195"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Insufficiente contestualizzazione dell’intervento</a:t>
            </a:r>
          </a:p>
          <a:p>
            <a:pPr marL="285750" marR="36195"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Scarso collegamento con la programmazione territoriale</a:t>
            </a:r>
          </a:p>
          <a:p>
            <a:pPr marL="285750" marR="36195" indent="-285750">
              <a:buFont typeface="Arial" panose="020B0604020202020204" pitchFamily="34" charset="0"/>
              <a:buChar char="•"/>
            </a:pPr>
            <a:r>
              <a:rPr lang="it-IT" sz="1600" dirty="0">
                <a:solidFill>
                  <a:schemeClr val="bg1"/>
                </a:solidFill>
                <a:latin typeface="Arial" panose="020B0604020202020204" pitchFamily="34" charset="0"/>
                <a:cs typeface="Arial" panose="020B0604020202020204" pitchFamily="34" charset="0"/>
              </a:rPr>
              <a:t>Assenza di dati quantitativi e fonti informative</a:t>
            </a:r>
            <a:endParaRPr lang="en-GB" sz="1600" dirty="0">
              <a:solidFill>
                <a:schemeClr val="bg1"/>
              </a:solidFill>
              <a:latin typeface="Arial" panose="020B0604020202020204" pitchFamily="34" charset="0"/>
              <a:cs typeface="Arial" panose="020B0604020202020204" pitchFamily="34" charset="0"/>
            </a:endParaRPr>
          </a:p>
        </p:txBody>
      </p:sp>
      <p:pic>
        <p:nvPicPr>
          <p:cNvPr id="1028" name="Picture 4">
            <a:extLst>
              <a:ext uri="{FF2B5EF4-FFF2-40B4-BE49-F238E27FC236}">
                <a16:creationId xmlns:a16="http://schemas.microsoft.com/office/drawing/2014/main" id="{28B77840-3C0B-4982-9C64-D1F4CB3D0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0454" y="4057264"/>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BB1E2A4-D004-4840-BBC6-421726592D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0454" y="1642189"/>
            <a:ext cx="432000" cy="4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647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213E94-F28C-C400-D029-F1DF6474F34B}"/>
              </a:ext>
            </a:extLst>
          </p:cNvPr>
          <p:cNvSpPr>
            <a:spLocks noGrp="1"/>
          </p:cNvSpPr>
          <p:nvPr>
            <p:ph type="ctrTitle"/>
          </p:nvPr>
        </p:nvSpPr>
        <p:spPr>
          <a:xfrm>
            <a:off x="593843" y="68456"/>
            <a:ext cx="11853537" cy="753080"/>
          </a:xfrm>
        </p:spPr>
        <p:txBody>
          <a:bodyPr/>
          <a:lstStyle/>
          <a:p>
            <a:r>
              <a:rPr lang="it-IT" sz="2400" dirty="0">
                <a:solidFill>
                  <a:srgbClr val="297A38"/>
                </a:solidFill>
              </a:rPr>
              <a:t>| </a:t>
            </a:r>
            <a:r>
              <a:rPr lang="it-IT" sz="2400" b="1" dirty="0">
                <a:solidFill>
                  <a:srgbClr val="297A38"/>
                </a:solidFill>
              </a:rPr>
              <a:t>CRITERI DI AMMISSIBILITÀ E DI VALUTAZIONE</a:t>
            </a:r>
          </a:p>
        </p:txBody>
      </p:sp>
      <p:sp>
        <p:nvSpPr>
          <p:cNvPr id="3" name="Sottotitolo 2">
            <a:extLst>
              <a:ext uri="{FF2B5EF4-FFF2-40B4-BE49-F238E27FC236}">
                <a16:creationId xmlns:a16="http://schemas.microsoft.com/office/drawing/2014/main" id="{29331C28-9814-ED6E-AF5C-0842054D335D}"/>
              </a:ext>
            </a:extLst>
          </p:cNvPr>
          <p:cNvSpPr>
            <a:spLocks noGrp="1"/>
          </p:cNvSpPr>
          <p:nvPr>
            <p:ph type="subTitle" idx="1"/>
          </p:nvPr>
        </p:nvSpPr>
        <p:spPr>
          <a:xfrm>
            <a:off x="410113" y="954847"/>
            <a:ext cx="11212641" cy="2888257"/>
          </a:xfrm>
          <a:ln w="28575">
            <a:solidFill>
              <a:schemeClr val="bg1"/>
            </a:solidFill>
          </a:ln>
        </p:spPr>
        <p:txBody>
          <a:bodyPr/>
          <a:lstStyle/>
          <a:p>
            <a:pPr lvl="0" algn="ctr"/>
            <a:r>
              <a:rPr lang="it-IT" sz="4800" b="1" dirty="0">
                <a:solidFill>
                  <a:srgbClr val="297A38"/>
                </a:solidFill>
                <a:ea typeface="+mn-ea"/>
                <a:cs typeface="+mn-cs"/>
              </a:rPr>
              <a:t>Ammissibilità – Verifica </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Rispetto della scadenza di presentazione della domanda e dei relativi allegati </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Completezza della documentazione, corretto utilizzo della modulistica e rispetto delle modalità di presentazione</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Rispetto dei requisiti di ammissibilità dei beneficiari </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Rispetto del divieto di partecipazione plurima in qualità di capofila</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Rispetto del numero minimo e composizione della partnership </a:t>
            </a:r>
          </a:p>
          <a:p>
            <a:pPr marL="285750" lvl="0" indent="-285750">
              <a:lnSpc>
                <a:spcPct val="100000"/>
              </a:lnSpc>
              <a:buFont typeface="Wingdings" panose="05000000000000000000" pitchFamily="2" charset="2"/>
              <a:buChar char="Ø"/>
            </a:pPr>
            <a:r>
              <a:rPr lang="it-IT" dirty="0">
                <a:latin typeface="Arial" panose="020B0604020202020204" pitchFamily="34" charset="0"/>
                <a:cs typeface="Arial" panose="020B0604020202020204" pitchFamily="34" charset="0"/>
              </a:rPr>
              <a:t>Rispetto del valore minimo e massimo definito per il costo complessivo di progetto</a:t>
            </a:r>
          </a:p>
        </p:txBody>
      </p:sp>
      <p:sp>
        <p:nvSpPr>
          <p:cNvPr id="11" name="Rectangle: Rounded Corners 1">
            <a:extLst>
              <a:ext uri="{FF2B5EF4-FFF2-40B4-BE49-F238E27FC236}">
                <a16:creationId xmlns:a16="http://schemas.microsoft.com/office/drawing/2014/main" id="{B5E6C751-9996-44DA-7836-9407E15ECEA9}"/>
              </a:ext>
            </a:extLst>
          </p:cNvPr>
          <p:cNvSpPr/>
          <p:nvPr/>
        </p:nvSpPr>
        <p:spPr>
          <a:xfrm>
            <a:off x="434714" y="4497050"/>
            <a:ext cx="11212641" cy="1109271"/>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800" dirty="0">
              <a:solidFill>
                <a:schemeClr val="bg1"/>
              </a:solidFill>
              <a:effectLst/>
              <a:latin typeface="Century Gothic" panose="020B0502020202020204" pitchFamily="34" charset="0"/>
            </a:endParaRPr>
          </a:p>
          <a:p>
            <a:pPr algn="ctr"/>
            <a:r>
              <a:rPr lang="it-IT" sz="2400" b="1" dirty="0"/>
              <a:t>VALUTAZIONE DI MERITO</a:t>
            </a:r>
          </a:p>
          <a:p>
            <a:pPr algn="ctr"/>
            <a:r>
              <a:rPr lang="it-IT" sz="2000" dirty="0"/>
              <a:t>I progetti per essere finanziabili devono raggiungere un punteggio </a:t>
            </a:r>
            <a:r>
              <a:rPr lang="it-IT" sz="2000" b="1" u="sng" dirty="0"/>
              <a:t>minimo di 60 su 100 punti</a:t>
            </a:r>
          </a:p>
          <a:p>
            <a:pPr algn="ctr"/>
            <a:endParaRPr lang="it-IT" sz="1200" dirty="0"/>
          </a:p>
        </p:txBody>
      </p:sp>
      <p:sp>
        <p:nvSpPr>
          <p:cNvPr id="14" name="Freccia in giù 13">
            <a:extLst>
              <a:ext uri="{FF2B5EF4-FFF2-40B4-BE49-F238E27FC236}">
                <a16:creationId xmlns:a16="http://schemas.microsoft.com/office/drawing/2014/main" id="{ECBB61B7-2999-B706-336C-D2C317D80FE3}"/>
              </a:ext>
            </a:extLst>
          </p:cNvPr>
          <p:cNvSpPr/>
          <p:nvPr/>
        </p:nvSpPr>
        <p:spPr>
          <a:xfrm>
            <a:off x="5756605" y="4017280"/>
            <a:ext cx="519659" cy="34477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 name="Connettore diritto 4">
            <a:extLst>
              <a:ext uri="{FF2B5EF4-FFF2-40B4-BE49-F238E27FC236}">
                <a16:creationId xmlns:a16="http://schemas.microsoft.com/office/drawing/2014/main" id="{841856A3-3B8A-0D35-AAB7-B51FB6E5BDF8}"/>
              </a:ext>
            </a:extLst>
          </p:cNvPr>
          <p:cNvCxnSpPr/>
          <p:nvPr/>
        </p:nvCxnSpPr>
        <p:spPr>
          <a:xfrm>
            <a:off x="434714" y="688224"/>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192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B4B82-4569-FBB4-C9EC-C8556D8ACF62}"/>
            </a:ext>
          </a:extLst>
        </p:cNvPr>
        <p:cNvGrpSpPr/>
        <p:nvPr/>
      </p:nvGrpSpPr>
      <p:grpSpPr>
        <a:xfrm>
          <a:off x="0" y="0"/>
          <a:ext cx="0" cy="0"/>
          <a:chOff x="0" y="0"/>
          <a:chExt cx="0" cy="0"/>
        </a:xfrm>
      </p:grpSpPr>
      <p:sp>
        <p:nvSpPr>
          <p:cNvPr id="3" name="Sottotitolo 2">
            <a:extLst>
              <a:ext uri="{FF2B5EF4-FFF2-40B4-BE49-F238E27FC236}">
                <a16:creationId xmlns:a16="http://schemas.microsoft.com/office/drawing/2014/main" id="{2373CCF1-112F-F4A9-2724-176E8C64D8A0}"/>
              </a:ext>
            </a:extLst>
          </p:cNvPr>
          <p:cNvSpPr>
            <a:spLocks noGrp="1"/>
          </p:cNvSpPr>
          <p:nvPr>
            <p:ph type="subTitle" idx="1"/>
          </p:nvPr>
        </p:nvSpPr>
        <p:spPr>
          <a:xfrm>
            <a:off x="3940629" y="954847"/>
            <a:ext cx="7657528" cy="5341022"/>
          </a:xfrm>
        </p:spPr>
        <p:txBody>
          <a:bodyPr/>
          <a:lstStyle/>
          <a:p>
            <a:pPr lvl="0"/>
            <a:r>
              <a:rPr lang="it-IT" sz="2000" b="1" dirty="0">
                <a:latin typeface="Arial" panose="020B0604020202020204" pitchFamily="34" charset="0"/>
                <a:cs typeface="Arial" panose="020B0604020202020204" pitchFamily="34" charset="0"/>
              </a:rPr>
              <a:t>1. QUALITÀ DEL PARTENARIATO</a:t>
            </a:r>
          </a:p>
          <a:p>
            <a:pPr lvl="0"/>
            <a:r>
              <a:rPr lang="it-IT" sz="2000" b="1" dirty="0">
                <a:latin typeface="Arial" panose="020B0604020202020204" pitchFamily="34" charset="0"/>
                <a:cs typeface="Arial" panose="020B0604020202020204" pitchFamily="34" charset="0"/>
              </a:rPr>
              <a:t>1.1 Ampiezza della partnership in base ai requisiti minimi previsti per tipologia di progetto</a:t>
            </a: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1 punto in caso di partenariato composto da un ente in più rispetto al minimo richiesto</a:t>
            </a: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2 punti in caso di partenariato composto da almeno due enti in più rispetto al minimo richiesto</a:t>
            </a:r>
          </a:p>
          <a:p>
            <a:pPr lvl="0"/>
            <a:r>
              <a:rPr lang="it-IT" sz="2000" b="1" dirty="0">
                <a:latin typeface="Arial" panose="020B0604020202020204" pitchFamily="34" charset="0"/>
                <a:cs typeface="Arial" panose="020B0604020202020204" pitchFamily="34" charset="0"/>
              </a:rPr>
              <a:t>1.2 Capacità della partnership - Esperienza pregressa</a:t>
            </a:r>
            <a:endParaRPr lang="it-IT" sz="2000" dirty="0">
              <a:latin typeface="Arial" panose="020B0604020202020204" pitchFamily="34" charset="0"/>
              <a:cs typeface="Arial" panose="020B0604020202020204" pitchFamily="34" charset="0"/>
            </a:endParaRP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1 punto: fino a 2 progetti svolti in precedenza</a:t>
            </a: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2 punti: 3–4 progetti svolti in precedenza</a:t>
            </a: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4 punti: 5 o più progetti</a:t>
            </a:r>
          </a:p>
          <a:p>
            <a:r>
              <a:rPr lang="it-IT" sz="2000" b="1" dirty="0">
                <a:latin typeface="Arial" panose="020B0604020202020204" pitchFamily="34" charset="0"/>
                <a:cs typeface="Arial" panose="020B0604020202020204" pitchFamily="34" charset="0"/>
              </a:rPr>
              <a:t>1.3 Rete di sostegno - numero e caratteristiche dei soggetti</a:t>
            </a:r>
          </a:p>
          <a:p>
            <a:pPr marL="536575"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1 punto: 1–4 soggetti </a:t>
            </a:r>
          </a:p>
          <a:p>
            <a:pPr marL="536575" lvl="0" indent="-273050">
              <a:buFont typeface="Wingdings" panose="05000000000000000000" pitchFamily="2" charset="2"/>
              <a:buChar char="Ø"/>
            </a:pPr>
            <a:r>
              <a:rPr lang="it-IT" sz="2000" dirty="0">
                <a:latin typeface="Arial" panose="020B0604020202020204" pitchFamily="34" charset="0"/>
                <a:cs typeface="Arial" panose="020B0604020202020204" pitchFamily="34" charset="0"/>
              </a:rPr>
              <a:t>2 punti: 5–7 o più soggetti</a:t>
            </a:r>
          </a:p>
          <a:p>
            <a:pPr lvl="0"/>
            <a:r>
              <a:rPr lang="it-IT" sz="2000" b="1" dirty="0">
                <a:latin typeface="Arial" panose="020B0604020202020204" pitchFamily="34" charset="0"/>
                <a:cs typeface="Arial" panose="020B0604020202020204" pitchFamily="34" charset="0"/>
              </a:rPr>
              <a:t>1.4 Coinvolgimento di enti locali o enti pubblici</a:t>
            </a:r>
          </a:p>
          <a:p>
            <a:pPr marL="536575" lvl="0" indent="-273050">
              <a:buFont typeface="Wingdings" panose="05000000000000000000" pitchFamily="2" charset="2"/>
              <a:buChar char="Ø"/>
              <a:tabLst>
                <a:tab pos="536575" algn="l"/>
              </a:tabLst>
            </a:pPr>
            <a:r>
              <a:rPr lang="it-IT" sz="2000" dirty="0">
                <a:latin typeface="Arial" panose="020B0604020202020204" pitchFamily="34" charset="0"/>
                <a:cs typeface="Arial" panose="020B0604020202020204" pitchFamily="34" charset="0"/>
              </a:rPr>
              <a:t>2 punti in presenza di almeno una lettera di adesione da parte di un ente locale/ente pubblico.</a:t>
            </a:r>
          </a:p>
        </p:txBody>
      </p:sp>
      <p:sp>
        <p:nvSpPr>
          <p:cNvPr id="7" name="Rectangle: Rounded Corners 1">
            <a:extLst>
              <a:ext uri="{FF2B5EF4-FFF2-40B4-BE49-F238E27FC236}">
                <a16:creationId xmlns:a16="http://schemas.microsoft.com/office/drawing/2014/main" id="{86E85025-A92F-5709-ECBA-0837DDB00747}"/>
              </a:ext>
            </a:extLst>
          </p:cNvPr>
          <p:cNvSpPr/>
          <p:nvPr/>
        </p:nvSpPr>
        <p:spPr>
          <a:xfrm>
            <a:off x="1418132" y="954847"/>
            <a:ext cx="1056869" cy="638484"/>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Arial" panose="020B0604020202020204" pitchFamily="34" charset="0"/>
                <a:cs typeface="Arial" panose="020B0604020202020204" pitchFamily="34" charset="0"/>
              </a:rPr>
              <a:t>Max 10 punti </a:t>
            </a:r>
          </a:p>
        </p:txBody>
      </p:sp>
      <p:sp>
        <p:nvSpPr>
          <p:cNvPr id="11" name="Rectangle: Rounded Corners 1">
            <a:extLst>
              <a:ext uri="{FF2B5EF4-FFF2-40B4-BE49-F238E27FC236}">
                <a16:creationId xmlns:a16="http://schemas.microsoft.com/office/drawing/2014/main" id="{401D0232-B154-02AE-3EEC-169325CFDD09}"/>
              </a:ext>
            </a:extLst>
          </p:cNvPr>
          <p:cNvSpPr/>
          <p:nvPr/>
        </p:nvSpPr>
        <p:spPr>
          <a:xfrm>
            <a:off x="338279" y="1890419"/>
            <a:ext cx="3216574" cy="1538581"/>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800" dirty="0">
              <a:solidFill>
                <a:schemeClr val="bg1"/>
              </a:solidFill>
              <a:effectLst/>
              <a:latin typeface="Century Gothic" panose="020B0502020202020204" pitchFamily="34" charset="0"/>
            </a:endParaRPr>
          </a:p>
          <a:p>
            <a:pPr algn="just"/>
            <a:endParaRPr lang="it-IT" sz="1400" dirty="0"/>
          </a:p>
          <a:p>
            <a:pPr algn="just"/>
            <a:r>
              <a:rPr lang="it-IT" sz="1400" dirty="0">
                <a:latin typeface="Arial" panose="020B0604020202020204" pitchFamily="34" charset="0"/>
                <a:cs typeface="Arial" panose="020B0604020202020204" pitchFamily="34" charset="0"/>
              </a:rPr>
              <a:t>I progetti per essere finanziabili devono raggiungere un punteggio minimo di 60 su 100 punti</a:t>
            </a:r>
          </a:p>
        </p:txBody>
      </p:sp>
      <p:pic>
        <p:nvPicPr>
          <p:cNvPr id="13" name="Picture 6">
            <a:extLst>
              <a:ext uri="{FF2B5EF4-FFF2-40B4-BE49-F238E27FC236}">
                <a16:creationId xmlns:a16="http://schemas.microsoft.com/office/drawing/2014/main" id="{44F000D1-9E99-DD0A-0A49-8D60B3ED9A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566" y="2113654"/>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6" name="Titolo 1">
            <a:extLst>
              <a:ext uri="{FF2B5EF4-FFF2-40B4-BE49-F238E27FC236}">
                <a16:creationId xmlns:a16="http://schemas.microsoft.com/office/drawing/2014/main" id="{5407B35F-9AF9-C0F7-E97E-2B352895CD10}"/>
              </a:ext>
            </a:extLst>
          </p:cNvPr>
          <p:cNvSpPr>
            <a:spLocks noGrp="1"/>
          </p:cNvSpPr>
          <p:nvPr>
            <p:ph type="ctrTitle"/>
          </p:nvPr>
        </p:nvSpPr>
        <p:spPr>
          <a:xfrm>
            <a:off x="434714" y="85457"/>
            <a:ext cx="11853537" cy="753080"/>
          </a:xfrm>
        </p:spPr>
        <p:txBody>
          <a:bodyPr/>
          <a:lstStyle/>
          <a:p>
            <a:r>
              <a:rPr lang="it-IT" sz="2400" dirty="0">
                <a:solidFill>
                  <a:srgbClr val="297A38"/>
                </a:solidFill>
              </a:rPr>
              <a:t>| </a:t>
            </a:r>
            <a:r>
              <a:rPr lang="it-IT" sz="2400" b="1" dirty="0">
                <a:solidFill>
                  <a:srgbClr val="297A38"/>
                </a:solidFill>
              </a:rPr>
              <a:t>CRITERI DI VALUTAZIONE 1/4</a:t>
            </a:r>
          </a:p>
        </p:txBody>
      </p:sp>
      <p:cxnSp>
        <p:nvCxnSpPr>
          <p:cNvPr id="8" name="Connettore diritto 7">
            <a:extLst>
              <a:ext uri="{FF2B5EF4-FFF2-40B4-BE49-F238E27FC236}">
                <a16:creationId xmlns:a16="http://schemas.microsoft.com/office/drawing/2014/main" id="{C2EE777F-AE6E-7D3E-FEC7-4434F3769A8D}"/>
              </a:ext>
            </a:extLst>
          </p:cNvPr>
          <p:cNvCxnSpPr/>
          <p:nvPr/>
        </p:nvCxnSpPr>
        <p:spPr>
          <a:xfrm>
            <a:off x="434714" y="791094"/>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1837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4DF48070-BDFF-9D55-101D-6AD63ADDC223}"/>
              </a:ext>
            </a:extLst>
          </p:cNvPr>
          <p:cNvSpPr txBox="1"/>
          <p:nvPr/>
        </p:nvSpPr>
        <p:spPr>
          <a:xfrm>
            <a:off x="438524" y="1028342"/>
            <a:ext cx="5760687" cy="5355312"/>
          </a:xfrm>
          <a:prstGeom prst="rect">
            <a:avLst/>
          </a:prstGeom>
          <a:noFill/>
        </p:spPr>
        <p:txBody>
          <a:bodyPr wrap="square">
            <a:spAutoFit/>
          </a:bodyPr>
          <a:lstStyle/>
          <a:p>
            <a:pPr lvl="0"/>
            <a:r>
              <a:rPr lang="it-IT" b="1" dirty="0">
                <a:latin typeface="Arial" panose="020B0604020202020204" pitchFamily="34" charset="0"/>
                <a:cs typeface="Arial" panose="020B0604020202020204" pitchFamily="34" charset="0"/>
              </a:rPr>
              <a:t>2. EFFICACIA POTENZIALE DEGLI INTERVENTI</a:t>
            </a:r>
          </a:p>
          <a:p>
            <a:pPr lvl="0"/>
            <a:r>
              <a:rPr lang="it-IT" b="1" dirty="0">
                <a:latin typeface="Arial" panose="020B0604020202020204" pitchFamily="34" charset="0"/>
                <a:cs typeface="Arial" panose="020B0604020202020204" pitchFamily="34" charset="0"/>
              </a:rPr>
              <a:t>2.1 Chiarezza e completezza dell’analisi del problema</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1 a 8 punto in caso di chiarezza e completezza dell’analisi del problema BASSA;</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9 a 16 punti in caso di chiarezza e completezza dell’analisi del problema MEDIA;</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17 a 25 punti in caso di chiarezza e completezza dell’analisi del problema ALTA</a:t>
            </a:r>
          </a:p>
          <a:p>
            <a:pPr lvl="0"/>
            <a:r>
              <a:rPr lang="it-IT" b="1" dirty="0">
                <a:latin typeface="Arial" panose="020B0604020202020204" pitchFamily="34" charset="0"/>
                <a:cs typeface="Arial" panose="020B0604020202020204" pitchFamily="34" charset="0"/>
              </a:rPr>
              <a:t>2.2 Rilevanza degli obiettivi e risultati attesi: rispetto al problema individuato e pertinenza delle soluzioni progettuali in linea con le priorità e aree tematiche dell’Avviso.</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1 a 8 punti in caso di rilevanza degli obiettivi e risultati BASSA;</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9 a 16 punti in caso di rilevanza degli obiettivi e risultati MEDIA;</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Da 17 a 28 punti in caso di rilevanza degli obiettivi e risultati ALTA.</a:t>
            </a:r>
            <a:endParaRPr lang="it-IT" sz="1800" dirty="0">
              <a:latin typeface="Arial" panose="020B0604020202020204" pitchFamily="34" charset="0"/>
              <a:cs typeface="Arial" panose="020B0604020202020204" pitchFamily="34" charset="0"/>
            </a:endParaRPr>
          </a:p>
        </p:txBody>
      </p:sp>
      <p:sp>
        <p:nvSpPr>
          <p:cNvPr id="9" name="Rectangle: Rounded Corners 1">
            <a:extLst>
              <a:ext uri="{FF2B5EF4-FFF2-40B4-BE49-F238E27FC236}">
                <a16:creationId xmlns:a16="http://schemas.microsoft.com/office/drawing/2014/main" id="{B5E48283-213C-7F3F-2447-002D57B6FF26}"/>
              </a:ext>
            </a:extLst>
          </p:cNvPr>
          <p:cNvSpPr/>
          <p:nvPr/>
        </p:nvSpPr>
        <p:spPr>
          <a:xfrm>
            <a:off x="6750151" y="937261"/>
            <a:ext cx="5224001" cy="249173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endParaRPr lang="it-IT" sz="1500" dirty="0">
              <a:solidFill>
                <a:schemeClr val="bg1"/>
              </a:solidFill>
              <a:effectLst/>
              <a:latin typeface="Arial" panose="020B0604020202020204" pitchFamily="34" charset="0"/>
              <a:cs typeface="Arial" panose="020B0604020202020204" pitchFamily="34" charset="0"/>
            </a:endParaRPr>
          </a:p>
          <a:p>
            <a:pPr algn="just"/>
            <a:endParaRPr lang="it-IT" sz="1400" dirty="0">
              <a:latin typeface="Arial" panose="020B0604020202020204" pitchFamily="34" charset="0"/>
              <a:cs typeface="Arial" panose="020B0604020202020204" pitchFamily="34" charset="0"/>
            </a:endParaRPr>
          </a:p>
          <a:p>
            <a:pPr algn="just"/>
            <a:r>
              <a:rPr lang="it-IT" sz="1400" dirty="0">
                <a:latin typeface="Arial" panose="020B0604020202020204" pitchFamily="34" charset="0"/>
                <a:cs typeface="Arial" panose="020B0604020202020204" pitchFamily="34" charset="0"/>
              </a:rPr>
              <a:t>Il grado di chiarezza e completezza dell’analisi del problema è valutato sulla base dei seguenti elementi:</a:t>
            </a:r>
          </a:p>
          <a:p>
            <a:pPr algn="just"/>
            <a:r>
              <a:rPr lang="it-IT" sz="1400" dirty="0">
                <a:latin typeface="Arial" panose="020B0604020202020204" pitchFamily="34" charset="0"/>
                <a:cs typeface="Arial" panose="020B0604020202020204" pitchFamily="34" charset="0"/>
              </a:rPr>
              <a:t>(a) è contestualizzata rispetto al territorio</a:t>
            </a:r>
          </a:p>
          <a:p>
            <a:pPr algn="just"/>
            <a:r>
              <a:rPr lang="it-IT" sz="1400" dirty="0">
                <a:latin typeface="Arial" panose="020B0604020202020204" pitchFamily="34" charset="0"/>
                <a:cs typeface="Arial" panose="020B0604020202020204" pitchFamily="34" charset="0"/>
              </a:rPr>
              <a:t>(b) è pertinente rispetto alla priorità e all’area tematica della proposta;</a:t>
            </a:r>
          </a:p>
          <a:p>
            <a:pPr algn="just"/>
            <a:r>
              <a:rPr lang="it-IT" sz="1400" dirty="0">
                <a:latin typeface="Arial" panose="020B0604020202020204" pitchFamily="34" charset="0"/>
                <a:cs typeface="Arial" panose="020B0604020202020204" pitchFamily="34" charset="0"/>
              </a:rPr>
              <a:t>(c) è corredata da dati quantitativi e sono citate fonti di riferimento verificabili e attendibili;</a:t>
            </a:r>
          </a:p>
          <a:p>
            <a:pPr algn="just"/>
            <a:r>
              <a:rPr lang="it-IT" sz="1400" dirty="0">
                <a:latin typeface="Arial" panose="020B0604020202020204" pitchFamily="34" charset="0"/>
                <a:cs typeface="Arial" panose="020B0604020202020204" pitchFamily="34" charset="0"/>
              </a:rPr>
              <a:t>(d) sono chiari e concreti i collegamenti con la programmazione territoriale.</a:t>
            </a:r>
          </a:p>
        </p:txBody>
      </p:sp>
      <p:sp>
        <p:nvSpPr>
          <p:cNvPr id="13" name="Rectangle: Rounded Corners 1">
            <a:extLst>
              <a:ext uri="{FF2B5EF4-FFF2-40B4-BE49-F238E27FC236}">
                <a16:creationId xmlns:a16="http://schemas.microsoft.com/office/drawing/2014/main" id="{B3464DA5-2E82-5E2A-8AD2-08ED583599C7}"/>
              </a:ext>
            </a:extLst>
          </p:cNvPr>
          <p:cNvSpPr/>
          <p:nvPr/>
        </p:nvSpPr>
        <p:spPr>
          <a:xfrm>
            <a:off x="6750151" y="3569623"/>
            <a:ext cx="5224001" cy="2756881"/>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sz="1400" dirty="0">
                <a:latin typeface="Arial" panose="020B0604020202020204" pitchFamily="34" charset="0"/>
                <a:cs typeface="Arial" panose="020B0604020202020204" pitchFamily="34" charset="0"/>
              </a:rPr>
              <a:t>Ai fini della valutazione della rilevanza degli obiettivi e risultati sono considerati i seguenti elementi:</a:t>
            </a:r>
          </a:p>
          <a:p>
            <a:pPr algn="just"/>
            <a:r>
              <a:rPr lang="it-IT" sz="1400" dirty="0">
                <a:latin typeface="Arial" panose="020B0604020202020204" pitchFamily="34" charset="0"/>
                <a:cs typeface="Arial" panose="020B0604020202020204" pitchFamily="34" charset="0"/>
              </a:rPr>
              <a:t>(a) L’obiettivo generale è rilevante in relazione alla/e priorità e all’area tematica della proposta;</a:t>
            </a:r>
          </a:p>
          <a:p>
            <a:pPr algn="just"/>
            <a:r>
              <a:rPr lang="it-IT" sz="1400" dirty="0">
                <a:latin typeface="Arial" panose="020B0604020202020204" pitchFamily="34" charset="0"/>
                <a:cs typeface="Arial" panose="020B0604020202020204" pitchFamily="34" charset="0"/>
              </a:rPr>
              <a:t>(b) Negli obiettivi specifici sono individuati i cambiamenti generati dai risultati del progetto in risposta al problema individuato;</a:t>
            </a:r>
          </a:p>
          <a:p>
            <a:pPr algn="just"/>
            <a:r>
              <a:rPr lang="it-IT" sz="1400" dirty="0">
                <a:latin typeface="Arial" panose="020B0604020202020204" pitchFamily="34" charset="0"/>
                <a:cs typeface="Arial" panose="020B0604020202020204" pitchFamily="34" charset="0"/>
              </a:rPr>
              <a:t>(c) Nei risultati attesi sono delineati i benefici immediati che ottengono i destinatari grazie alla partecipazione al progetto;</a:t>
            </a:r>
          </a:p>
          <a:p>
            <a:pPr algn="just"/>
            <a:r>
              <a:rPr lang="it-IT" sz="1400" dirty="0">
                <a:latin typeface="Arial" panose="020B0604020202020204" pitchFamily="34" charset="0"/>
                <a:cs typeface="Arial" panose="020B0604020202020204" pitchFamily="34" charset="0"/>
              </a:rPr>
              <a:t>(d) Sono evidenziati elementi di particolare.</a:t>
            </a:r>
          </a:p>
        </p:txBody>
      </p:sp>
      <p:sp>
        <p:nvSpPr>
          <p:cNvPr id="15" name="Rectangle: Rounded Corners 1">
            <a:extLst>
              <a:ext uri="{FF2B5EF4-FFF2-40B4-BE49-F238E27FC236}">
                <a16:creationId xmlns:a16="http://schemas.microsoft.com/office/drawing/2014/main" id="{CBAC2756-EA16-8828-3184-9EC3A16FCE85}"/>
              </a:ext>
            </a:extLst>
          </p:cNvPr>
          <p:cNvSpPr/>
          <p:nvPr/>
        </p:nvSpPr>
        <p:spPr>
          <a:xfrm>
            <a:off x="8927811" y="85457"/>
            <a:ext cx="868680" cy="654358"/>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latin typeface="Arial" panose="020B0604020202020204" pitchFamily="34" charset="0"/>
                <a:cs typeface="Arial" panose="020B0604020202020204" pitchFamily="34" charset="0"/>
              </a:rPr>
              <a:t>Max 60 punti </a:t>
            </a:r>
          </a:p>
        </p:txBody>
      </p:sp>
      <p:sp>
        <p:nvSpPr>
          <p:cNvPr id="5" name="Titolo 1">
            <a:extLst>
              <a:ext uri="{FF2B5EF4-FFF2-40B4-BE49-F238E27FC236}">
                <a16:creationId xmlns:a16="http://schemas.microsoft.com/office/drawing/2014/main" id="{A8EF4CA1-02CA-8B77-B433-21255D3F41CB}"/>
              </a:ext>
            </a:extLst>
          </p:cNvPr>
          <p:cNvSpPr>
            <a:spLocks noGrp="1"/>
          </p:cNvSpPr>
          <p:nvPr>
            <p:ph type="ctrTitle"/>
          </p:nvPr>
        </p:nvSpPr>
        <p:spPr>
          <a:xfrm>
            <a:off x="434714" y="85457"/>
            <a:ext cx="11853537" cy="753080"/>
          </a:xfrm>
        </p:spPr>
        <p:txBody>
          <a:bodyPr/>
          <a:lstStyle/>
          <a:p>
            <a:r>
              <a:rPr lang="it-IT" sz="2400" dirty="0">
                <a:solidFill>
                  <a:srgbClr val="297A38"/>
                </a:solidFill>
              </a:rPr>
              <a:t>| </a:t>
            </a:r>
            <a:r>
              <a:rPr lang="it-IT" sz="2400" b="1" dirty="0">
                <a:solidFill>
                  <a:srgbClr val="297A38"/>
                </a:solidFill>
              </a:rPr>
              <a:t>CRITERI DI VALUTAZIONE 2/4</a:t>
            </a:r>
          </a:p>
        </p:txBody>
      </p:sp>
      <p:cxnSp>
        <p:nvCxnSpPr>
          <p:cNvPr id="6" name="Connettore diritto 5">
            <a:extLst>
              <a:ext uri="{FF2B5EF4-FFF2-40B4-BE49-F238E27FC236}">
                <a16:creationId xmlns:a16="http://schemas.microsoft.com/office/drawing/2014/main" id="{225DD13F-0AC1-8DA0-AF76-68B980D509AE}"/>
              </a:ext>
            </a:extLst>
          </p:cNvPr>
          <p:cNvCxnSpPr/>
          <p:nvPr/>
        </p:nvCxnSpPr>
        <p:spPr>
          <a:xfrm>
            <a:off x="434714" y="825384"/>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 name="Picture 6">
            <a:extLst>
              <a:ext uri="{FF2B5EF4-FFF2-40B4-BE49-F238E27FC236}">
                <a16:creationId xmlns:a16="http://schemas.microsoft.com/office/drawing/2014/main" id="{B751ECB3-F9B3-43DA-8CD7-80F0B1E6F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6151" y="963584"/>
            <a:ext cx="432000" cy="4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670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C436A-B5DB-E050-A7A3-7954872FCF1A}"/>
            </a:ext>
          </a:extLst>
        </p:cNvPr>
        <p:cNvGrpSpPr/>
        <p:nvPr/>
      </p:nvGrpSpPr>
      <p:grpSpPr>
        <a:xfrm>
          <a:off x="0" y="0"/>
          <a:ext cx="0" cy="0"/>
          <a:chOff x="0" y="0"/>
          <a:chExt cx="0" cy="0"/>
        </a:xfrm>
      </p:grpSpPr>
      <p:sp>
        <p:nvSpPr>
          <p:cNvPr id="7" name="CasellaDiTesto 6">
            <a:extLst>
              <a:ext uri="{FF2B5EF4-FFF2-40B4-BE49-F238E27FC236}">
                <a16:creationId xmlns:a16="http://schemas.microsoft.com/office/drawing/2014/main" id="{31473756-B0D5-FD78-B048-78366169EAC8}"/>
              </a:ext>
            </a:extLst>
          </p:cNvPr>
          <p:cNvSpPr txBox="1"/>
          <p:nvPr/>
        </p:nvSpPr>
        <p:spPr>
          <a:xfrm>
            <a:off x="465412" y="838537"/>
            <a:ext cx="6235908" cy="4524315"/>
          </a:xfrm>
          <a:prstGeom prst="rect">
            <a:avLst/>
          </a:prstGeom>
          <a:noFill/>
        </p:spPr>
        <p:txBody>
          <a:bodyPr wrap="square">
            <a:spAutoFit/>
          </a:bodyPr>
          <a:lstStyle/>
          <a:p>
            <a:pPr lvl="0"/>
            <a:r>
              <a:rPr lang="it-IT" b="1" dirty="0">
                <a:latin typeface="Arial" panose="020B0604020202020204" pitchFamily="34" charset="0"/>
                <a:cs typeface="Arial" panose="020B0604020202020204" pitchFamily="34" charset="0"/>
              </a:rPr>
              <a:t>2. EFFICACIA POTENZIALE DEGLI INTERVENTI</a:t>
            </a:r>
          </a:p>
          <a:p>
            <a:pPr lvl="0"/>
            <a:r>
              <a:rPr lang="it-IT" b="1" dirty="0">
                <a:latin typeface="Arial" panose="020B0604020202020204" pitchFamily="34" charset="0"/>
                <a:cs typeface="Arial" panose="020B0604020202020204" pitchFamily="34" charset="0"/>
              </a:rPr>
              <a:t>2.3 Consolidamento esperienze</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2 punti</a:t>
            </a:r>
          </a:p>
          <a:p>
            <a:pPr lvl="0"/>
            <a:endParaRPr lang="it-IT" dirty="0">
              <a:latin typeface="Arial" panose="020B0604020202020204" pitchFamily="34" charset="0"/>
              <a:cs typeface="Arial" panose="020B0604020202020204" pitchFamily="34" charset="0"/>
            </a:endParaRPr>
          </a:p>
          <a:p>
            <a:pPr lvl="0"/>
            <a:r>
              <a:rPr lang="it-IT" b="1" dirty="0">
                <a:latin typeface="Arial" panose="020B0604020202020204" pitchFamily="34" charset="0"/>
                <a:cs typeface="Arial" panose="020B0604020202020204" pitchFamily="34" charset="0"/>
              </a:rPr>
              <a:t>2.4 Complementarietà dell’intervento rispetto alla programmazione territoriale: integrazione e coordinamento della proposta con i piani di zona, con le altre politiche territoriali, con le reti già presenti sul territorio e altre iniziative di welfare generativo.</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1 punto in caso di individuazione di almeno un’area di complementarietà;</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3 punti in caso di individuazione di più di un’area di complementarietà.</a:t>
            </a:r>
          </a:p>
          <a:p>
            <a:pPr lvl="0"/>
            <a:endParaRPr lang="it-IT" dirty="0">
              <a:latin typeface="Arial" panose="020B0604020202020204" pitchFamily="34" charset="0"/>
              <a:cs typeface="Arial" panose="020B0604020202020204" pitchFamily="34" charset="0"/>
            </a:endParaRPr>
          </a:p>
          <a:p>
            <a:pPr lvl="0"/>
            <a:r>
              <a:rPr lang="it-IT" sz="1800" b="1" dirty="0">
                <a:latin typeface="Arial" panose="020B0604020202020204" pitchFamily="34" charset="0"/>
                <a:cs typeface="Arial" panose="020B0604020202020204" pitchFamily="34" charset="0"/>
              </a:rPr>
              <a:t>2.5 Premialità </a:t>
            </a:r>
          </a:p>
          <a:p>
            <a:pPr marL="285750" lvl="0" indent="-285750">
              <a:buFont typeface="Wingdings" panose="05000000000000000000" pitchFamily="2" charset="2"/>
              <a:buChar char="Ø"/>
            </a:pPr>
            <a:r>
              <a:rPr lang="it-IT" dirty="0">
                <a:latin typeface="Arial" panose="020B0604020202020204" pitchFamily="34" charset="0"/>
                <a:cs typeface="Arial" panose="020B0604020202020204" pitchFamily="34" charset="0"/>
              </a:rPr>
              <a:t>2</a:t>
            </a:r>
            <a:r>
              <a:rPr lang="it-IT" sz="1800" dirty="0">
                <a:latin typeface="Arial" panose="020B0604020202020204" pitchFamily="34" charset="0"/>
                <a:cs typeface="Arial" panose="020B0604020202020204" pitchFamily="34" charset="0"/>
              </a:rPr>
              <a:t> punti: caregiver e/</a:t>
            </a:r>
            <a:r>
              <a:rPr lang="it-IT" sz="1800">
                <a:latin typeface="Arial" panose="020B0604020202020204" pitchFamily="34" charset="0"/>
                <a:cs typeface="Arial" panose="020B0604020202020204" pitchFamily="34" charset="0"/>
              </a:rPr>
              <a:t>o giovani</a:t>
            </a:r>
            <a:endParaRPr lang="it-IT" sz="1800" dirty="0">
              <a:latin typeface="Arial" panose="020B0604020202020204" pitchFamily="34" charset="0"/>
              <a:cs typeface="Arial" panose="020B0604020202020204" pitchFamily="34" charset="0"/>
            </a:endParaRPr>
          </a:p>
        </p:txBody>
      </p:sp>
      <p:sp>
        <p:nvSpPr>
          <p:cNvPr id="9" name="Rectangle: Rounded Corners 1">
            <a:extLst>
              <a:ext uri="{FF2B5EF4-FFF2-40B4-BE49-F238E27FC236}">
                <a16:creationId xmlns:a16="http://schemas.microsoft.com/office/drawing/2014/main" id="{0816DA45-9572-1366-5BC8-EE5DA1128328}"/>
              </a:ext>
            </a:extLst>
          </p:cNvPr>
          <p:cNvSpPr/>
          <p:nvPr/>
        </p:nvSpPr>
        <p:spPr>
          <a:xfrm>
            <a:off x="6812280" y="833827"/>
            <a:ext cx="4785877" cy="1845534"/>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t-IT" sz="1400" dirty="0">
              <a:latin typeface="Arial" panose="020B0604020202020204" pitchFamily="34" charset="0"/>
              <a:cs typeface="Arial" panose="020B0604020202020204" pitchFamily="34" charset="0"/>
            </a:endParaRPr>
          </a:p>
          <a:p>
            <a:pPr algn="just"/>
            <a:endParaRPr lang="it-IT" sz="1400" dirty="0">
              <a:latin typeface="Arial" panose="020B0604020202020204" pitchFamily="34" charset="0"/>
              <a:cs typeface="Arial" panose="020B0604020202020204" pitchFamily="34" charset="0"/>
            </a:endParaRPr>
          </a:p>
          <a:p>
            <a:pPr algn="just"/>
            <a:r>
              <a:rPr lang="it-IT" sz="1400" dirty="0">
                <a:latin typeface="Arial" panose="020B0604020202020204" pitchFamily="34" charset="0"/>
                <a:cs typeface="Arial" panose="020B0604020202020204" pitchFamily="34" charset="0"/>
              </a:rPr>
              <a:t>Il progetto prevede un'attività esplicita di sistematizzazione e trasferibilità del modello di intervento (es. occasioni di formazione comuni in diversi territori della regione, modello replicabile, scambi di esperienze, attività di raccolta dati e di ricerca trasversali a diversi settori di attività, ecc.)</a:t>
            </a:r>
          </a:p>
        </p:txBody>
      </p:sp>
      <p:sp>
        <p:nvSpPr>
          <p:cNvPr id="13" name="Rectangle: Rounded Corners 1">
            <a:extLst>
              <a:ext uri="{FF2B5EF4-FFF2-40B4-BE49-F238E27FC236}">
                <a16:creationId xmlns:a16="http://schemas.microsoft.com/office/drawing/2014/main" id="{E69221EC-19AB-A016-4FA0-8D11E39089C9}"/>
              </a:ext>
            </a:extLst>
          </p:cNvPr>
          <p:cNvSpPr/>
          <p:nvPr/>
        </p:nvSpPr>
        <p:spPr>
          <a:xfrm>
            <a:off x="6812280" y="2824963"/>
            <a:ext cx="4785878" cy="355895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r>
              <a:rPr lang="it-IT" sz="1400" dirty="0">
                <a:solidFill>
                  <a:schemeClr val="bg1"/>
                </a:solidFill>
                <a:latin typeface="Arial" panose="020B0604020202020204" pitchFamily="34" charset="0"/>
                <a:cs typeface="Arial" panose="020B0604020202020204" pitchFamily="34" charset="0"/>
              </a:rPr>
              <a:t>CAREGIVER</a:t>
            </a:r>
          </a:p>
          <a:p>
            <a:pPr>
              <a:spcBef>
                <a:spcPts val="0"/>
              </a:spcBef>
              <a:spcAft>
                <a:spcPts val="0"/>
              </a:spcAft>
            </a:pPr>
            <a:r>
              <a:rPr lang="it-IT" sz="1400" dirty="0">
                <a:solidFill>
                  <a:schemeClr val="bg1"/>
                </a:solidFill>
                <a:latin typeface="Arial" panose="020B0604020202020204" pitchFamily="34" charset="0"/>
                <a:cs typeface="Arial" panose="020B0604020202020204" pitchFamily="34" charset="0"/>
              </a:rPr>
              <a:t>Progetto a supporto del caregiver familiare (legge regionale 30 novembre 2022 n. 23).</a:t>
            </a:r>
          </a:p>
          <a:p>
            <a:pPr>
              <a:spcBef>
                <a:spcPts val="0"/>
              </a:spcBef>
              <a:spcAft>
                <a:spcPts val="0"/>
              </a:spcAft>
            </a:pPr>
            <a:endParaRPr lang="it-IT" sz="1400" dirty="0">
              <a:solidFill>
                <a:schemeClr val="bg1"/>
              </a:solidFill>
              <a:latin typeface="Arial" panose="020B0604020202020204" pitchFamily="34" charset="0"/>
              <a:cs typeface="Arial" panose="020B0604020202020204" pitchFamily="34" charset="0"/>
            </a:endParaRPr>
          </a:p>
          <a:p>
            <a:pPr>
              <a:spcBef>
                <a:spcPts val="0"/>
              </a:spcBef>
              <a:spcAft>
                <a:spcPts val="0"/>
              </a:spcAft>
            </a:pPr>
            <a:r>
              <a:rPr lang="it-IT" sz="1400" dirty="0">
                <a:solidFill>
                  <a:schemeClr val="bg1"/>
                </a:solidFill>
                <a:latin typeface="Arial" panose="020B0604020202020204" pitchFamily="34" charset="0"/>
                <a:cs typeface="Arial" panose="020B0604020202020204" pitchFamily="34" charset="0"/>
              </a:rPr>
              <a:t>GIOVANI</a:t>
            </a:r>
          </a:p>
          <a:p>
            <a:pPr>
              <a:spcBef>
                <a:spcPts val="0"/>
              </a:spcBef>
              <a:spcAft>
                <a:spcPts val="0"/>
              </a:spcAft>
            </a:pPr>
            <a:r>
              <a:rPr lang="it-IT" sz="1400" dirty="0">
                <a:solidFill>
                  <a:schemeClr val="bg1"/>
                </a:solidFill>
                <a:latin typeface="Arial" panose="020B0604020202020204" pitchFamily="34" charset="0"/>
                <a:cs typeface="Arial" panose="020B0604020202020204" pitchFamily="34" charset="0"/>
              </a:rPr>
              <a:t>a) Il progetto è proposto e gestito da ETS la cui governance include almeno il 40% di under 35 nei ruoli decisionali/cariche sociali.</a:t>
            </a:r>
          </a:p>
          <a:p>
            <a:pPr>
              <a:spcBef>
                <a:spcPts val="0"/>
              </a:spcBef>
              <a:spcAft>
                <a:spcPts val="0"/>
              </a:spcAft>
            </a:pPr>
            <a:r>
              <a:rPr lang="it-IT" sz="1400" i="1" dirty="0">
                <a:solidFill>
                  <a:schemeClr val="bg1"/>
                </a:solidFill>
                <a:latin typeface="Arial" panose="020B0604020202020204" pitchFamily="34" charset="0"/>
                <a:cs typeface="Arial" panose="020B0604020202020204" pitchFamily="34" charset="0"/>
              </a:rPr>
              <a:t>oppure</a:t>
            </a:r>
          </a:p>
          <a:p>
            <a:pPr>
              <a:spcBef>
                <a:spcPts val="0"/>
              </a:spcBef>
              <a:spcAft>
                <a:spcPts val="0"/>
              </a:spcAft>
            </a:pPr>
            <a:r>
              <a:rPr lang="it-IT" sz="1400" dirty="0">
                <a:solidFill>
                  <a:schemeClr val="bg1"/>
                </a:solidFill>
                <a:latin typeface="Arial" panose="020B0604020202020204" pitchFamily="34" charset="0"/>
                <a:cs typeface="Arial" panose="020B0604020202020204" pitchFamily="34" charset="0"/>
              </a:rPr>
              <a:t>b) Il progetto è coerente con almeno due obiettivi del quadro europeo di riferimento della </a:t>
            </a:r>
            <a:r>
              <a:rPr lang="it-IT" sz="1400" dirty="0" err="1">
                <a:solidFill>
                  <a:schemeClr val="bg1"/>
                </a:solidFill>
                <a:latin typeface="Arial" panose="020B0604020202020204" pitchFamily="34" charset="0"/>
                <a:cs typeface="Arial" panose="020B0604020202020204" pitchFamily="34" charset="0"/>
              </a:rPr>
              <a:t>youth</a:t>
            </a:r>
            <a:r>
              <a:rPr lang="it-IT" sz="1400" dirty="0">
                <a:solidFill>
                  <a:schemeClr val="bg1"/>
                </a:solidFill>
                <a:latin typeface="Arial" panose="020B0604020202020204" pitchFamily="34" charset="0"/>
                <a:cs typeface="Arial" panose="020B0604020202020204" pitchFamily="34" charset="0"/>
              </a:rPr>
              <a:t> policy (Strategia UE per la gioventù 2019-2027, Obiettivi di sviluppo della gioventù, https://youth.europa.eu/</a:t>
            </a:r>
            <a:r>
              <a:rPr lang="it-IT" sz="1400" dirty="0" err="1">
                <a:solidFill>
                  <a:schemeClr val="bg1"/>
                </a:solidFill>
                <a:latin typeface="Arial" panose="020B0604020202020204" pitchFamily="34" charset="0"/>
                <a:cs typeface="Arial" panose="020B0604020202020204" pitchFamily="34" charset="0"/>
              </a:rPr>
              <a:t>strategy_it</a:t>
            </a:r>
            <a:r>
              <a:rPr lang="it-IT" sz="1400" dirty="0">
                <a:solidFill>
                  <a:schemeClr val="bg1"/>
                </a:solidFill>
                <a:latin typeface="Arial" panose="020B0604020202020204" pitchFamily="34" charset="0"/>
                <a:cs typeface="Arial" panose="020B0604020202020204" pitchFamily="34" charset="0"/>
              </a:rPr>
              <a:t>) con esplicita argomentazione nel testo.</a:t>
            </a:r>
            <a:endParaRPr lang="it-IT" sz="1400" dirty="0">
              <a:latin typeface="Arial" panose="020B0604020202020204" pitchFamily="34" charset="0"/>
              <a:cs typeface="Arial" panose="020B0604020202020204" pitchFamily="34" charset="0"/>
            </a:endParaRPr>
          </a:p>
        </p:txBody>
      </p:sp>
      <p:sp>
        <p:nvSpPr>
          <p:cNvPr id="5" name="Titolo 1">
            <a:extLst>
              <a:ext uri="{FF2B5EF4-FFF2-40B4-BE49-F238E27FC236}">
                <a16:creationId xmlns:a16="http://schemas.microsoft.com/office/drawing/2014/main" id="{386F7C06-27F1-A510-396F-1BFC683D1746}"/>
              </a:ext>
            </a:extLst>
          </p:cNvPr>
          <p:cNvSpPr>
            <a:spLocks noGrp="1"/>
          </p:cNvSpPr>
          <p:nvPr>
            <p:ph type="ctrTitle"/>
          </p:nvPr>
        </p:nvSpPr>
        <p:spPr>
          <a:xfrm>
            <a:off x="434714" y="85457"/>
            <a:ext cx="11853537" cy="753080"/>
          </a:xfrm>
        </p:spPr>
        <p:txBody>
          <a:bodyPr/>
          <a:lstStyle/>
          <a:p>
            <a:r>
              <a:rPr lang="it-IT" sz="2400" dirty="0">
                <a:solidFill>
                  <a:srgbClr val="297A38"/>
                </a:solidFill>
              </a:rPr>
              <a:t>| </a:t>
            </a:r>
            <a:r>
              <a:rPr lang="it-IT" sz="2400" b="1" dirty="0">
                <a:solidFill>
                  <a:srgbClr val="297A38"/>
                </a:solidFill>
              </a:rPr>
              <a:t>CRITERI DI VALUTAZIONE 3/4</a:t>
            </a:r>
          </a:p>
        </p:txBody>
      </p:sp>
      <p:cxnSp>
        <p:nvCxnSpPr>
          <p:cNvPr id="6" name="Connettore diritto 5">
            <a:extLst>
              <a:ext uri="{FF2B5EF4-FFF2-40B4-BE49-F238E27FC236}">
                <a16:creationId xmlns:a16="http://schemas.microsoft.com/office/drawing/2014/main" id="{1FA854F8-A954-7DB1-8C66-48CCDA5A166D}"/>
              </a:ext>
            </a:extLst>
          </p:cNvPr>
          <p:cNvCxnSpPr/>
          <p:nvPr/>
        </p:nvCxnSpPr>
        <p:spPr>
          <a:xfrm>
            <a:off x="434714" y="688224"/>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 name="Picture 6">
            <a:extLst>
              <a:ext uri="{FF2B5EF4-FFF2-40B4-BE49-F238E27FC236}">
                <a16:creationId xmlns:a16="http://schemas.microsoft.com/office/drawing/2014/main" id="{D219590B-27EF-3B05-C867-C374FF1535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3739" y="858992"/>
            <a:ext cx="432000" cy="4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765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FCF97-BA9D-D10F-95A4-F78B8DE88CD8}"/>
            </a:ext>
          </a:extLst>
        </p:cNvPr>
        <p:cNvGrpSpPr/>
        <p:nvPr/>
      </p:nvGrpSpPr>
      <p:grpSpPr>
        <a:xfrm>
          <a:off x="0" y="0"/>
          <a:ext cx="0" cy="0"/>
          <a:chOff x="0" y="0"/>
          <a:chExt cx="0" cy="0"/>
        </a:xfrm>
      </p:grpSpPr>
      <p:sp>
        <p:nvSpPr>
          <p:cNvPr id="7" name="CasellaDiTesto 6">
            <a:extLst>
              <a:ext uri="{FF2B5EF4-FFF2-40B4-BE49-F238E27FC236}">
                <a16:creationId xmlns:a16="http://schemas.microsoft.com/office/drawing/2014/main" id="{0068D9B1-073F-B2F7-784F-EB0A086CE35D}"/>
              </a:ext>
            </a:extLst>
          </p:cNvPr>
          <p:cNvSpPr txBox="1"/>
          <p:nvPr/>
        </p:nvSpPr>
        <p:spPr>
          <a:xfrm>
            <a:off x="243214" y="784895"/>
            <a:ext cx="6466196" cy="5016758"/>
          </a:xfrm>
          <a:prstGeom prst="rect">
            <a:avLst/>
          </a:prstGeom>
          <a:noFill/>
        </p:spPr>
        <p:txBody>
          <a:bodyPr wrap="square">
            <a:spAutoFit/>
          </a:bodyPr>
          <a:lstStyle/>
          <a:p>
            <a:pPr lvl="0"/>
            <a:r>
              <a:rPr lang="it-IT" sz="1600" b="1" dirty="0">
                <a:latin typeface="Arial" panose="020B0604020202020204" pitchFamily="34" charset="0"/>
                <a:cs typeface="Arial" panose="020B0604020202020204" pitchFamily="34" charset="0"/>
              </a:rPr>
              <a:t>3. QUALITÀ DEI PROGETTI E ADEGUATEZZA/ SOSTENIBILITÀ ECONOMICO-FINANZIARIA</a:t>
            </a:r>
          </a:p>
          <a:p>
            <a:pPr lvl="0"/>
            <a:r>
              <a:rPr lang="it-IT" sz="1600" b="1" dirty="0">
                <a:latin typeface="Arial" panose="020B0604020202020204" pitchFamily="34" charset="0"/>
                <a:cs typeface="Arial" panose="020B0604020202020204" pitchFamily="34" charset="0"/>
              </a:rPr>
              <a:t>3.1 Coerenza interna, chiarezza e completezza nella definizione degli obiettivi, dei risultati, delle attività e prodotti, dei destinatari e del calendario attuativo</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1 a 5 punti coerenza interna, chiarezza e completezza BASSA</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6 a 10 punti coerenza interna, chiarezza e completezza MEDIA</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11 a 18 punti coerenza interna, chiarezza e completezza ALTA</a:t>
            </a:r>
          </a:p>
          <a:p>
            <a:pPr lvl="0"/>
            <a:endParaRPr lang="it-IT" sz="1600" dirty="0">
              <a:latin typeface="Arial" panose="020B0604020202020204" pitchFamily="34" charset="0"/>
              <a:cs typeface="Arial" panose="020B0604020202020204" pitchFamily="34" charset="0"/>
            </a:endParaRPr>
          </a:p>
          <a:p>
            <a:pPr lvl="0"/>
            <a:r>
              <a:rPr lang="it-IT" sz="1600" b="1" dirty="0">
                <a:latin typeface="Arial" panose="020B0604020202020204" pitchFamily="34" charset="0"/>
                <a:cs typeface="Arial" panose="020B0604020202020204" pitchFamily="34" charset="0"/>
              </a:rPr>
              <a:t>3.2 Coerenza della progettazione con la declinazione del budget in relazione a suddivisione del budget tra i partner; sostenibilità economico-finanziaria</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1 a 3 punti in caso di coerenza della progettazione BASSA</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4 a 6 punti in caso di coerenza della progettazione MEDIA</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Da 7 a 10 punti in caso di coerenza della progettazione ALTA</a:t>
            </a:r>
          </a:p>
          <a:p>
            <a:pPr lvl="0"/>
            <a:endParaRPr lang="it-IT" sz="1600" dirty="0">
              <a:latin typeface="Arial" panose="020B0604020202020204" pitchFamily="34" charset="0"/>
              <a:cs typeface="Arial" panose="020B0604020202020204" pitchFamily="34" charset="0"/>
            </a:endParaRPr>
          </a:p>
          <a:p>
            <a:pPr lvl="0"/>
            <a:r>
              <a:rPr lang="it-IT" sz="1600" b="1" dirty="0">
                <a:latin typeface="Arial" panose="020B0604020202020204" pitchFamily="34" charset="0"/>
                <a:cs typeface="Arial" panose="020B0604020202020204" pitchFamily="34" charset="0"/>
              </a:rPr>
              <a:t>3.3 Cofinanziamento assicurato da soggetti esterni al partenariato </a:t>
            </a:r>
          </a:p>
          <a:p>
            <a:pPr marL="285750" lvl="0" indent="-285750">
              <a:buFont typeface="Wingdings" panose="05000000000000000000" pitchFamily="2" charset="2"/>
              <a:buChar char="Ø"/>
            </a:pPr>
            <a:r>
              <a:rPr lang="it-IT" sz="1600" dirty="0">
                <a:latin typeface="Arial" panose="020B0604020202020204" pitchFamily="34" charset="0"/>
                <a:cs typeface="Arial" panose="020B0604020202020204" pitchFamily="34" charset="0"/>
              </a:rPr>
              <a:t>2 punti</a:t>
            </a:r>
          </a:p>
        </p:txBody>
      </p:sp>
      <p:sp>
        <p:nvSpPr>
          <p:cNvPr id="9" name="Rectangle: Rounded Corners 1">
            <a:extLst>
              <a:ext uri="{FF2B5EF4-FFF2-40B4-BE49-F238E27FC236}">
                <a16:creationId xmlns:a16="http://schemas.microsoft.com/office/drawing/2014/main" id="{AA9CA8FA-97A7-CD30-CF50-EB77448BBE62}"/>
              </a:ext>
            </a:extLst>
          </p:cNvPr>
          <p:cNvSpPr/>
          <p:nvPr/>
        </p:nvSpPr>
        <p:spPr>
          <a:xfrm>
            <a:off x="6800850" y="784896"/>
            <a:ext cx="5121133" cy="251782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200" dirty="0">
              <a:solidFill>
                <a:schemeClr val="bg1"/>
              </a:solidFill>
              <a:effectLst/>
              <a:latin typeface="Arial" panose="020B0604020202020204" pitchFamily="34" charset="0"/>
              <a:cs typeface="Arial" panose="020B0604020202020204" pitchFamily="34" charset="0"/>
            </a:endParaRPr>
          </a:p>
          <a:p>
            <a:pPr algn="just"/>
            <a:endParaRPr lang="it-IT" sz="1200" dirty="0">
              <a:latin typeface="Arial" panose="020B0604020202020204" pitchFamily="34" charset="0"/>
              <a:cs typeface="Arial" panose="020B0604020202020204" pitchFamily="34" charset="0"/>
            </a:endParaRPr>
          </a:p>
          <a:p>
            <a:pPr algn="just"/>
            <a:r>
              <a:rPr lang="it-IT" sz="1200" dirty="0">
                <a:latin typeface="Arial" panose="020B0604020202020204" pitchFamily="34" charset="0"/>
                <a:cs typeface="Arial" panose="020B0604020202020204" pitchFamily="34" charset="0"/>
              </a:rPr>
              <a:t>Ai fini della valutazione della coerenza e chiarezza degli obiettivi sono considerati i seguenti elementi:</a:t>
            </a:r>
          </a:p>
          <a:p>
            <a:pPr algn="just"/>
            <a:r>
              <a:rPr lang="it-IT" sz="1200" dirty="0">
                <a:latin typeface="Arial" panose="020B0604020202020204" pitchFamily="34" charset="0"/>
                <a:cs typeface="Arial" panose="020B0604020202020204" pitchFamily="34" charset="0"/>
              </a:rPr>
              <a:t>(a) L’obiettivo generale, gli obiettivi specifici e i risultati attesi sono interconnessi all’interno di un quadro logico di intervento;</a:t>
            </a:r>
          </a:p>
          <a:p>
            <a:pPr algn="just"/>
            <a:r>
              <a:rPr lang="it-IT" sz="1200" dirty="0">
                <a:latin typeface="Arial" panose="020B0604020202020204" pitchFamily="34" charset="0"/>
                <a:cs typeface="Arial" panose="020B0604020202020204" pitchFamily="34" charset="0"/>
              </a:rPr>
              <a:t>(b) Sono descritte nel dettaglio le caratteristiche dei destinatari;</a:t>
            </a:r>
          </a:p>
          <a:p>
            <a:pPr algn="just"/>
            <a:r>
              <a:rPr lang="it-IT" sz="1200" dirty="0">
                <a:latin typeface="Arial" panose="020B0604020202020204" pitchFamily="34" charset="0"/>
                <a:cs typeface="Arial" panose="020B0604020202020204" pitchFamily="34" charset="0"/>
              </a:rPr>
              <a:t>(c) Sono definiti con precisione durata, inizio </a:t>
            </a:r>
            <a:r>
              <a:rPr lang="it-IT" sz="1200" dirty="0" err="1">
                <a:latin typeface="Arial" panose="020B0604020202020204" pitchFamily="34" charset="0"/>
                <a:cs typeface="Arial" panose="020B0604020202020204" pitchFamily="34" charset="0"/>
              </a:rPr>
              <a:t>efine</a:t>
            </a:r>
            <a:r>
              <a:rPr lang="it-IT" sz="1200" dirty="0">
                <a:latin typeface="Arial" panose="020B0604020202020204" pitchFamily="34" charset="0"/>
                <a:cs typeface="Arial" panose="020B0604020202020204" pitchFamily="34" charset="0"/>
              </a:rPr>
              <a:t> delle attività attraverso il calendario attuativo;</a:t>
            </a:r>
          </a:p>
          <a:p>
            <a:pPr algn="just"/>
            <a:r>
              <a:rPr lang="it-IT" sz="1200" dirty="0">
                <a:latin typeface="Arial" panose="020B0604020202020204" pitchFamily="34" charset="0"/>
                <a:cs typeface="Arial" panose="020B0604020202020204" pitchFamily="34" charset="0"/>
              </a:rPr>
              <a:t>(d) È dettagliata l’attività dedicata alla gestione del progetto e del partenariato;</a:t>
            </a:r>
          </a:p>
          <a:p>
            <a:pPr algn="just"/>
            <a:r>
              <a:rPr lang="it-IT" sz="1200" dirty="0">
                <a:latin typeface="Arial" panose="020B0604020202020204" pitchFamily="34" charset="0"/>
                <a:cs typeface="Arial" panose="020B0604020202020204" pitchFamily="34" charset="0"/>
              </a:rPr>
              <a:t>(e) Sono descritte nel dettaglio le azioni che si prevede di svolgere;</a:t>
            </a:r>
          </a:p>
          <a:p>
            <a:pPr algn="just"/>
            <a:r>
              <a:rPr lang="it-IT" sz="1200" dirty="0">
                <a:latin typeface="Arial" panose="020B0604020202020204" pitchFamily="34" charset="0"/>
                <a:cs typeface="Arial" panose="020B0604020202020204" pitchFamily="34" charset="0"/>
              </a:rPr>
              <a:t>(f) Sono descritti nel dettaglio i prodotti che vengono rilasciati</a:t>
            </a:r>
          </a:p>
        </p:txBody>
      </p:sp>
      <p:pic>
        <p:nvPicPr>
          <p:cNvPr id="11" name="Picture 6">
            <a:extLst>
              <a:ext uri="{FF2B5EF4-FFF2-40B4-BE49-F238E27FC236}">
                <a16:creationId xmlns:a16="http://schemas.microsoft.com/office/drawing/2014/main" id="{DC8B478C-DF5E-76E3-B288-AACEA78F7D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5415" y="784895"/>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1">
            <a:extLst>
              <a:ext uri="{FF2B5EF4-FFF2-40B4-BE49-F238E27FC236}">
                <a16:creationId xmlns:a16="http://schemas.microsoft.com/office/drawing/2014/main" id="{78C56F7F-0C3B-F7B8-1E7C-33D823B5C39E}"/>
              </a:ext>
            </a:extLst>
          </p:cNvPr>
          <p:cNvSpPr/>
          <p:nvPr/>
        </p:nvSpPr>
        <p:spPr>
          <a:xfrm>
            <a:off x="6800849" y="5032209"/>
            <a:ext cx="5121133" cy="52578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r>
              <a:rPr lang="it-IT" sz="1200" dirty="0">
                <a:solidFill>
                  <a:schemeClr val="bg1"/>
                </a:solidFill>
                <a:latin typeface="Arial" panose="020B0604020202020204" pitchFamily="34" charset="0"/>
                <a:cs typeface="Arial" panose="020B0604020202020204" pitchFamily="34" charset="0"/>
              </a:rPr>
              <a:t>Presenza di almeno una lettera di adesione alla rete di sostegno del progetto contenente l’impegno al cofinanziamento.</a:t>
            </a:r>
            <a:endParaRPr lang="it-IT" sz="1200" dirty="0">
              <a:latin typeface="Arial" panose="020B0604020202020204" pitchFamily="34" charset="0"/>
              <a:cs typeface="Arial" panose="020B0604020202020204" pitchFamily="34" charset="0"/>
            </a:endParaRPr>
          </a:p>
        </p:txBody>
      </p:sp>
      <p:sp>
        <p:nvSpPr>
          <p:cNvPr id="6" name="Rectangle: Rounded Corners 1">
            <a:extLst>
              <a:ext uri="{FF2B5EF4-FFF2-40B4-BE49-F238E27FC236}">
                <a16:creationId xmlns:a16="http://schemas.microsoft.com/office/drawing/2014/main" id="{A7872C08-EBE1-1AC4-5C27-3A6529A9FBD8}"/>
              </a:ext>
            </a:extLst>
          </p:cNvPr>
          <p:cNvSpPr/>
          <p:nvPr/>
        </p:nvSpPr>
        <p:spPr>
          <a:xfrm>
            <a:off x="8914909" y="75535"/>
            <a:ext cx="893012" cy="602766"/>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latin typeface="Arial" panose="020B0604020202020204" pitchFamily="34" charset="0"/>
                <a:cs typeface="Arial" panose="020B0604020202020204" pitchFamily="34" charset="0"/>
              </a:rPr>
              <a:t>Max 30 punti </a:t>
            </a:r>
          </a:p>
        </p:txBody>
      </p:sp>
      <p:sp>
        <p:nvSpPr>
          <p:cNvPr id="8" name="Titolo 1">
            <a:extLst>
              <a:ext uri="{FF2B5EF4-FFF2-40B4-BE49-F238E27FC236}">
                <a16:creationId xmlns:a16="http://schemas.microsoft.com/office/drawing/2014/main" id="{8957132A-985B-DF50-E066-1720ACC42396}"/>
              </a:ext>
            </a:extLst>
          </p:cNvPr>
          <p:cNvSpPr>
            <a:spLocks noGrp="1"/>
          </p:cNvSpPr>
          <p:nvPr>
            <p:ph type="ctrTitle"/>
          </p:nvPr>
        </p:nvSpPr>
        <p:spPr>
          <a:xfrm>
            <a:off x="338463" y="75534"/>
            <a:ext cx="11853537" cy="753080"/>
          </a:xfrm>
        </p:spPr>
        <p:txBody>
          <a:bodyPr/>
          <a:lstStyle/>
          <a:p>
            <a:r>
              <a:rPr lang="it-IT" sz="2400" dirty="0">
                <a:solidFill>
                  <a:srgbClr val="297A38"/>
                </a:solidFill>
              </a:rPr>
              <a:t>| </a:t>
            </a:r>
            <a:r>
              <a:rPr lang="it-IT" sz="2400" b="1" dirty="0">
                <a:solidFill>
                  <a:srgbClr val="297A38"/>
                </a:solidFill>
              </a:rPr>
              <a:t>CRITERI DI VALUTAZIONE 4/4</a:t>
            </a:r>
          </a:p>
        </p:txBody>
      </p:sp>
      <p:cxnSp>
        <p:nvCxnSpPr>
          <p:cNvPr id="10" name="Connettore diritto 9">
            <a:extLst>
              <a:ext uri="{FF2B5EF4-FFF2-40B4-BE49-F238E27FC236}">
                <a16:creationId xmlns:a16="http://schemas.microsoft.com/office/drawing/2014/main" id="{A224C919-0ADB-9153-9A99-A612ECC23D31}"/>
              </a:ext>
            </a:extLst>
          </p:cNvPr>
          <p:cNvCxnSpPr/>
          <p:nvPr/>
        </p:nvCxnSpPr>
        <p:spPr>
          <a:xfrm>
            <a:off x="253986" y="736559"/>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Rectangle: Rounded Corners 1">
            <a:extLst>
              <a:ext uri="{FF2B5EF4-FFF2-40B4-BE49-F238E27FC236}">
                <a16:creationId xmlns:a16="http://schemas.microsoft.com/office/drawing/2014/main" id="{73F3D23B-1261-58F8-A6E7-2279E70D45EC}"/>
              </a:ext>
            </a:extLst>
          </p:cNvPr>
          <p:cNvSpPr/>
          <p:nvPr/>
        </p:nvSpPr>
        <p:spPr>
          <a:xfrm>
            <a:off x="6800848" y="3555285"/>
            <a:ext cx="5121133" cy="1209219"/>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endParaRPr lang="it-IT" sz="1200" dirty="0">
              <a:solidFill>
                <a:schemeClr val="bg1"/>
              </a:solidFill>
              <a:effectLst/>
              <a:latin typeface="Arial" panose="020B0604020202020204" pitchFamily="34" charset="0"/>
              <a:cs typeface="Arial" panose="020B0604020202020204" pitchFamily="34" charset="0"/>
            </a:endParaRPr>
          </a:p>
          <a:p>
            <a:pPr algn="just"/>
            <a:r>
              <a:rPr lang="it-IT" sz="1200" dirty="0">
                <a:latin typeface="Arial" panose="020B0604020202020204" pitchFamily="34" charset="0"/>
                <a:cs typeface="Arial" panose="020B0604020202020204" pitchFamily="34" charset="0"/>
              </a:rPr>
              <a:t>Ai fini della valutazione della coerenza della proposta progettuale rispetto al piano finanziario sono considerati i seguenti elementi </a:t>
            </a:r>
          </a:p>
          <a:p>
            <a:pPr marL="228600" indent="-228600" algn="just">
              <a:buAutoNum type="alphaLcParenBoth"/>
            </a:pPr>
            <a:r>
              <a:rPr lang="it-IT" sz="1200" dirty="0">
                <a:latin typeface="Arial" panose="020B0604020202020204" pitchFamily="34" charset="0"/>
                <a:cs typeface="Arial" panose="020B0604020202020204" pitchFamily="34" charset="0"/>
              </a:rPr>
              <a:t>È ben delineato lo schema delle responsabilità fra i partner in relazione a attività e azioni di progetto e budget assegnato; </a:t>
            </a:r>
          </a:p>
          <a:p>
            <a:pPr marL="228600" indent="-228600" algn="just">
              <a:buAutoNum type="alphaLcParenBoth"/>
            </a:pPr>
            <a:r>
              <a:rPr lang="it-IT" sz="1200" dirty="0">
                <a:latin typeface="Arial" panose="020B0604020202020204" pitchFamily="34" charset="0"/>
                <a:cs typeface="Arial" panose="020B0604020202020204" pitchFamily="34" charset="0"/>
              </a:rPr>
              <a:t>È specificato il piano di sostenibilità economico finanziaria. </a:t>
            </a:r>
          </a:p>
        </p:txBody>
      </p:sp>
    </p:spTree>
    <p:extLst>
      <p:ext uri="{BB962C8B-B14F-4D97-AF65-F5344CB8AC3E}">
        <p14:creationId xmlns:p14="http://schemas.microsoft.com/office/powerpoint/2010/main" val="2677561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62FBAADB-DE49-E8BE-8CA9-4458CA338135}"/>
              </a:ext>
            </a:extLst>
          </p:cNvPr>
          <p:cNvSpPr>
            <a:spLocks noGrp="1"/>
          </p:cNvSpPr>
          <p:nvPr>
            <p:ph type="subTitle" idx="1"/>
          </p:nvPr>
        </p:nvSpPr>
        <p:spPr>
          <a:xfrm>
            <a:off x="698562" y="1294567"/>
            <a:ext cx="10803344" cy="645530"/>
          </a:xfrm>
        </p:spPr>
        <p:txBody>
          <a:bodyPr/>
          <a:lstStyle/>
          <a:p>
            <a:r>
              <a:rPr lang="it-IT" sz="1600" b="1" dirty="0">
                <a:latin typeface="Arial" panose="020B0604020202020204" pitchFamily="34" charset="0"/>
                <a:cs typeface="Arial" panose="020B0604020202020204" pitchFamily="34" charset="0"/>
              </a:rPr>
              <a:t>Definizione delle graduatorie - </a:t>
            </a:r>
            <a:r>
              <a:rPr lang="it-IT" sz="1600" dirty="0">
                <a:latin typeface="Arial" panose="020B0604020202020204" pitchFamily="34" charset="0"/>
                <a:cs typeface="Arial" panose="020B0604020202020204" pitchFamily="34" charset="0"/>
              </a:rPr>
              <a:t>Al termine della valutazione delle domande ammissibili saranno predisposte </a:t>
            </a:r>
            <a:r>
              <a:rPr lang="it-IT" sz="1600" b="1" dirty="0">
                <a:latin typeface="Arial" panose="020B0604020202020204" pitchFamily="34" charset="0"/>
                <a:cs typeface="Arial" panose="020B0604020202020204" pitchFamily="34" charset="0"/>
              </a:rPr>
              <a:t>due graduatorie</a:t>
            </a:r>
            <a:endParaRPr lang="it-IT" sz="1600" dirty="0">
              <a:latin typeface="Arial" panose="020B0604020202020204" pitchFamily="34" charset="0"/>
              <a:cs typeface="Arial" panose="020B0604020202020204" pitchFamily="34" charset="0"/>
            </a:endParaRPr>
          </a:p>
        </p:txBody>
      </p:sp>
      <p:sp>
        <p:nvSpPr>
          <p:cNvPr id="4" name="Titolo 1">
            <a:extLst>
              <a:ext uri="{FF2B5EF4-FFF2-40B4-BE49-F238E27FC236}">
                <a16:creationId xmlns:a16="http://schemas.microsoft.com/office/drawing/2014/main" id="{9034BB12-7F7E-4041-F140-2142FF35025D}"/>
              </a:ext>
            </a:extLst>
          </p:cNvPr>
          <p:cNvSpPr txBox="1">
            <a:spLocks/>
          </p:cNvSpPr>
          <p:nvPr/>
        </p:nvSpPr>
        <p:spPr>
          <a:xfrm>
            <a:off x="292836" y="274667"/>
            <a:ext cx="11296786" cy="753080"/>
          </a:xfrm>
          <a:prstGeom prst="rect">
            <a:avLst/>
          </a:prstGeom>
          <a:noFill/>
          <a:ln>
            <a:noFill/>
          </a:ln>
        </p:spPr>
        <p:txBody>
          <a:bodyPr spcFirstLastPara="1" wrap="square" lIns="91425" tIns="45700" rIns="91425" bIns="45700" anchor="ctr" anchorCtr="0">
            <a:noAutofit/>
          </a:bodyPr>
          <a:lstStyle>
            <a:lvl1pPr lvl="0" algn="l" defTabSz="914400" rtl="0" eaLnBrk="1" latinLnBrk="0" hangingPunct="1">
              <a:lnSpc>
                <a:spcPct val="90000"/>
              </a:lnSpc>
              <a:spcBef>
                <a:spcPts val="0"/>
              </a:spcBef>
              <a:spcAft>
                <a:spcPts val="0"/>
              </a:spcAft>
              <a:buClr>
                <a:srgbClr val="007239"/>
              </a:buClr>
              <a:buSzPts val="4800"/>
              <a:buFont typeface="Titillium Web"/>
              <a:buNone/>
              <a:defRPr sz="4800" kern="1200">
                <a:solidFill>
                  <a:schemeClr val="tx1"/>
                </a:solidFill>
                <a:latin typeface="Titillium Web"/>
                <a:ea typeface="Titillium Web"/>
                <a:cs typeface="Titillium Web"/>
                <a:sym typeface="Titillium Web"/>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it-IT" sz="2400" dirty="0">
                <a:solidFill>
                  <a:srgbClr val="297A38"/>
                </a:solidFill>
              </a:rPr>
              <a:t>| </a:t>
            </a:r>
            <a:r>
              <a:rPr lang="it-IT" sz="2400" b="1" dirty="0">
                <a:solidFill>
                  <a:srgbClr val="297A38"/>
                </a:solidFill>
              </a:rPr>
              <a:t>CONCESSIONE DELL'AGEVOLAZIONE E COMUNICAZIONE DEGLI ESITI DELL'ISTRUTTORIA</a:t>
            </a:r>
          </a:p>
        </p:txBody>
      </p:sp>
      <p:cxnSp>
        <p:nvCxnSpPr>
          <p:cNvPr id="5" name="Connettore diritto 4">
            <a:extLst>
              <a:ext uri="{FF2B5EF4-FFF2-40B4-BE49-F238E27FC236}">
                <a16:creationId xmlns:a16="http://schemas.microsoft.com/office/drawing/2014/main" id="{04B1510D-434E-3419-4D15-E50F0F770E15}"/>
              </a:ext>
            </a:extLst>
          </p:cNvPr>
          <p:cNvCxnSpPr/>
          <p:nvPr/>
        </p:nvCxnSpPr>
        <p:spPr>
          <a:xfrm>
            <a:off x="338463" y="116490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CasellaDiTesto 8">
            <a:extLst>
              <a:ext uri="{FF2B5EF4-FFF2-40B4-BE49-F238E27FC236}">
                <a16:creationId xmlns:a16="http://schemas.microsoft.com/office/drawing/2014/main" id="{6736F7C1-804E-91DA-2D8C-30565785BE9C}"/>
              </a:ext>
            </a:extLst>
          </p:cNvPr>
          <p:cNvSpPr txBox="1"/>
          <p:nvPr/>
        </p:nvSpPr>
        <p:spPr>
          <a:xfrm>
            <a:off x="338462" y="3849171"/>
            <a:ext cx="5177918" cy="1200329"/>
          </a:xfrm>
          <a:prstGeom prst="rect">
            <a:avLst/>
          </a:prstGeom>
          <a:noFill/>
        </p:spPr>
        <p:txBody>
          <a:bodyPr wrap="square">
            <a:spAutoFit/>
          </a:bodyPr>
          <a:lstStyle/>
          <a:p>
            <a:r>
              <a:rPr lang="it-IT" dirty="0"/>
              <a:t>🗂️ </a:t>
            </a:r>
            <a:r>
              <a:rPr lang="it-IT" dirty="0">
                <a:latin typeface="Arial" panose="020B0604020202020204" pitchFamily="34" charset="0"/>
                <a:cs typeface="Arial" panose="020B0604020202020204" pitchFamily="34" charset="0"/>
              </a:rPr>
              <a:t>C</a:t>
            </a:r>
            <a:r>
              <a:rPr lang="it-IT" sz="1800" dirty="0">
                <a:latin typeface="Arial" panose="020B0604020202020204" pitchFamily="34" charset="0"/>
                <a:cs typeface="Arial" panose="020B0604020202020204" pitchFamily="34" charset="0"/>
              </a:rPr>
              <a:t>iascuna graduatoria riporterà </a:t>
            </a:r>
          </a:p>
          <a:p>
            <a:pPr marL="742950" lvl="1" indent="-285750">
              <a:buFont typeface="Arial" panose="020B0604020202020204" pitchFamily="34" charset="0"/>
              <a:buChar char="•"/>
            </a:pPr>
            <a:r>
              <a:rPr lang="it-IT" dirty="0">
                <a:latin typeface="Arial" panose="020B0604020202020204" pitchFamily="34" charset="0"/>
                <a:cs typeface="Arial" panose="020B0604020202020204" pitchFamily="34" charset="0"/>
              </a:rPr>
              <a:t>Progetti ammessi e finanziati</a:t>
            </a:r>
          </a:p>
          <a:p>
            <a:pPr marL="742950" lvl="1" indent="-285750">
              <a:buFont typeface="Arial" panose="020B0604020202020204" pitchFamily="34" charset="0"/>
              <a:buChar char="•"/>
            </a:pPr>
            <a:r>
              <a:rPr lang="it-IT" dirty="0">
                <a:latin typeface="Arial" panose="020B0604020202020204" pitchFamily="34" charset="0"/>
                <a:cs typeface="Arial" panose="020B0604020202020204" pitchFamily="34" charset="0"/>
              </a:rPr>
              <a:t>Progetti ammessi e non finanziati</a:t>
            </a:r>
          </a:p>
          <a:p>
            <a:pPr marL="742950" lvl="1" indent="-285750">
              <a:buFont typeface="Arial" panose="020B0604020202020204" pitchFamily="34" charset="0"/>
              <a:buChar char="•"/>
            </a:pPr>
            <a:r>
              <a:rPr lang="it-IT" dirty="0">
                <a:latin typeface="Arial" panose="020B0604020202020204" pitchFamily="34" charset="0"/>
                <a:cs typeface="Arial" panose="020B0604020202020204" pitchFamily="34" charset="0"/>
              </a:rPr>
              <a:t>Progetti non ammessi</a:t>
            </a:r>
          </a:p>
        </p:txBody>
      </p:sp>
      <p:graphicFrame>
        <p:nvGraphicFramePr>
          <p:cNvPr id="10" name="Tabella 9">
            <a:extLst>
              <a:ext uri="{FF2B5EF4-FFF2-40B4-BE49-F238E27FC236}">
                <a16:creationId xmlns:a16="http://schemas.microsoft.com/office/drawing/2014/main" id="{DE4F4CF0-D0F9-803A-4DCE-220F3D1ABE93}"/>
              </a:ext>
            </a:extLst>
          </p:cNvPr>
          <p:cNvGraphicFramePr>
            <a:graphicFrameLocks noGrp="1"/>
          </p:cNvGraphicFramePr>
          <p:nvPr>
            <p:extLst>
              <p:ext uri="{D42A27DB-BD31-4B8C-83A1-F6EECF244321}">
                <p14:modId xmlns:p14="http://schemas.microsoft.com/office/powerpoint/2010/main" val="2435747986"/>
              </p:ext>
            </p:extLst>
          </p:nvPr>
        </p:nvGraphicFramePr>
        <p:xfrm>
          <a:off x="250746" y="2080379"/>
          <a:ext cx="11338876" cy="1463040"/>
        </p:xfrm>
        <a:graphic>
          <a:graphicData uri="http://schemas.openxmlformats.org/drawingml/2006/table">
            <a:tbl>
              <a:tblPr firstRow="1" bandRow="1">
                <a:tableStyleId>{2D5ABB26-0587-4C30-8999-92F81FD0307C}</a:tableStyleId>
              </a:tblPr>
              <a:tblGrid>
                <a:gridCol w="5669438">
                  <a:extLst>
                    <a:ext uri="{9D8B030D-6E8A-4147-A177-3AD203B41FA5}">
                      <a16:colId xmlns:a16="http://schemas.microsoft.com/office/drawing/2014/main" val="3593161721"/>
                    </a:ext>
                  </a:extLst>
                </a:gridCol>
                <a:gridCol w="5669438">
                  <a:extLst>
                    <a:ext uri="{9D8B030D-6E8A-4147-A177-3AD203B41FA5}">
                      <a16:colId xmlns:a16="http://schemas.microsoft.com/office/drawing/2014/main" val="898189971"/>
                    </a:ext>
                  </a:extLst>
                </a:gridCol>
              </a:tblGrid>
              <a:tr h="370840">
                <a:tc>
                  <a:txBody>
                    <a:bodyPr/>
                    <a:lstStyle/>
                    <a:p>
                      <a:pPr algn="ctr"/>
                      <a:r>
                        <a:rPr lang="it-IT" b="1" dirty="0">
                          <a:latin typeface="Arial" panose="020B0604020202020204" pitchFamily="34" charset="0"/>
                          <a:cs typeface="Arial" panose="020B0604020202020204" pitchFamily="34" charset="0"/>
                        </a:rPr>
                        <a:t>1. Graduatoria Fondazioni del Terzo Settore</a:t>
                      </a:r>
                    </a:p>
                    <a:p>
                      <a:pPr algn="ctr"/>
                      <a:r>
                        <a:rPr lang="it-IT" dirty="0">
                          <a:latin typeface="Arial" panose="020B0604020202020204" pitchFamily="34" charset="0"/>
                          <a:cs typeface="Arial" panose="020B0604020202020204" pitchFamily="34" charset="0"/>
                        </a:rPr>
                        <a:t>Progetti con Fondazioni come </a:t>
                      </a:r>
                      <a:r>
                        <a:rPr lang="it-IT" b="1" dirty="0">
                          <a:latin typeface="Arial" panose="020B0604020202020204" pitchFamily="34" charset="0"/>
                          <a:cs typeface="Arial" panose="020B0604020202020204" pitchFamily="34" charset="0"/>
                        </a:rPr>
                        <a:t>capofila o partner</a:t>
                      </a:r>
                      <a:r>
                        <a:rPr lang="it-IT" dirty="0">
                          <a:latin typeface="Arial" panose="020B0604020202020204" pitchFamily="34" charset="0"/>
                          <a:cs typeface="Arial" panose="020B0604020202020204" pitchFamily="34" charset="0"/>
                        </a:rPr>
                        <a:t>, articolata in:</a:t>
                      </a:r>
                    </a:p>
                    <a:p>
                      <a:pPr lvl="0" algn="ctr"/>
                      <a:r>
                        <a:rPr lang="it-IT" dirty="0">
                          <a:latin typeface="Arial" panose="020B0604020202020204" pitchFamily="34" charset="0"/>
                          <a:cs typeface="Arial" panose="020B0604020202020204" pitchFamily="34" charset="0"/>
                        </a:rPr>
                        <a:t>Progetti collaborativi </a:t>
                      </a:r>
                      <a:r>
                        <a:rPr lang="it-IT" b="1" dirty="0">
                          <a:latin typeface="Arial" panose="020B0604020202020204" pitchFamily="34" charset="0"/>
                          <a:cs typeface="Arial" panose="020B0604020202020204" pitchFamily="34" charset="0"/>
                        </a:rPr>
                        <a:t>su larga scala</a:t>
                      </a:r>
                      <a:endParaRPr lang="it-IT" dirty="0">
                        <a:latin typeface="Arial" panose="020B0604020202020204" pitchFamily="34" charset="0"/>
                        <a:cs typeface="Arial" panose="020B0604020202020204" pitchFamily="34" charset="0"/>
                      </a:endParaRPr>
                    </a:p>
                    <a:p>
                      <a:pPr lvl="0" algn="ctr"/>
                      <a:r>
                        <a:rPr lang="it-IT" dirty="0">
                          <a:latin typeface="Arial" panose="020B0604020202020204" pitchFamily="34" charset="0"/>
                          <a:cs typeface="Arial" panose="020B0604020202020204" pitchFamily="34" charset="0"/>
                        </a:rPr>
                        <a:t>Progetti </a:t>
                      </a:r>
                      <a:r>
                        <a:rPr lang="it-IT" b="1" dirty="0">
                          <a:latin typeface="Arial" panose="020B0604020202020204" pitchFamily="34" charset="0"/>
                          <a:cs typeface="Arial" panose="020B0604020202020204" pitchFamily="34" charset="0"/>
                        </a:rPr>
                        <a:t>su piccola scala</a:t>
                      </a:r>
                      <a:endParaRPr lang="it-IT" dirty="0">
                        <a:latin typeface="Arial" panose="020B0604020202020204" pitchFamily="34" charset="0"/>
                        <a:cs typeface="Arial" panose="020B0604020202020204" pitchFamily="34" charset="0"/>
                      </a:endParaRPr>
                    </a:p>
                  </a:txBody>
                  <a:tcPr/>
                </a:tc>
                <a:tc>
                  <a:txBody>
                    <a:bodyPr/>
                    <a:lstStyle/>
                    <a:p>
                      <a:pPr algn="ctr"/>
                      <a:r>
                        <a:rPr lang="it-IT" b="1" dirty="0">
                          <a:latin typeface="Arial" panose="020B0604020202020204" pitchFamily="34" charset="0"/>
                          <a:cs typeface="Arial" panose="020B0604020202020204" pitchFamily="34" charset="0"/>
                        </a:rPr>
                        <a:t>2. Graduatoria ODV e APS</a:t>
                      </a:r>
                    </a:p>
                    <a:p>
                      <a:pPr algn="ctr"/>
                      <a:r>
                        <a:rPr lang="it-IT" dirty="0">
                          <a:latin typeface="Arial" panose="020B0604020202020204" pitchFamily="34" charset="0"/>
                          <a:cs typeface="Arial" panose="020B0604020202020204" pitchFamily="34" charset="0"/>
                        </a:rPr>
                        <a:t>Progetti con ODV/APS come </a:t>
                      </a:r>
                      <a:r>
                        <a:rPr lang="it-IT" b="1" dirty="0">
                          <a:latin typeface="Arial" panose="020B0604020202020204" pitchFamily="34" charset="0"/>
                          <a:cs typeface="Arial" panose="020B0604020202020204" pitchFamily="34" charset="0"/>
                        </a:rPr>
                        <a:t>capofila o partner</a:t>
                      </a:r>
                      <a:r>
                        <a:rPr lang="it-IT" dirty="0">
                          <a:latin typeface="Arial" panose="020B0604020202020204" pitchFamily="34" charset="0"/>
                          <a:cs typeface="Arial" panose="020B0604020202020204" pitchFamily="34" charset="0"/>
                        </a:rPr>
                        <a:t>, articolata in:</a:t>
                      </a:r>
                    </a:p>
                    <a:p>
                      <a:pPr lvl="0" algn="ctr"/>
                      <a:r>
                        <a:rPr lang="it-IT" dirty="0">
                          <a:latin typeface="Arial" panose="020B0604020202020204" pitchFamily="34" charset="0"/>
                          <a:cs typeface="Arial" panose="020B0604020202020204" pitchFamily="34" charset="0"/>
                        </a:rPr>
                        <a:t>Progetti collaborativi </a:t>
                      </a:r>
                      <a:r>
                        <a:rPr lang="it-IT" b="1" dirty="0">
                          <a:latin typeface="Arial" panose="020B0604020202020204" pitchFamily="34" charset="0"/>
                          <a:cs typeface="Arial" panose="020B0604020202020204" pitchFamily="34" charset="0"/>
                        </a:rPr>
                        <a:t>su larga scala</a:t>
                      </a:r>
                      <a:endParaRPr lang="it-IT" dirty="0">
                        <a:latin typeface="Arial" panose="020B0604020202020204" pitchFamily="34" charset="0"/>
                        <a:cs typeface="Arial" panose="020B0604020202020204" pitchFamily="34" charset="0"/>
                      </a:endParaRPr>
                    </a:p>
                    <a:p>
                      <a:pPr lvl="0" algn="ctr"/>
                      <a:r>
                        <a:rPr lang="it-IT" dirty="0">
                          <a:latin typeface="Arial" panose="020B0604020202020204" pitchFamily="34" charset="0"/>
                          <a:cs typeface="Arial" panose="020B0604020202020204" pitchFamily="34" charset="0"/>
                        </a:rPr>
                        <a:t>Progetti </a:t>
                      </a:r>
                      <a:r>
                        <a:rPr lang="it-IT" b="1" dirty="0">
                          <a:latin typeface="Arial" panose="020B0604020202020204" pitchFamily="34" charset="0"/>
                          <a:cs typeface="Arial" panose="020B0604020202020204" pitchFamily="34" charset="0"/>
                        </a:rPr>
                        <a:t>su piccola scala</a:t>
                      </a:r>
                      <a:endParaRPr lang="it-IT"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51495154"/>
                  </a:ext>
                </a:extLst>
              </a:tr>
            </a:tbl>
          </a:graphicData>
        </a:graphic>
      </p:graphicFrame>
      <p:sp>
        <p:nvSpPr>
          <p:cNvPr id="12" name="CasellaDiTesto 11">
            <a:extLst>
              <a:ext uri="{FF2B5EF4-FFF2-40B4-BE49-F238E27FC236}">
                <a16:creationId xmlns:a16="http://schemas.microsoft.com/office/drawing/2014/main" id="{A208963A-807A-15FC-3AFB-972B44AD172D}"/>
              </a:ext>
            </a:extLst>
          </p:cNvPr>
          <p:cNvSpPr txBox="1"/>
          <p:nvPr/>
        </p:nvSpPr>
        <p:spPr>
          <a:xfrm>
            <a:off x="338462" y="1297195"/>
            <a:ext cx="544769" cy="369332"/>
          </a:xfrm>
          <a:prstGeom prst="rect">
            <a:avLst/>
          </a:prstGeom>
          <a:noFill/>
        </p:spPr>
        <p:txBody>
          <a:bodyPr wrap="square">
            <a:spAutoFit/>
          </a:bodyPr>
          <a:lstStyle/>
          <a:p>
            <a:r>
              <a:rPr lang="it-IT" dirty="0"/>
              <a:t>📊</a:t>
            </a:r>
          </a:p>
        </p:txBody>
      </p:sp>
      <p:sp>
        <p:nvSpPr>
          <p:cNvPr id="14" name="CasellaDiTesto 13">
            <a:extLst>
              <a:ext uri="{FF2B5EF4-FFF2-40B4-BE49-F238E27FC236}">
                <a16:creationId xmlns:a16="http://schemas.microsoft.com/office/drawing/2014/main" id="{7854BA11-32D8-C820-1771-DAD9BBFB9898}"/>
              </a:ext>
            </a:extLst>
          </p:cNvPr>
          <p:cNvSpPr txBox="1"/>
          <p:nvPr/>
        </p:nvSpPr>
        <p:spPr>
          <a:xfrm>
            <a:off x="5516380" y="3866128"/>
            <a:ext cx="6138472" cy="646331"/>
          </a:xfrm>
          <a:prstGeom prst="rect">
            <a:avLst/>
          </a:prstGeom>
          <a:noFill/>
        </p:spPr>
        <p:txBody>
          <a:bodyPr wrap="square">
            <a:spAutoFit/>
          </a:bodyPr>
          <a:lstStyle/>
          <a:p>
            <a:r>
              <a:rPr lang="it-IT" dirty="0">
                <a:latin typeface="Arial" panose="020B0604020202020204" pitchFamily="34" charset="0"/>
                <a:cs typeface="Arial" panose="020B0604020202020204" pitchFamily="34" charset="0"/>
              </a:rPr>
              <a:t>📅 </a:t>
            </a:r>
            <a:r>
              <a:rPr lang="it-IT" sz="1800" dirty="0">
                <a:latin typeface="Arial" panose="020B0604020202020204" pitchFamily="34" charset="0"/>
                <a:cs typeface="Arial" panose="020B0604020202020204" pitchFamily="34" charset="0"/>
              </a:rPr>
              <a:t>Le graduatorie saranno approvate </a:t>
            </a:r>
            <a:r>
              <a:rPr lang="it-IT" sz="1800" b="1" dirty="0">
                <a:latin typeface="Arial" panose="020B0604020202020204" pitchFamily="34" charset="0"/>
                <a:cs typeface="Arial" panose="020B0604020202020204" pitchFamily="34" charset="0"/>
              </a:rPr>
              <a:t>entro 60 giorni</a:t>
            </a:r>
            <a:r>
              <a:rPr lang="it-IT" sz="1800" dirty="0">
                <a:latin typeface="Arial" panose="020B0604020202020204" pitchFamily="34" charset="0"/>
                <a:cs typeface="Arial" panose="020B0604020202020204" pitchFamily="34" charset="0"/>
              </a:rPr>
              <a:t> dal termine di presentazione delle candidature.</a:t>
            </a:r>
          </a:p>
        </p:txBody>
      </p:sp>
      <p:sp>
        <p:nvSpPr>
          <p:cNvPr id="16" name="CasellaDiTesto 15">
            <a:extLst>
              <a:ext uri="{FF2B5EF4-FFF2-40B4-BE49-F238E27FC236}">
                <a16:creationId xmlns:a16="http://schemas.microsoft.com/office/drawing/2014/main" id="{F6521735-18BC-A4E5-1C59-15091EA732C4}"/>
              </a:ext>
            </a:extLst>
          </p:cNvPr>
          <p:cNvSpPr txBox="1"/>
          <p:nvPr/>
        </p:nvSpPr>
        <p:spPr>
          <a:xfrm>
            <a:off x="5840731" y="4713818"/>
            <a:ext cx="5748890" cy="1569660"/>
          </a:xfrm>
          <a:prstGeom prst="rect">
            <a:avLst/>
          </a:prstGeom>
          <a:noFill/>
        </p:spPr>
        <p:txBody>
          <a:bodyPr wrap="square">
            <a:spAutoFit/>
          </a:bodyPr>
          <a:lstStyle/>
          <a:p>
            <a:pPr lvl="0" algn="ctr"/>
            <a:r>
              <a:rPr lang="it-IT" dirty="0">
                <a:effectLst/>
              </a:rPr>
              <a:t>📢 </a:t>
            </a:r>
            <a:r>
              <a:rPr lang="it-IT" dirty="0">
                <a:latin typeface="Arial" panose="020B0604020202020204" pitchFamily="34" charset="0"/>
                <a:cs typeface="Arial" panose="020B0604020202020204" pitchFamily="34" charset="0"/>
              </a:rPr>
              <a:t>La pubblicazione sul:</a:t>
            </a:r>
            <a:endParaRPr lang="it-IT" sz="1200" dirty="0">
              <a:latin typeface="Arial" panose="020B0604020202020204" pitchFamily="34" charset="0"/>
              <a:cs typeface="Arial" panose="020B0604020202020204" pitchFamily="34" charset="0"/>
            </a:endParaRPr>
          </a:p>
          <a:p>
            <a:pPr lvl="1" algn="ctr"/>
            <a:r>
              <a:rPr lang="it-IT" b="1" dirty="0">
                <a:latin typeface="Arial" panose="020B0604020202020204" pitchFamily="34" charset="0"/>
                <a:cs typeface="Arial" panose="020B0604020202020204" pitchFamily="34" charset="0"/>
              </a:rPr>
              <a:t>BURL – Bollettino Ufficiale Regione Lombardia</a:t>
            </a:r>
            <a:endParaRPr lang="it-IT" dirty="0">
              <a:latin typeface="Arial" panose="020B0604020202020204" pitchFamily="34" charset="0"/>
              <a:cs typeface="Arial" panose="020B0604020202020204" pitchFamily="34" charset="0"/>
            </a:endParaRPr>
          </a:p>
          <a:p>
            <a:pPr lvl="1" algn="ctr"/>
            <a:r>
              <a:rPr lang="it-IT" b="1" dirty="0">
                <a:latin typeface="Arial" panose="020B0604020202020204" pitchFamily="34" charset="0"/>
                <a:cs typeface="Arial" panose="020B0604020202020204" pitchFamily="34" charset="0"/>
              </a:rPr>
              <a:t>Sito istituzionale</a:t>
            </a:r>
            <a:r>
              <a:rPr lang="it-IT" dirty="0">
                <a:latin typeface="Arial" panose="020B0604020202020204" pitchFamily="34" charset="0"/>
                <a:cs typeface="Arial" panose="020B0604020202020204" pitchFamily="34" charset="0"/>
              </a:rPr>
              <a:t> </a:t>
            </a:r>
            <a:r>
              <a:rPr lang="it-IT" dirty="0">
                <a:latin typeface="Arial" panose="020B0604020202020204" pitchFamily="34" charset="0"/>
                <a:cs typeface="Arial" panose="020B0604020202020204" pitchFamily="34" charset="0"/>
                <a:hlinkClick r:id="rId2"/>
              </a:rPr>
              <a:t>www.regione.lombardia.it</a:t>
            </a:r>
            <a:endParaRPr lang="it-IT" dirty="0">
              <a:latin typeface="Arial" panose="020B0604020202020204" pitchFamily="34" charset="0"/>
              <a:cs typeface="Arial" panose="020B0604020202020204" pitchFamily="34" charset="0"/>
            </a:endParaRPr>
          </a:p>
          <a:p>
            <a:pPr lvl="0" algn="ctr"/>
            <a:r>
              <a:rPr lang="it-IT" sz="1600" dirty="0">
                <a:latin typeface="Arial" panose="020B0604020202020204" pitchFamily="34" charset="0"/>
                <a:cs typeface="Arial" panose="020B0604020202020204" pitchFamily="34" charset="0"/>
              </a:rPr>
              <a:t>La pubblicazione ha </a:t>
            </a:r>
            <a:r>
              <a:rPr lang="it-IT" sz="1600" b="1" dirty="0">
                <a:latin typeface="Arial" panose="020B0604020202020204" pitchFamily="34" charset="0"/>
                <a:cs typeface="Arial" panose="020B0604020202020204" pitchFamily="34" charset="0"/>
              </a:rPr>
              <a:t>valore di notifica a tutti gli effetti</a:t>
            </a:r>
            <a:r>
              <a:rPr lang="it-IT" sz="2400" dirty="0">
                <a:latin typeface="Arial" panose="020B0604020202020204" pitchFamily="34" charset="0"/>
                <a:cs typeface="Arial" panose="020B0604020202020204" pitchFamily="34" charset="0"/>
              </a:rPr>
              <a:t>.</a:t>
            </a:r>
          </a:p>
          <a:p>
            <a:pPr marL="342900" lvl="0" indent="-342900">
              <a:buFont typeface="Arial" panose="020B0604020202020204" pitchFamily="34" charset="0"/>
              <a:buChar char="•"/>
            </a:pPr>
            <a:endParaRPr lang="it-IT" dirty="0"/>
          </a:p>
        </p:txBody>
      </p:sp>
      <p:cxnSp>
        <p:nvCxnSpPr>
          <p:cNvPr id="17" name="Connettore diritto 16">
            <a:extLst>
              <a:ext uri="{FF2B5EF4-FFF2-40B4-BE49-F238E27FC236}">
                <a16:creationId xmlns:a16="http://schemas.microsoft.com/office/drawing/2014/main" id="{6C134E77-E53B-608B-17C4-6F59D0497423}"/>
              </a:ext>
            </a:extLst>
          </p:cNvPr>
          <p:cNvCxnSpPr/>
          <p:nvPr/>
        </p:nvCxnSpPr>
        <p:spPr>
          <a:xfrm>
            <a:off x="426178" y="3664768"/>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9029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BE082B-0B2D-0AEE-80B0-6EB8F814DFFE}"/>
              </a:ext>
            </a:extLst>
          </p:cNvPr>
          <p:cNvSpPr>
            <a:spLocks noGrp="1"/>
          </p:cNvSpPr>
          <p:nvPr>
            <p:ph type="ctrTitle"/>
          </p:nvPr>
        </p:nvSpPr>
        <p:spPr>
          <a:xfrm>
            <a:off x="514277" y="391529"/>
            <a:ext cx="11853537" cy="753080"/>
          </a:xfrm>
        </p:spPr>
        <p:txBody>
          <a:bodyPr/>
          <a:lstStyle/>
          <a:p>
            <a:r>
              <a:rPr lang="it-IT" sz="2400" dirty="0">
                <a:solidFill>
                  <a:srgbClr val="297A38"/>
                </a:solidFill>
              </a:rPr>
              <a:t>| </a:t>
            </a:r>
            <a:r>
              <a:rPr lang="it-IT" sz="2400" b="1" dirty="0">
                <a:solidFill>
                  <a:srgbClr val="297A38"/>
                </a:solidFill>
              </a:rPr>
              <a:t>MODALITÀ E TEMPI PER L’EROGAZIONE DELL’AGEVOLAZIONE</a:t>
            </a:r>
          </a:p>
        </p:txBody>
      </p:sp>
      <p:sp>
        <p:nvSpPr>
          <p:cNvPr id="3" name="Sottotitolo 2">
            <a:extLst>
              <a:ext uri="{FF2B5EF4-FFF2-40B4-BE49-F238E27FC236}">
                <a16:creationId xmlns:a16="http://schemas.microsoft.com/office/drawing/2014/main" id="{5EBD0FFB-E5BD-ACF3-34C4-FCCE2F075A81}"/>
              </a:ext>
            </a:extLst>
          </p:cNvPr>
          <p:cNvSpPr>
            <a:spLocks noGrp="1"/>
          </p:cNvSpPr>
          <p:nvPr>
            <p:ph type="subTitle" idx="1"/>
          </p:nvPr>
        </p:nvSpPr>
        <p:spPr>
          <a:xfrm>
            <a:off x="514277" y="1392770"/>
            <a:ext cx="11163443" cy="4665130"/>
          </a:xfrm>
        </p:spPr>
        <p:txBody>
          <a:bodyPr/>
          <a:lstStyle/>
          <a:p>
            <a:r>
              <a:rPr lang="it-IT" sz="1600" dirty="0">
                <a:latin typeface="Arial" panose="020B0604020202020204" pitchFamily="34" charset="0"/>
                <a:cs typeface="Arial" panose="020B0604020202020204" pitchFamily="34" charset="0"/>
              </a:rPr>
              <a:t>Il contributo verrà erogato con le seguenti modalità:</a:t>
            </a:r>
          </a:p>
          <a:p>
            <a:r>
              <a:rPr lang="it-IT" sz="1600" dirty="0">
                <a:latin typeface="Arial" panose="020B0604020202020204" pitchFamily="34" charset="0"/>
                <a:cs typeface="Arial" panose="020B0604020202020204" pitchFamily="34" charset="0"/>
              </a:rPr>
              <a:t>- 65% del contributo pubblico concesso a titolo di anticipo, dietro presentazione di apposita polizza fidejussoria;</a:t>
            </a:r>
          </a:p>
          <a:p>
            <a:pPr marL="0" indent="0"/>
            <a:r>
              <a:rPr lang="it-IT" sz="1600" dirty="0">
                <a:latin typeface="Arial" panose="020B0604020202020204" pitchFamily="34" charset="0"/>
                <a:cs typeface="Arial" panose="020B0604020202020204" pitchFamily="34" charset="0"/>
              </a:rPr>
              <a:t>- 35% del contributo pubblico concesso, corrispondente al saldo, a seguito dell’approvazione della rendicontazione finale.</a:t>
            </a:r>
          </a:p>
          <a:p>
            <a:pPr marL="0" indent="0"/>
            <a:endParaRPr lang="it-IT" sz="1600" dirty="0">
              <a:latin typeface="Arial" panose="020B0604020202020204" pitchFamily="34" charset="0"/>
              <a:cs typeface="Arial" panose="020B0604020202020204" pitchFamily="34" charset="0"/>
            </a:endParaRPr>
          </a:p>
          <a:p>
            <a:r>
              <a:rPr lang="it-IT" sz="1600" b="1" dirty="0">
                <a:latin typeface="Arial" panose="020B0604020202020204" pitchFamily="34" charset="0"/>
                <a:cs typeface="Arial" panose="020B0604020202020204" pitchFamily="34" charset="0"/>
              </a:rPr>
              <a:t>Caratteristiche della fase di rendicontazione</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Il contributo a saldo verrà erogato dietro presentazione, attraverso il sistema informativo Bandi e Servizi, della rendicontazione delle spese effettivamente sostenute e della relazione finale del progetto secondo le indicazioni operative per la gestione e rendicontazione finale (cfr. Allegato A5).</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La rendicontazione dovrà essere presentata entro quarantacinque giorni dal termine ultimo per la conclusione delle attività di progetto.</a:t>
            </a:r>
          </a:p>
          <a:p>
            <a:pPr marL="0" indent="0"/>
            <a:endParaRPr lang="it-IT" sz="1600" dirty="0">
              <a:latin typeface="Arial" panose="020B0604020202020204" pitchFamily="34" charset="0"/>
              <a:cs typeface="Arial" panose="020B0604020202020204" pitchFamily="34" charset="0"/>
            </a:endParaRPr>
          </a:p>
          <a:p>
            <a:pPr marL="0" indent="0"/>
            <a:r>
              <a:rPr lang="it-IT" sz="1600" b="1" dirty="0">
                <a:latin typeface="Arial" panose="020B0604020202020204" pitchFamily="34" charset="0"/>
                <a:cs typeface="Arial" panose="020B0604020202020204" pitchFamily="34" charset="0"/>
              </a:rPr>
              <a:t>C4.b Adempimenti post concessione</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A seguito dell’ammissibilità a finanziamento del progetto, il soggetto beneficiario dovrà accettare il contributo assegnato entro e non oltre 15 giorni solari consecutivi dalla data di pubblicazione su Bandi e Servizi del provvedimento di approvazione delle graduatorie, pena la decadenza del diritto stesso, trasmettendo attraverso il sistema informativo l’atto di adesione comprensivo della data di avvio delle attività (cfr. Allegato A5);</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La mancata trasmissione del documento sopra riportato, nei termini sopra indicati, comporta la decadenza del contributo concesso.</a:t>
            </a:r>
          </a:p>
        </p:txBody>
      </p:sp>
      <p:cxnSp>
        <p:nvCxnSpPr>
          <p:cNvPr id="4" name="Connettore diritto 3">
            <a:extLst>
              <a:ext uri="{FF2B5EF4-FFF2-40B4-BE49-F238E27FC236}">
                <a16:creationId xmlns:a16="http://schemas.microsoft.com/office/drawing/2014/main" id="{F4FBC72C-E51A-02D2-1D9F-A27B267A8AFF}"/>
              </a:ext>
            </a:extLst>
          </p:cNvPr>
          <p:cNvCxnSpPr/>
          <p:nvPr/>
        </p:nvCxnSpPr>
        <p:spPr>
          <a:xfrm>
            <a:off x="514278" y="1113029"/>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1297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6A80060E-6220-E130-05A3-7E19137E97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798" y="1382165"/>
            <a:ext cx="9318404" cy="4763046"/>
          </a:xfrm>
          <a:prstGeom prst="rect">
            <a:avLst/>
          </a:prstGeom>
        </p:spPr>
      </p:pic>
      <p:sp>
        <p:nvSpPr>
          <p:cNvPr id="13" name="Titolo 12">
            <a:extLst>
              <a:ext uri="{FF2B5EF4-FFF2-40B4-BE49-F238E27FC236}">
                <a16:creationId xmlns:a16="http://schemas.microsoft.com/office/drawing/2014/main" id="{64C397B0-C272-DE5E-6FB3-B071E1C7A526}"/>
              </a:ext>
            </a:extLst>
          </p:cNvPr>
          <p:cNvSpPr>
            <a:spLocks noGrp="1"/>
          </p:cNvSpPr>
          <p:nvPr>
            <p:ph type="title"/>
          </p:nvPr>
        </p:nvSpPr>
        <p:spPr>
          <a:xfrm>
            <a:off x="468630" y="340313"/>
            <a:ext cx="11483370" cy="835937"/>
          </a:xfrm>
        </p:spPr>
        <p:txBody>
          <a:bodyPr/>
          <a:lstStyle/>
          <a:p>
            <a:pPr algn="l"/>
            <a:r>
              <a:rPr lang="it-IT" sz="2800" b="0" dirty="0">
                <a:solidFill>
                  <a:srgbClr val="297A38"/>
                </a:solidFill>
              </a:rPr>
              <a:t>| </a:t>
            </a:r>
            <a:r>
              <a:rPr lang="it-IT" sz="2800" dirty="0">
                <a:solidFill>
                  <a:schemeClr val="accent1"/>
                </a:solidFill>
              </a:rPr>
              <a:t>SCHEDA PROGETTO E PIANO DEI CONTI DA COMPILARE ATTRAVERSO BANDI E SERVIZI</a:t>
            </a:r>
          </a:p>
        </p:txBody>
      </p:sp>
      <p:cxnSp>
        <p:nvCxnSpPr>
          <p:cNvPr id="2" name="Connettore diritto 4">
            <a:extLst>
              <a:ext uri="{FF2B5EF4-FFF2-40B4-BE49-F238E27FC236}">
                <a16:creationId xmlns:a16="http://schemas.microsoft.com/office/drawing/2014/main" id="{99572AE6-62E7-2B2D-2EC2-32824838EE66}"/>
              </a:ext>
            </a:extLst>
          </p:cNvPr>
          <p:cNvCxnSpPr/>
          <p:nvPr/>
        </p:nvCxnSpPr>
        <p:spPr>
          <a:xfrm>
            <a:off x="338463" y="127920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163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B799AC2-1AD6-01AB-A6B3-38EC8A1B78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4873" y="0"/>
            <a:ext cx="9162253" cy="6126480"/>
          </a:xfrm>
          <a:prstGeom prst="rect">
            <a:avLst/>
          </a:prstGeom>
        </p:spPr>
      </p:pic>
    </p:spTree>
    <p:extLst>
      <p:ext uri="{BB962C8B-B14F-4D97-AF65-F5344CB8AC3E}">
        <p14:creationId xmlns:p14="http://schemas.microsoft.com/office/powerpoint/2010/main" val="2791745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B0B3517B-E091-4D3D-64A5-8B6120E472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396" y="1039894"/>
            <a:ext cx="10559207" cy="4778211"/>
          </a:xfrm>
          <a:prstGeom prst="rect">
            <a:avLst/>
          </a:prstGeom>
        </p:spPr>
      </p:pic>
    </p:spTree>
    <p:extLst>
      <p:ext uri="{BB962C8B-B14F-4D97-AF65-F5344CB8AC3E}">
        <p14:creationId xmlns:p14="http://schemas.microsoft.com/office/powerpoint/2010/main" val="3646113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AF23E2B7-4AE7-8F5F-3688-BDAE25DC0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1229" y="80010"/>
            <a:ext cx="8969542" cy="6172200"/>
          </a:xfrm>
          <a:prstGeom prst="rect">
            <a:avLst/>
          </a:prstGeom>
        </p:spPr>
      </p:pic>
    </p:spTree>
    <p:extLst>
      <p:ext uri="{BB962C8B-B14F-4D97-AF65-F5344CB8AC3E}">
        <p14:creationId xmlns:p14="http://schemas.microsoft.com/office/powerpoint/2010/main" val="8721034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6C33A91-544B-3D0F-45E6-0CF62DB12C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548" y="276605"/>
            <a:ext cx="11804904" cy="5806441"/>
          </a:xfrm>
          <a:prstGeom prst="rect">
            <a:avLst/>
          </a:prstGeom>
        </p:spPr>
      </p:pic>
    </p:spTree>
    <p:extLst>
      <p:ext uri="{BB962C8B-B14F-4D97-AF65-F5344CB8AC3E}">
        <p14:creationId xmlns:p14="http://schemas.microsoft.com/office/powerpoint/2010/main" val="23792876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B242183-35FA-4C73-9E72-D086112860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 y="527558"/>
            <a:ext cx="11594592" cy="5363464"/>
          </a:xfrm>
          <a:prstGeom prst="rect">
            <a:avLst/>
          </a:prstGeom>
        </p:spPr>
      </p:pic>
    </p:spTree>
    <p:extLst>
      <p:ext uri="{BB962C8B-B14F-4D97-AF65-F5344CB8AC3E}">
        <p14:creationId xmlns:p14="http://schemas.microsoft.com/office/powerpoint/2010/main" val="354290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C61944EB-D19C-C9CB-46F0-B72CABB2B6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0190" y="195403"/>
            <a:ext cx="9569502" cy="6125387"/>
          </a:xfrm>
          <a:prstGeom prst="rect">
            <a:avLst/>
          </a:prstGeom>
        </p:spPr>
      </p:pic>
    </p:spTree>
    <p:extLst>
      <p:ext uri="{BB962C8B-B14F-4D97-AF65-F5344CB8AC3E}">
        <p14:creationId xmlns:p14="http://schemas.microsoft.com/office/powerpoint/2010/main" val="33178835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59AE2D0-E204-4387-16D3-C29A2E7D72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1861" y="114300"/>
            <a:ext cx="9215159" cy="1815725"/>
          </a:xfrm>
          <a:prstGeom prst="rect">
            <a:avLst/>
          </a:prstGeom>
        </p:spPr>
      </p:pic>
      <p:pic>
        <p:nvPicPr>
          <p:cNvPr id="7" name="Immagine 6">
            <a:extLst>
              <a:ext uri="{FF2B5EF4-FFF2-40B4-BE49-F238E27FC236}">
                <a16:creationId xmlns:a16="http://schemas.microsoft.com/office/drawing/2014/main" id="{400C53E7-26C6-F70A-85A5-73EFC6EE7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161" y="1584198"/>
            <a:ext cx="9295169" cy="4832813"/>
          </a:xfrm>
          <a:prstGeom prst="rect">
            <a:avLst/>
          </a:prstGeom>
        </p:spPr>
      </p:pic>
    </p:spTree>
    <p:extLst>
      <p:ext uri="{BB962C8B-B14F-4D97-AF65-F5344CB8AC3E}">
        <p14:creationId xmlns:p14="http://schemas.microsoft.com/office/powerpoint/2010/main" val="1464933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382AB8E8-27E8-1DED-27B9-FD8F65C954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768" y="666094"/>
            <a:ext cx="9770463" cy="4779158"/>
          </a:xfrm>
          <a:prstGeom prst="rect">
            <a:avLst/>
          </a:prstGeom>
        </p:spPr>
      </p:pic>
    </p:spTree>
    <p:extLst>
      <p:ext uri="{BB962C8B-B14F-4D97-AF65-F5344CB8AC3E}">
        <p14:creationId xmlns:p14="http://schemas.microsoft.com/office/powerpoint/2010/main" val="1926690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BE2B6-B831-0ADB-2202-2F0F02532E10}"/>
            </a:ext>
          </a:extLst>
        </p:cNvPr>
        <p:cNvGrpSpPr/>
        <p:nvPr/>
      </p:nvGrpSpPr>
      <p:grpSpPr>
        <a:xfrm>
          <a:off x="0" y="0"/>
          <a:ext cx="0" cy="0"/>
          <a:chOff x="0" y="0"/>
          <a:chExt cx="0" cy="0"/>
        </a:xfrm>
      </p:grpSpPr>
      <p:pic>
        <p:nvPicPr>
          <p:cNvPr id="7" name="Picture 4">
            <a:extLst>
              <a:ext uri="{FF2B5EF4-FFF2-40B4-BE49-F238E27FC236}">
                <a16:creationId xmlns:a16="http://schemas.microsoft.com/office/drawing/2014/main" id="{14A7E2ED-DF91-18A0-55C1-3D80AC2D03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9325" y="406537"/>
            <a:ext cx="432000" cy="432000"/>
          </a:xfrm>
          <a:prstGeom prst="rect">
            <a:avLst/>
          </a:prstGeom>
          <a:noFill/>
          <a:extLst>
            <a:ext uri="{909E8E84-426E-40DD-AFC4-6F175D3DCCD1}">
              <a14:hiddenFill xmlns:a14="http://schemas.microsoft.com/office/drawing/2010/main">
                <a:solidFill>
                  <a:srgbClr val="FFFFFF"/>
                </a:solidFill>
              </a14:hiddenFill>
            </a:ext>
          </a:extLst>
        </p:spPr>
      </p:pic>
      <p:sp>
        <p:nvSpPr>
          <p:cNvPr id="9" name="Titolo 8">
            <a:extLst>
              <a:ext uri="{FF2B5EF4-FFF2-40B4-BE49-F238E27FC236}">
                <a16:creationId xmlns:a16="http://schemas.microsoft.com/office/drawing/2014/main" id="{7F74E9C4-521E-2EA8-BCB4-4D17007F8FA9}"/>
              </a:ext>
            </a:extLst>
          </p:cNvPr>
          <p:cNvSpPr>
            <a:spLocks noGrp="1"/>
          </p:cNvSpPr>
          <p:nvPr>
            <p:ph type="ctrTitle"/>
          </p:nvPr>
        </p:nvSpPr>
        <p:spPr>
          <a:xfrm>
            <a:off x="385110" y="360301"/>
            <a:ext cx="12192000" cy="753080"/>
          </a:xfrm>
        </p:spPr>
        <p:txBody>
          <a:bodyPr/>
          <a:lstStyle/>
          <a:p>
            <a:r>
              <a:rPr lang="it-IT" sz="2800" dirty="0">
                <a:solidFill>
                  <a:srgbClr val="005A26"/>
                </a:solidFill>
                <a:latin typeface="+mj-lt"/>
              </a:rPr>
              <a:t>| </a:t>
            </a:r>
            <a:r>
              <a:rPr lang="it-IT" sz="3000" b="1" dirty="0">
                <a:solidFill>
                  <a:srgbClr val="005A26"/>
                </a:solidFill>
                <a:latin typeface="+mj-lt"/>
              </a:rPr>
              <a:t>Requisiti Generali di Ammissibilità</a:t>
            </a:r>
            <a:endParaRPr lang="it-IT" sz="3000" dirty="0">
              <a:latin typeface="+mj-lt"/>
            </a:endParaRPr>
          </a:p>
        </p:txBody>
      </p:sp>
      <p:grpSp>
        <p:nvGrpSpPr>
          <p:cNvPr id="13" name="Gruppo 12">
            <a:extLst>
              <a:ext uri="{FF2B5EF4-FFF2-40B4-BE49-F238E27FC236}">
                <a16:creationId xmlns:a16="http://schemas.microsoft.com/office/drawing/2014/main" id="{B12E7111-4393-D19F-751A-4C10FDCC6B0C}"/>
              </a:ext>
            </a:extLst>
          </p:cNvPr>
          <p:cNvGrpSpPr/>
          <p:nvPr/>
        </p:nvGrpSpPr>
        <p:grpSpPr>
          <a:xfrm>
            <a:off x="385110" y="1329902"/>
            <a:ext cx="11421780" cy="4198195"/>
            <a:chOff x="523875" y="2738437"/>
            <a:chExt cx="11108767" cy="2619375"/>
          </a:xfrm>
        </p:grpSpPr>
        <p:pic>
          <p:nvPicPr>
            <p:cNvPr id="14" name="Picture 2" descr="image.png">
              <a:extLst>
                <a:ext uri="{FF2B5EF4-FFF2-40B4-BE49-F238E27FC236}">
                  <a16:creationId xmlns:a16="http://schemas.microsoft.com/office/drawing/2014/main" id="{C79A85CD-8639-6146-F415-6054C8A87D16}"/>
                </a:ext>
              </a:extLst>
            </p:cNvPr>
            <p:cNvPicPr>
              <a:picLocks noChangeAspect="1"/>
            </p:cNvPicPr>
            <p:nvPr/>
          </p:nvPicPr>
          <p:blipFill>
            <a:blip r:embed="rId3"/>
            <a:stretch>
              <a:fillRect/>
            </a:stretch>
          </p:blipFill>
          <p:spPr>
            <a:xfrm>
              <a:off x="523875" y="2738437"/>
              <a:ext cx="5405437" cy="2619375"/>
            </a:xfrm>
            <a:prstGeom prst="rect">
              <a:avLst/>
            </a:prstGeom>
          </p:spPr>
        </p:pic>
        <p:pic>
          <p:nvPicPr>
            <p:cNvPr id="15" name="Picture 3" descr="image.png">
              <a:extLst>
                <a:ext uri="{FF2B5EF4-FFF2-40B4-BE49-F238E27FC236}">
                  <a16:creationId xmlns:a16="http://schemas.microsoft.com/office/drawing/2014/main" id="{6D5DEC22-F885-A378-B3BF-1C12846832F6}"/>
                </a:ext>
              </a:extLst>
            </p:cNvPr>
            <p:cNvPicPr>
              <a:picLocks noChangeAspect="1"/>
            </p:cNvPicPr>
            <p:nvPr/>
          </p:nvPicPr>
          <p:blipFill>
            <a:blip r:embed="rId4"/>
            <a:stretch>
              <a:fillRect/>
            </a:stretch>
          </p:blipFill>
          <p:spPr>
            <a:xfrm>
              <a:off x="6227205" y="2738437"/>
              <a:ext cx="5405437" cy="2619375"/>
            </a:xfrm>
            <a:prstGeom prst="rect">
              <a:avLst/>
            </a:prstGeom>
          </p:spPr>
        </p:pic>
        <p:sp>
          <p:nvSpPr>
            <p:cNvPr id="16" name="TextBox 7">
              <a:extLst>
                <a:ext uri="{FF2B5EF4-FFF2-40B4-BE49-F238E27FC236}">
                  <a16:creationId xmlns:a16="http://schemas.microsoft.com/office/drawing/2014/main" id="{33261C31-17BB-BFEF-5138-D9B1D7D74789}"/>
                </a:ext>
              </a:extLst>
            </p:cNvPr>
            <p:cNvSpPr txBox="1"/>
            <p:nvPr/>
          </p:nvSpPr>
          <p:spPr>
            <a:xfrm>
              <a:off x="829282" y="2946590"/>
              <a:ext cx="5055631" cy="268843"/>
            </a:xfrm>
            <a:prstGeom prst="rect">
              <a:avLst/>
            </a:prstGeom>
            <a:noFill/>
          </p:spPr>
          <p:txBody>
            <a:bodyPr wrap="square" lIns="0" tIns="0" rIns="0" bIns="0" anchor="t">
              <a:spAutoFit/>
            </a:bodyPr>
            <a:lstStyle/>
            <a:p>
              <a:pPr algn="l"/>
              <a:r>
                <a:rPr sz="2800" b="1" i="0" u="none" dirty="0" err="1">
                  <a:solidFill>
                    <a:srgbClr val="007030"/>
                  </a:solidFill>
                  <a:latin typeface="+mj-lt"/>
                </a:rPr>
                <a:t>Conformità</a:t>
              </a:r>
              <a:r>
                <a:rPr sz="2800" b="1" i="0" u="none" dirty="0">
                  <a:solidFill>
                    <a:srgbClr val="007030"/>
                  </a:solidFill>
                  <a:latin typeface="+mj-lt"/>
                </a:rPr>
                <a:t> e </a:t>
              </a:r>
              <a:r>
                <a:rPr sz="2800" b="1" i="0" u="none" dirty="0" err="1">
                  <a:solidFill>
                    <a:srgbClr val="007030"/>
                  </a:solidFill>
                  <a:latin typeface="+mj-lt"/>
                </a:rPr>
                <a:t>Tracciabilità</a:t>
              </a:r>
              <a:endParaRPr sz="2800" b="1" i="0" u="none" dirty="0">
                <a:solidFill>
                  <a:srgbClr val="007030"/>
                </a:solidFill>
                <a:latin typeface="+mj-lt"/>
              </a:endParaRPr>
            </a:p>
          </p:txBody>
        </p:sp>
        <p:sp>
          <p:nvSpPr>
            <p:cNvPr id="17" name="TextBox 8">
              <a:extLst>
                <a:ext uri="{FF2B5EF4-FFF2-40B4-BE49-F238E27FC236}">
                  <a16:creationId xmlns:a16="http://schemas.microsoft.com/office/drawing/2014/main" id="{9D93991C-2BD7-155D-E913-0764F091E77C}"/>
                </a:ext>
              </a:extLst>
            </p:cNvPr>
            <p:cNvSpPr txBox="1"/>
            <p:nvPr/>
          </p:nvSpPr>
          <p:spPr>
            <a:xfrm>
              <a:off x="838200" y="3424237"/>
              <a:ext cx="4814887" cy="432069"/>
            </a:xfrm>
            <a:prstGeom prst="rect">
              <a:avLst/>
            </a:prstGeom>
            <a:noFill/>
          </p:spPr>
          <p:txBody>
            <a:bodyPr wrap="square" lIns="0" tIns="0" rIns="0" bIns="0" anchor="t">
              <a:spAutoFit/>
            </a:bodyPr>
            <a:lstStyle/>
            <a:p>
              <a:pPr algn="l">
                <a:lnSpc>
                  <a:spcPts val="1800"/>
                </a:lnSpc>
              </a:pPr>
              <a:r>
                <a:rPr b="1" i="0" u="none" dirty="0">
                  <a:solidFill>
                    <a:srgbClr val="334155"/>
                  </a:solidFill>
                  <a:latin typeface="Arial" panose="020B0604020202020204" pitchFamily="34" charset="0"/>
                  <a:cs typeface="Arial" panose="020B0604020202020204" pitchFamily="34" charset="0"/>
                </a:rPr>
                <a:t>Rispetto delle </a:t>
              </a:r>
              <a:r>
                <a:rPr b="1" i="0" u="none" dirty="0" err="1">
                  <a:solidFill>
                    <a:srgbClr val="334155"/>
                  </a:solidFill>
                  <a:latin typeface="Arial" panose="020B0604020202020204" pitchFamily="34" charset="0"/>
                  <a:cs typeface="Arial" panose="020B0604020202020204" pitchFamily="34" charset="0"/>
                </a:rPr>
                <a:t>Norme</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La </a:t>
              </a:r>
              <a:r>
                <a:rPr b="0" i="0" u="none" dirty="0" err="1">
                  <a:solidFill>
                    <a:srgbClr val="334155"/>
                  </a:solidFill>
                  <a:latin typeface="Arial" panose="020B0604020202020204" pitchFamily="34" charset="0"/>
                  <a:cs typeface="Arial" panose="020B0604020202020204" pitchFamily="34" charset="0"/>
                </a:rPr>
                <a:t>spesa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deve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rispettare</a:t>
              </a:r>
              <a:r>
                <a:rPr b="0" i="0" u="none" dirty="0">
                  <a:solidFill>
                    <a:srgbClr val="334155"/>
                  </a:solidFill>
                  <a:latin typeface="Arial" panose="020B0604020202020204" pitchFamily="34" charset="0"/>
                  <a:cs typeface="Arial" panose="020B0604020202020204" pitchFamily="34" charset="0"/>
                </a:rPr>
                <a:t> le </a:t>
              </a:r>
              <a:r>
                <a:rPr b="0" i="0" u="none" dirty="0" err="1">
                  <a:solidFill>
                    <a:srgbClr val="334155"/>
                  </a:solidFill>
                  <a:latin typeface="Arial" panose="020B0604020202020204" pitchFamily="34" charset="0"/>
                  <a:cs typeface="Arial" panose="020B0604020202020204" pitchFamily="34" charset="0"/>
                </a:rPr>
                <a:t>soglie</a:t>
              </a:r>
              <a:r>
                <a:rPr b="0" i="0" u="none" dirty="0">
                  <a:solidFill>
                    <a:srgbClr val="334155"/>
                  </a:solidFill>
                  <a:latin typeface="Arial" panose="020B0604020202020204" pitchFamily="34" charset="0"/>
                  <a:cs typeface="Arial" panose="020B0604020202020204" pitchFamily="34" charset="0"/>
                </a:rPr>
                <a:t> e </a:t>
              </a:r>
              <a:r>
                <a:rPr b="0" i="0" u="none" dirty="0" err="1">
                  <a:solidFill>
                    <a:srgbClr val="334155"/>
                  </a:solidFill>
                  <a:latin typeface="Arial" panose="020B0604020202020204" pitchFamily="34" charset="0"/>
                  <a:cs typeface="Arial" panose="020B0604020202020204" pitchFamily="34" charset="0"/>
                </a:rPr>
                <a: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massimali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definiti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nella</a:t>
              </a:r>
              <a:r>
                <a:rPr b="0" i="0" u="none" dirty="0">
                  <a:solidFill>
                    <a:srgbClr val="334155"/>
                  </a:solidFill>
                  <a:latin typeface="Arial" panose="020B0604020202020204" pitchFamily="34" charset="0"/>
                  <a:cs typeface="Arial" panose="020B0604020202020204" pitchFamily="34" charset="0"/>
                </a:rPr>
                <a:t> DGR n. 6297/2026 e </a:t>
              </a:r>
              <a:r>
                <a:rPr b="0" i="0" u="none" dirty="0" err="1">
                  <a:solidFill>
                    <a:srgbClr val="334155"/>
                  </a:solidFill>
                  <a:latin typeface="Arial" panose="020B0604020202020204" pitchFamily="34" charset="0"/>
                  <a:cs typeface="Arial" panose="020B0604020202020204" pitchFamily="34" charset="0"/>
                </a:rPr>
                <a:t>nell'Avviso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ufficiale</a:t>
              </a:r>
              <a:r>
                <a:rPr b="0" i="0" u="none" dirty="0">
                  <a:solidFill>
                    <a:srgbClr val="334155"/>
                  </a:solidFill>
                  <a:latin typeface="Arial" panose="020B0604020202020204" pitchFamily="34" charset="0"/>
                  <a:cs typeface="Arial" panose="020B0604020202020204" pitchFamily="34" charset="0"/>
                </a:rPr>
                <a:t>.</a:t>
              </a:r>
            </a:p>
          </p:txBody>
        </p:sp>
        <p:sp>
          <p:nvSpPr>
            <p:cNvPr id="18" name="TextBox 9">
              <a:extLst>
                <a:ext uri="{FF2B5EF4-FFF2-40B4-BE49-F238E27FC236}">
                  <a16:creationId xmlns:a16="http://schemas.microsoft.com/office/drawing/2014/main" id="{12A36D18-40EA-13DE-7982-95DB824DE570}"/>
                </a:ext>
              </a:extLst>
            </p:cNvPr>
            <p:cNvSpPr txBox="1"/>
            <p:nvPr/>
          </p:nvSpPr>
          <p:spPr>
            <a:xfrm>
              <a:off x="838200" y="3976687"/>
              <a:ext cx="4814887" cy="444071"/>
            </a:xfrm>
            <a:prstGeom prst="rect">
              <a:avLst/>
            </a:prstGeom>
            <a:noFill/>
          </p:spPr>
          <p:txBody>
            <a:bodyPr wrap="square" lIns="0" tIns="0" rIns="0" bIns="0" anchor="t">
              <a:spAutoFit/>
            </a:bodyPr>
            <a:lstStyle/>
            <a:p>
              <a:pPr>
                <a:lnSpc>
                  <a:spcPts val="1800"/>
                </a:lnSpc>
              </a:pPr>
              <a:r>
                <a:rPr b="1" dirty="0" err="1">
                  <a:solidFill>
                    <a:srgbClr val="334155"/>
                  </a:solidFill>
                  <a:latin typeface="Arial" panose="020B0604020202020204" pitchFamily="34" charset="0"/>
                  <a:cs typeface="Arial" panose="020B0604020202020204" pitchFamily="34" charset="0"/>
                </a:rPr>
                <a:t>Coerenza</a:t>
              </a:r>
              <a:r>
                <a:rPr b="1" dirty="0">
                  <a:solidFill>
                    <a:srgbClr val="334155"/>
                  </a:solidFill>
                  <a:latin typeface="Arial" panose="020B0604020202020204" pitchFamily="34" charset="0"/>
                  <a:cs typeface="Arial" panose="020B0604020202020204" pitchFamily="34" charset="0"/>
                </a:rPr>
                <a:t> </a:t>
              </a:r>
              <a:r>
                <a:rPr b="1" dirty="0" err="1">
                  <a:solidFill>
                    <a:srgbClr val="334155"/>
                  </a:solidFill>
                  <a:latin typeface="Arial" panose="020B0604020202020204" pitchFamily="34" charset="0"/>
                  <a:cs typeface="Arial" panose="020B0604020202020204" pitchFamily="34" charset="0"/>
                </a:rPr>
                <a:t>Finanziaria</a:t>
              </a:r>
              <a:r>
                <a:rPr b="1" dirty="0">
                  <a:solidFill>
                    <a:srgbClr val="334155"/>
                  </a:solidFill>
                  <a:latin typeface="Arial" panose="020B0604020202020204" pitchFamily="34" charset="0"/>
                  <a:cs typeface="Arial" panose="020B0604020202020204" pitchFamily="34" charset="0"/>
                </a:rPr>
                <a:t>: </a:t>
              </a:r>
              <a:r>
                <a:rPr dirty="0">
                  <a:solidFill>
                    <a:srgbClr val="334155"/>
                  </a:solidFill>
                  <a:latin typeface="Arial" panose="020B0604020202020204" pitchFamily="34" charset="0"/>
                  <a:cs typeface="Arial" panose="020B0604020202020204" pitchFamily="34" charset="0"/>
                </a:rPr>
                <a:t>Ogni voce di </a:t>
              </a:r>
              <a:r>
                <a:rPr dirty="0" err="1">
                  <a:solidFill>
                    <a:srgbClr val="334155"/>
                  </a:solidFill>
                  <a:latin typeface="Arial" panose="020B0604020202020204" pitchFamily="34" charset="0"/>
                  <a:cs typeface="Arial" panose="020B0604020202020204" pitchFamily="34" charset="0"/>
                </a:rPr>
                <a:t>spesa</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deve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trovare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esatta</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corrispondenza</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nel</a:t>
              </a:r>
              <a:r>
                <a:rPr dirty="0">
                  <a:solidFill>
                    <a:srgbClr val="334155"/>
                  </a:solidFill>
                  <a:latin typeface="Arial" panose="020B0604020202020204" pitchFamily="34" charset="0"/>
                  <a:cs typeface="Arial" panose="020B0604020202020204" pitchFamily="34" charset="0"/>
                </a:rPr>
                <a:t> piano </a:t>
              </a:r>
              <a:r>
                <a:rPr dirty="0" err="1">
                  <a:solidFill>
                    <a:srgbClr val="334155"/>
                  </a:solidFill>
                  <a:latin typeface="Arial" panose="020B0604020202020204" pitchFamily="34" charset="0"/>
                  <a:cs typeface="Arial" panose="020B0604020202020204" pitchFamily="34" charset="0"/>
                </a:rPr>
                <a:t>finanziario</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approvato</a:t>
              </a:r>
              <a:r>
                <a:rPr sz="2000" dirty="0">
                  <a:solidFill>
                    <a:srgbClr val="334155"/>
                  </a:solidFill>
                  <a:latin typeface="Arial" panose="020B0604020202020204" pitchFamily="34" charset="0"/>
                  <a:cs typeface="Arial" panose="020B0604020202020204" pitchFamily="34" charset="0"/>
                </a:rPr>
                <a:t>.</a:t>
              </a:r>
            </a:p>
          </p:txBody>
        </p:sp>
        <p:sp>
          <p:nvSpPr>
            <p:cNvPr id="19" name="TextBox 10">
              <a:extLst>
                <a:ext uri="{FF2B5EF4-FFF2-40B4-BE49-F238E27FC236}">
                  <a16:creationId xmlns:a16="http://schemas.microsoft.com/office/drawing/2014/main" id="{3F6585E9-516B-6B9F-4DE9-44B092BB5E82}"/>
                </a:ext>
              </a:extLst>
            </p:cNvPr>
            <p:cNvSpPr txBox="1"/>
            <p:nvPr/>
          </p:nvSpPr>
          <p:spPr>
            <a:xfrm>
              <a:off x="838200" y="4529137"/>
              <a:ext cx="4814887" cy="432069"/>
            </a:xfrm>
            <a:prstGeom prst="rect">
              <a:avLst/>
            </a:prstGeom>
            <a:noFill/>
          </p:spPr>
          <p:txBody>
            <a:bodyPr wrap="square" lIns="0" tIns="0" rIns="0" bIns="0" anchor="t">
              <a:spAutoFit/>
            </a:bodyPr>
            <a:lstStyle/>
            <a:p>
              <a:pPr>
                <a:lnSpc>
                  <a:spcPts val="1800"/>
                </a:lnSpc>
              </a:pPr>
              <a:r>
                <a:rPr sz="2000" b="1" dirty="0" err="1">
                  <a:solidFill>
                    <a:srgbClr val="334155"/>
                  </a:solidFill>
                  <a:latin typeface="Arial" panose="020B0604020202020204" pitchFamily="34" charset="0"/>
                  <a:cs typeface="Arial" panose="020B0604020202020204" pitchFamily="34" charset="0"/>
                </a:rPr>
                <a:t>Sostenuta</a:t>
              </a:r>
              <a:r>
                <a:rPr sz="2000" b="1" dirty="0">
                  <a:solidFill>
                    <a:srgbClr val="334155"/>
                  </a:solidFill>
                  <a:latin typeface="Arial" panose="020B0604020202020204" pitchFamily="34" charset="0"/>
                  <a:cs typeface="Arial" panose="020B0604020202020204" pitchFamily="34" charset="0"/>
                </a:rPr>
                <a:t> e </a:t>
              </a:r>
              <a:r>
                <a:rPr sz="2000" b="1" dirty="0" err="1">
                  <a:solidFill>
                    <a:srgbClr val="334155"/>
                  </a:solidFill>
                  <a:latin typeface="Arial" panose="020B0604020202020204" pitchFamily="34" charset="0"/>
                  <a:cs typeface="Arial" panose="020B0604020202020204" pitchFamily="34" charset="0"/>
                </a:rPr>
                <a:t>Quietanzata</a:t>
              </a:r>
              <a:r>
                <a:rPr sz="2000" b="1" dirty="0">
                  <a:solidFill>
                    <a:srgbClr val="334155"/>
                  </a:solidFill>
                  <a:latin typeface="Arial" panose="020B0604020202020204" pitchFamily="34" charset="0"/>
                  <a:cs typeface="Arial" panose="020B0604020202020204" pitchFamily="34" charset="0"/>
                </a:rPr>
                <a:t>: </a:t>
              </a:r>
              <a:r>
                <a:rPr dirty="0">
                  <a:solidFill>
                    <a:srgbClr val="334155"/>
                  </a:solidFill>
                  <a:latin typeface="Arial" panose="020B0604020202020204" pitchFamily="34" charset="0"/>
                  <a:cs typeface="Arial" panose="020B0604020202020204" pitchFamily="34" charset="0"/>
                </a:rPr>
                <a:t>Le </a:t>
              </a:r>
              <a:r>
                <a:rPr dirty="0" err="1">
                  <a:solidFill>
                    <a:srgbClr val="334155"/>
                  </a:solidFill>
                  <a:latin typeface="Arial" panose="020B0604020202020204" pitchFamily="34" charset="0"/>
                  <a:cs typeface="Arial" panose="020B0604020202020204" pitchFamily="34" charset="0"/>
                </a:rPr>
                <a:t>spese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devono</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essere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effettivamente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sostenute</a:t>
              </a:r>
              <a:r>
                <a:rPr dirty="0">
                  <a:solidFill>
                    <a:srgbClr val="334155"/>
                  </a:solidFill>
                  <a:latin typeface="Arial" panose="020B0604020202020204" pitchFamily="34" charset="0"/>
                  <a:cs typeface="Arial" panose="020B0604020202020204" pitchFamily="34" charset="0"/>
                </a:rPr>
                <a:t> e </a:t>
              </a:r>
              <a:r>
                <a:rPr dirty="0" err="1">
                  <a:solidFill>
                    <a:srgbClr val="334155"/>
                  </a:solidFill>
                  <a:latin typeface="Arial" panose="020B0604020202020204" pitchFamily="34" charset="0"/>
                  <a:cs typeface="Arial" panose="020B0604020202020204" pitchFamily="34" charset="0"/>
                </a:rPr>
                <a:t>integralmente</a:t>
              </a:r>
              <a:r>
                <a:rPr dirty="0">
                  <a:solidFill>
                    <a:srgbClr val="334155"/>
                  </a:solidFill>
                  <a:latin typeface="Arial" panose="020B0604020202020204" pitchFamily="34" charset="0"/>
                  <a:cs typeface="Arial" panose="020B0604020202020204" pitchFamily="34" charset="0"/>
                </a:rPr>
                <a:t> </a:t>
              </a:r>
              <a:r>
                <a:rPr dirty="0" err="1">
                  <a:solidFill>
                    <a:srgbClr val="334155"/>
                  </a:solidFill>
                  <a:latin typeface="Arial" panose="020B0604020202020204" pitchFamily="34" charset="0"/>
                  <a:cs typeface="Arial" panose="020B0604020202020204" pitchFamily="34" charset="0"/>
                </a:rPr>
                <a:t>pagate</a:t>
              </a:r>
              <a:r>
                <a:rPr dirty="0">
                  <a:solidFill>
                    <a:srgbClr val="334155"/>
                  </a:solidFill>
                  <a:latin typeface="Arial" panose="020B0604020202020204" pitchFamily="34" charset="0"/>
                  <a:cs typeface="Arial" panose="020B0604020202020204" pitchFamily="34" charset="0"/>
                </a:rPr>
                <a:t> al </a:t>
              </a:r>
              <a:r>
                <a:rPr dirty="0" err="1">
                  <a:solidFill>
                    <a:srgbClr val="334155"/>
                  </a:solidFill>
                  <a:latin typeface="Arial" panose="020B0604020202020204" pitchFamily="34" charset="0"/>
                  <a:cs typeface="Arial" panose="020B0604020202020204" pitchFamily="34" charset="0"/>
                </a:rPr>
                <a:t>momento</a:t>
              </a:r>
              <a:r>
                <a:rPr dirty="0">
                  <a:solidFill>
                    <a:srgbClr val="334155"/>
                  </a:solidFill>
                  <a:latin typeface="Arial" panose="020B0604020202020204" pitchFamily="34" charset="0"/>
                  <a:cs typeface="Arial" panose="020B0604020202020204" pitchFamily="34" charset="0"/>
                </a:rPr>
                <a:t> del </a:t>
              </a:r>
              <a:r>
                <a:rPr dirty="0" err="1">
                  <a:solidFill>
                    <a:srgbClr val="334155"/>
                  </a:solidFill>
                  <a:latin typeface="Arial" panose="020B0604020202020204" pitchFamily="34" charset="0"/>
                  <a:cs typeface="Arial" panose="020B0604020202020204" pitchFamily="34" charset="0"/>
                </a:rPr>
                <a:t>rendiconto</a:t>
              </a:r>
              <a:r>
                <a:rPr dirty="0">
                  <a:solidFill>
                    <a:srgbClr val="334155"/>
                  </a:solidFill>
                  <a:latin typeface="Arial" panose="020B0604020202020204" pitchFamily="34" charset="0"/>
                  <a:cs typeface="Arial" panose="020B0604020202020204" pitchFamily="34" charset="0"/>
                </a:rPr>
                <a:t>.</a:t>
              </a:r>
            </a:p>
          </p:txBody>
        </p:sp>
        <p:sp>
          <p:nvSpPr>
            <p:cNvPr id="20" name="TextBox 11">
              <a:extLst>
                <a:ext uri="{FF2B5EF4-FFF2-40B4-BE49-F238E27FC236}">
                  <a16:creationId xmlns:a16="http://schemas.microsoft.com/office/drawing/2014/main" id="{E2384FB4-7481-6AD9-45B4-418C26A31258}"/>
                </a:ext>
              </a:extLst>
            </p:cNvPr>
            <p:cNvSpPr txBox="1"/>
            <p:nvPr/>
          </p:nvSpPr>
          <p:spPr>
            <a:xfrm>
              <a:off x="6577011" y="2955063"/>
              <a:ext cx="5055631" cy="268843"/>
            </a:xfrm>
            <a:prstGeom prst="rect">
              <a:avLst/>
            </a:prstGeom>
            <a:noFill/>
          </p:spPr>
          <p:txBody>
            <a:bodyPr wrap="square" lIns="0" tIns="0" rIns="0" bIns="0" anchor="t">
              <a:spAutoFit/>
            </a:bodyPr>
            <a:lstStyle/>
            <a:p>
              <a:r>
                <a:rPr sz="2800" b="1" dirty="0">
                  <a:solidFill>
                    <a:srgbClr val="007030"/>
                  </a:solidFill>
                  <a:latin typeface="+mj-lt"/>
                </a:rPr>
                <a:t>Arco </a:t>
              </a:r>
              <a:r>
                <a:rPr sz="2800" b="1" dirty="0" err="1">
                  <a:solidFill>
                    <a:srgbClr val="007030"/>
                  </a:solidFill>
                  <a:latin typeface="+mj-lt"/>
                </a:rPr>
                <a:t>Temporale</a:t>
              </a:r>
              <a:r>
                <a:rPr sz="2800" b="1" dirty="0">
                  <a:solidFill>
                    <a:srgbClr val="007030"/>
                  </a:solidFill>
                  <a:latin typeface="+mj-lt"/>
                </a:rPr>
                <a:t> e Sana </a:t>
              </a:r>
              <a:r>
                <a:rPr sz="2800" b="1" dirty="0" err="1">
                  <a:solidFill>
                    <a:srgbClr val="007030"/>
                  </a:solidFill>
                  <a:latin typeface="+mj-lt"/>
                </a:rPr>
                <a:t>Gestione</a:t>
              </a:r>
              <a:endParaRPr sz="2800" b="1" dirty="0">
                <a:solidFill>
                  <a:srgbClr val="007030"/>
                </a:solidFill>
                <a:latin typeface="+mj-lt"/>
              </a:endParaRPr>
            </a:p>
          </p:txBody>
        </p:sp>
        <p:sp>
          <p:nvSpPr>
            <p:cNvPr id="21" name="TextBox 12">
              <a:extLst>
                <a:ext uri="{FF2B5EF4-FFF2-40B4-BE49-F238E27FC236}">
                  <a16:creationId xmlns:a16="http://schemas.microsoft.com/office/drawing/2014/main" id="{799E2181-96B1-9E0B-1622-3DB0795DFE98}"/>
                </a:ext>
              </a:extLst>
            </p:cNvPr>
            <p:cNvSpPr txBox="1"/>
            <p:nvPr/>
          </p:nvSpPr>
          <p:spPr>
            <a:xfrm>
              <a:off x="6577012" y="3424237"/>
              <a:ext cx="4814887" cy="288046"/>
            </a:xfrm>
            <a:prstGeom prst="rect">
              <a:avLst/>
            </a:prstGeom>
            <a:noFill/>
          </p:spPr>
          <p:txBody>
            <a:bodyPr wrap="square" lIns="0" tIns="0" rIns="0" bIns="0" anchor="t">
              <a:spAutoFit/>
            </a:bodyPr>
            <a:lstStyle/>
            <a:p>
              <a:pPr algn="l">
                <a:lnSpc>
                  <a:spcPts val="1800"/>
                </a:lnSpc>
              </a:pPr>
              <a:r>
                <a:rPr b="1" i="0" u="none" dirty="0">
                  <a:solidFill>
                    <a:srgbClr val="334155"/>
                  </a:solidFill>
                  <a:latin typeface="Arial" panose="020B0604020202020204" pitchFamily="34" charset="0"/>
                  <a:cs typeface="Arial" panose="020B0604020202020204" pitchFamily="34" charset="0"/>
                </a:rPr>
                <a:t>Finestra </a:t>
              </a:r>
              <a:r>
                <a:rPr b="1" i="0" u="none" dirty="0" err="1">
                  <a:solidFill>
                    <a:srgbClr val="334155"/>
                  </a:solidFill>
                  <a:latin typeface="Arial" panose="020B0604020202020204" pitchFamily="34" charset="0"/>
                  <a:cs typeface="Arial" panose="020B0604020202020204" pitchFamily="34" charset="0"/>
                </a:rPr>
                <a:t>Temporale</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Ammissibili</a:t>
              </a:r>
              <a:r>
                <a:rPr b="0" i="0" u="none" dirty="0">
                  <a:solidFill>
                    <a:srgbClr val="334155"/>
                  </a:solidFill>
                  <a:latin typeface="Arial" panose="020B0604020202020204" pitchFamily="34" charset="0"/>
                  <a:cs typeface="Arial" panose="020B0604020202020204" pitchFamily="34" charset="0"/>
                </a:rPr>
                <a:t> solo le </a:t>
              </a:r>
              <a:r>
                <a:rPr b="0" i="0" u="none" dirty="0" err="1">
                  <a:solidFill>
                    <a:srgbClr val="334155"/>
                  </a:solidFill>
                  <a:latin typeface="Arial" panose="020B0604020202020204" pitchFamily="34" charset="0"/>
                  <a:cs typeface="Arial" panose="020B0604020202020204" pitchFamily="34" charset="0"/>
                </a:rPr>
                <a:t>spese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sostenute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nel</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periodo</a:t>
              </a:r>
              <a:r>
                <a:rPr b="0" i="0" u="none" dirty="0">
                  <a:solidFill>
                    <a:srgbClr val="334155"/>
                  </a:solidFill>
                  <a:latin typeface="Arial" panose="020B0604020202020204" pitchFamily="34" charset="0"/>
                  <a:cs typeface="Arial" panose="020B0604020202020204" pitchFamily="34" charset="0"/>
                </a:rPr>
                <a:t> di </a:t>
              </a:r>
              <a:r>
                <a:rPr b="0" i="0" u="none" dirty="0" err="1">
                  <a:solidFill>
                    <a:srgbClr val="334155"/>
                  </a:solidFill>
                  <a:latin typeface="Arial" panose="020B0604020202020204" pitchFamily="34" charset="0"/>
                  <a:cs typeface="Arial" panose="020B0604020202020204" pitchFamily="34" charset="0"/>
                </a:rPr>
                <a:t>svolgimento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approvato</a:t>
              </a:r>
              <a:r>
                <a:rPr b="0" i="0" u="none" dirty="0">
                  <a:solidFill>
                    <a:srgbClr val="334155"/>
                  </a:solidFill>
                  <a:latin typeface="Arial" panose="020B0604020202020204" pitchFamily="34" charset="0"/>
                  <a:cs typeface="Arial" panose="020B0604020202020204" pitchFamily="34" charset="0"/>
                </a:rPr>
                <a:t>.</a:t>
              </a:r>
            </a:p>
          </p:txBody>
        </p:sp>
        <p:sp>
          <p:nvSpPr>
            <p:cNvPr id="22" name="TextBox 13">
              <a:extLst>
                <a:ext uri="{FF2B5EF4-FFF2-40B4-BE49-F238E27FC236}">
                  <a16:creationId xmlns:a16="http://schemas.microsoft.com/office/drawing/2014/main" id="{061BD73B-0668-D3AE-F7D0-94AC62124C72}"/>
                </a:ext>
              </a:extLst>
            </p:cNvPr>
            <p:cNvSpPr txBox="1"/>
            <p:nvPr/>
          </p:nvSpPr>
          <p:spPr>
            <a:xfrm>
              <a:off x="6577012" y="3976687"/>
              <a:ext cx="4814887" cy="432069"/>
            </a:xfrm>
            <a:prstGeom prst="rect">
              <a:avLst/>
            </a:prstGeom>
            <a:noFill/>
          </p:spPr>
          <p:txBody>
            <a:bodyPr wrap="square" lIns="0" tIns="0" rIns="0" bIns="0" anchor="t">
              <a:spAutoFit/>
            </a:bodyPr>
            <a:lstStyle/>
            <a:p>
              <a:pPr algn="l">
                <a:lnSpc>
                  <a:spcPts val="1800"/>
                </a:lnSpc>
              </a:pPr>
              <a:r>
                <a:rPr b="1" i="0" u="none" dirty="0" err="1">
                  <a:solidFill>
                    <a:srgbClr val="334155"/>
                  </a:solidFill>
                  <a:latin typeface="Arial" panose="020B0604020202020204" pitchFamily="34" charset="0"/>
                  <a:cs typeface="Arial" panose="020B0604020202020204" pitchFamily="34" charset="0"/>
                </a:rPr>
                <a:t>Criteri</a:t>
              </a:r>
              <a:r>
                <a:rPr b="1" i="0" u="none" dirty="0">
                  <a:solidFill>
                    <a:srgbClr val="334155"/>
                  </a:solidFill>
                  <a:latin typeface="Arial" panose="020B0604020202020204" pitchFamily="34" charset="0"/>
                  <a:cs typeface="Arial" panose="020B0604020202020204" pitchFamily="34" charset="0"/>
                </a:rPr>
                <a:t> Economici: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Applicazione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principi</a:t>
              </a:r>
              <a:r>
                <a:rPr b="0" i="0" u="none" dirty="0">
                  <a:solidFill>
                    <a:srgbClr val="334155"/>
                  </a:solidFill>
                  <a:latin typeface="Arial" panose="020B0604020202020204" pitchFamily="34" charset="0"/>
                  <a:cs typeface="Arial" panose="020B0604020202020204" pitchFamily="34" charset="0"/>
                </a:rPr>
                <a:t> di sana </a:t>
              </a:r>
              <a:r>
                <a:rPr b="0" i="0" u="none" dirty="0" err="1">
                  <a:solidFill>
                    <a:srgbClr val="334155"/>
                  </a:solidFill>
                  <a:latin typeface="Arial" panose="020B0604020202020204" pitchFamily="34" charset="0"/>
                  <a:cs typeface="Arial" panose="020B0604020202020204" pitchFamily="34" charset="0"/>
                </a:rPr>
                <a:t>gestione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finanziaria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economia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efficienza</a:t>
              </a:r>
              <a:r>
                <a:rPr b="0" i="0" u="none" dirty="0">
                  <a:solidFill>
                    <a:srgbClr val="334155"/>
                  </a:solidFill>
                  <a:latin typeface="Arial" panose="020B0604020202020204" pitchFamily="34" charset="0"/>
                  <a:cs typeface="Arial" panose="020B0604020202020204" pitchFamily="34" charset="0"/>
                </a:rPr>
                <a:t> ed </a:t>
              </a:r>
              <a:r>
                <a:rPr b="0" i="0" u="none" dirty="0" err="1">
                  <a:solidFill>
                    <a:srgbClr val="334155"/>
                  </a:solidFill>
                  <a:latin typeface="Arial" panose="020B0604020202020204" pitchFamily="34" charset="0"/>
                  <a:cs typeface="Arial" panose="020B0604020202020204" pitchFamily="34" charset="0"/>
                </a:rPr>
                <a:t>efficacia</a:t>
              </a:r>
              <a:r>
                <a:rPr b="0" i="0" u="none" dirty="0">
                  <a:solidFill>
                    <a:srgbClr val="334155"/>
                  </a:solidFill>
                  <a:latin typeface="Arial" panose="020B0604020202020204" pitchFamily="34" charset="0"/>
                  <a:cs typeface="Arial" panose="020B0604020202020204" pitchFamily="34" charset="0"/>
                </a:rPr>
                <a:t>).</a:t>
              </a:r>
            </a:p>
          </p:txBody>
        </p:sp>
        <p:sp>
          <p:nvSpPr>
            <p:cNvPr id="23" name="TextBox 14">
              <a:extLst>
                <a:ext uri="{FF2B5EF4-FFF2-40B4-BE49-F238E27FC236}">
                  <a16:creationId xmlns:a16="http://schemas.microsoft.com/office/drawing/2014/main" id="{C97B6DA0-1F39-9ADC-2ACE-79C3B88ABDD9}"/>
                </a:ext>
              </a:extLst>
            </p:cNvPr>
            <p:cNvSpPr txBox="1"/>
            <p:nvPr/>
          </p:nvSpPr>
          <p:spPr>
            <a:xfrm>
              <a:off x="6577012" y="4529137"/>
              <a:ext cx="4814887" cy="432069"/>
            </a:xfrm>
            <a:prstGeom prst="rect">
              <a:avLst/>
            </a:prstGeom>
            <a:noFill/>
          </p:spPr>
          <p:txBody>
            <a:bodyPr wrap="square" lIns="0" tIns="0" rIns="0" bIns="0" anchor="t">
              <a:spAutoFit/>
            </a:bodyPr>
            <a:lstStyle/>
            <a:p>
              <a:pPr algn="l">
                <a:lnSpc>
                  <a:spcPts val="1800"/>
                </a:lnSpc>
              </a:pPr>
              <a:r>
                <a:rPr b="1" i="0" u="none" dirty="0" err="1">
                  <a:solidFill>
                    <a:srgbClr val="334155"/>
                  </a:solidFill>
                  <a:latin typeface="Arial" panose="020B0604020202020204" pitchFamily="34" charset="0"/>
                  <a:cs typeface="Arial" panose="020B0604020202020204" pitchFamily="34" charset="0"/>
                </a:rPr>
                <a:t>Documentazione</a:t>
              </a:r>
              <a:r>
                <a:rPr b="1" i="0" u="none" dirty="0">
                  <a:solidFill>
                    <a:srgbClr val="334155"/>
                  </a:solidFill>
                  <a:latin typeface="Arial" panose="020B0604020202020204" pitchFamily="34" charset="0"/>
                  <a:cs typeface="Arial" panose="020B0604020202020204" pitchFamily="34" charset="0"/>
                </a:rPr>
                <a:t> </a:t>
              </a:r>
              <a:r>
                <a:rPr b="1" i="0" u="none" dirty="0" err="1">
                  <a:solidFill>
                    <a:srgbClr val="334155"/>
                  </a:solidFill>
                  <a:latin typeface="Arial" panose="020B0604020202020204" pitchFamily="34" charset="0"/>
                  <a:cs typeface="Arial" panose="020B0604020202020204" pitchFamily="34" charset="0"/>
                </a:rPr>
                <a:t>Probatoria</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Necessità di </a:t>
              </a:r>
              <a:r>
                <a:rPr b="0" i="0" u="none" dirty="0" err="1">
                  <a:solidFill>
                    <a:srgbClr val="334155"/>
                  </a:solidFill>
                  <a:latin typeface="Arial" panose="020B0604020202020204" pitchFamily="34" charset="0"/>
                  <a:cs typeface="Arial" panose="020B0604020202020204" pitchFamily="34" charset="0"/>
                </a:rPr>
                <a:t>pezze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d'appoggio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fiscalmente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valide</a:t>
              </a:r>
              <a:r>
                <a:rPr b="0" i="0" u="none" dirty="0">
                  <a:solidFill>
                    <a:srgbClr val="334155"/>
                  </a:solidFill>
                  <a:latin typeface="Arial" panose="020B0604020202020204" pitchFamily="34" charset="0"/>
                  <a:cs typeface="Arial" panose="020B0604020202020204" pitchFamily="34" charset="0"/>
                </a:rPr>
                <a:t> e intestate </a:t>
              </a:r>
              <a:r>
                <a:rPr b="0" i="0" u="none" dirty="0" err="1">
                  <a:solidFill>
                    <a:srgbClr val="334155"/>
                  </a:solidFill>
                  <a:latin typeface="Arial" panose="020B0604020202020204" pitchFamily="34" charset="0"/>
                  <a:cs typeface="Arial" panose="020B0604020202020204" pitchFamily="34" charset="0"/>
                </a:rPr>
                <a:t>all'ente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beneficiario</a:t>
              </a:r>
              <a:r>
                <a:rPr b="0" i="0" u="none" dirty="0">
                  <a:solidFill>
                    <a:srgbClr val="334155"/>
                  </a:solidFill>
                  <a:latin typeface="Arial" panose="020B0604020202020204" pitchFamily="34" charset="0"/>
                  <a:cs typeface="Arial" panose="020B0604020202020204" pitchFamily="34" charset="0"/>
                </a:rPr>
                <a:t>.</a:t>
              </a:r>
            </a:p>
          </p:txBody>
        </p:sp>
      </p:grpSp>
      <p:cxnSp>
        <p:nvCxnSpPr>
          <p:cNvPr id="2" name="Connettore diritto 4">
            <a:extLst>
              <a:ext uri="{FF2B5EF4-FFF2-40B4-BE49-F238E27FC236}">
                <a16:creationId xmlns:a16="http://schemas.microsoft.com/office/drawing/2014/main" id="{F0FA6E58-D99F-B5B6-DC35-124628A9E6ED}"/>
              </a:ext>
            </a:extLst>
          </p:cNvPr>
          <p:cNvCxnSpPr/>
          <p:nvPr/>
        </p:nvCxnSpPr>
        <p:spPr>
          <a:xfrm>
            <a:off x="384183" y="109632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9729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1287DA-BF77-7815-E0A7-EE2F73A3A16F}"/>
              </a:ext>
            </a:extLst>
          </p:cNvPr>
          <p:cNvSpPr>
            <a:spLocks noGrp="1"/>
          </p:cNvSpPr>
          <p:nvPr>
            <p:ph type="ctrTitle"/>
          </p:nvPr>
        </p:nvSpPr>
        <p:spPr>
          <a:xfrm>
            <a:off x="358935" y="-133415"/>
            <a:ext cx="11904819" cy="1318222"/>
          </a:xfrm>
        </p:spPr>
        <p:txBody>
          <a:bodyPr/>
          <a:lstStyle/>
          <a:p>
            <a:r>
              <a:rPr lang="it-IT" sz="2800" dirty="0">
                <a:solidFill>
                  <a:srgbClr val="007030"/>
                </a:solidFill>
                <a:latin typeface="+mj-lt"/>
                <a:ea typeface="+mn-ea"/>
                <a:cs typeface="+mn-cs"/>
              </a:rPr>
              <a:t>|</a:t>
            </a:r>
            <a:r>
              <a:rPr lang="it-IT" sz="2800" b="1" dirty="0">
                <a:solidFill>
                  <a:srgbClr val="007030"/>
                </a:solidFill>
                <a:latin typeface="+mj-lt"/>
                <a:ea typeface="+mn-ea"/>
                <a:cs typeface="+mn-cs"/>
              </a:rPr>
              <a:t> AMMISSIBILITA’ DELLA SPESA</a:t>
            </a:r>
          </a:p>
        </p:txBody>
      </p:sp>
      <p:sp>
        <p:nvSpPr>
          <p:cNvPr id="5" name="Rectangle: Rounded Corners 10">
            <a:extLst>
              <a:ext uri="{FF2B5EF4-FFF2-40B4-BE49-F238E27FC236}">
                <a16:creationId xmlns:a16="http://schemas.microsoft.com/office/drawing/2014/main" id="{F17CD55B-6731-C427-7C9C-7DC21C462286}"/>
              </a:ext>
            </a:extLst>
          </p:cNvPr>
          <p:cNvSpPr/>
          <p:nvPr/>
        </p:nvSpPr>
        <p:spPr>
          <a:xfrm>
            <a:off x="5909310" y="872655"/>
            <a:ext cx="5940193" cy="539098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0"/>
              </a:spcBef>
              <a:spcAft>
                <a:spcPts val="0"/>
              </a:spcAft>
              <a:buFont typeface="Arial" panose="020B0604020202020204" pitchFamily="34" charset="0"/>
              <a:buChar char="•"/>
            </a:pPr>
            <a:endParaRPr lang="it-IT" sz="1400" dirty="0">
              <a:solidFill>
                <a:schemeClr val="bg1"/>
              </a:solidFill>
              <a:latin typeface="Century Gothic" panose="020B0502020202020204" pitchFamily="34" charset="0"/>
            </a:endParaRPr>
          </a:p>
          <a:p>
            <a:pPr marL="285750" indent="-285750">
              <a:buFont typeface="Wingdings" panose="05000000000000000000" pitchFamily="2" charset="2"/>
              <a:buChar char="Ø"/>
            </a:pPr>
            <a:endParaRPr lang="it-IT" sz="1600" dirty="0">
              <a:solidFill>
                <a:schemeClr val="bg1"/>
              </a:solidFill>
            </a:endParaRP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oggetto di altri finanziamenti pubblici, nazionali e/o comunitari;</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sostenute da soggetti terzi non beneficiari (diversi dai componenti il partenariato: capofila e partner effettivi);</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eccedenti il piano finanziario approvato da Regione Lombardia e/o non previste dal quadro economico finanziario di progetto approvato;</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oggetto di variazioni progettuali rispetto al piano finanziario presentato in sede di ammissione al finanziamento e </a:t>
            </a:r>
            <a:r>
              <a:rPr lang="it-IT" sz="1600" b="1" dirty="0">
                <a:solidFill>
                  <a:schemeClr val="bg1"/>
                </a:solidFill>
                <a:latin typeface="Arial" panose="020B0604020202020204" pitchFamily="34" charset="0"/>
                <a:cs typeface="Arial" panose="020B0604020202020204" pitchFamily="34" charset="0"/>
              </a:rPr>
              <a:t>non preventivamente approvate</a:t>
            </a:r>
            <a:r>
              <a:rPr lang="it-IT" sz="1600" dirty="0">
                <a:solidFill>
                  <a:schemeClr val="bg1"/>
                </a:solidFill>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di manutenzione straordinaria, ristrutturazione o acquisto di beni immobili; </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Oneri relativi ad attività promozionali del proponente non direttamente connesse al progetto finanziato;</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Spese in conto capitale;</a:t>
            </a:r>
          </a:p>
          <a:p>
            <a:pPr marL="285750" indent="-285750">
              <a:buFont typeface="Wingdings" panose="05000000000000000000" pitchFamily="2" charset="2"/>
              <a:buChar char="Ø"/>
            </a:pPr>
            <a:r>
              <a:rPr lang="it-IT" sz="1600" dirty="0">
                <a:solidFill>
                  <a:schemeClr val="bg1"/>
                </a:solidFill>
                <a:latin typeface="Arial" panose="020B0604020202020204" pitchFamily="34" charset="0"/>
                <a:cs typeface="Arial" panose="020B0604020202020204" pitchFamily="34" charset="0"/>
              </a:rPr>
              <a:t>Ogni altra tipologia di spesa non strettamente finalizzata e riconducibile alla realizzazione del progetto approvato.</a:t>
            </a:r>
          </a:p>
        </p:txBody>
      </p:sp>
      <p:pic>
        <p:nvPicPr>
          <p:cNvPr id="7" name="Picture 4">
            <a:extLst>
              <a:ext uri="{FF2B5EF4-FFF2-40B4-BE49-F238E27FC236}">
                <a16:creationId xmlns:a16="http://schemas.microsoft.com/office/drawing/2014/main" id="{51C72AD6-2BED-4F72-07B2-3F90B4BC18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1996" y="968807"/>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png">
            <a:extLst>
              <a:ext uri="{FF2B5EF4-FFF2-40B4-BE49-F238E27FC236}">
                <a16:creationId xmlns:a16="http://schemas.microsoft.com/office/drawing/2014/main" id="{5CD008B1-80E7-AF36-9125-2DE84F8AA229}"/>
              </a:ext>
            </a:extLst>
          </p:cNvPr>
          <p:cNvPicPr>
            <a:picLocks noChangeAspect="1"/>
          </p:cNvPicPr>
          <p:nvPr/>
        </p:nvPicPr>
        <p:blipFill>
          <a:blip r:embed="rId3"/>
          <a:stretch>
            <a:fillRect/>
          </a:stretch>
        </p:blipFill>
        <p:spPr>
          <a:xfrm>
            <a:off x="441994" y="1135992"/>
            <a:ext cx="5101556" cy="4807608"/>
          </a:xfrm>
          <a:prstGeom prst="rect">
            <a:avLst/>
          </a:prstGeom>
        </p:spPr>
      </p:pic>
      <p:sp>
        <p:nvSpPr>
          <p:cNvPr id="12" name="TextBox 7">
            <a:extLst>
              <a:ext uri="{FF2B5EF4-FFF2-40B4-BE49-F238E27FC236}">
                <a16:creationId xmlns:a16="http://schemas.microsoft.com/office/drawing/2014/main" id="{F232FDC3-E667-DF9C-1D80-174216958D29}"/>
              </a:ext>
            </a:extLst>
          </p:cNvPr>
          <p:cNvSpPr txBox="1"/>
          <p:nvPr/>
        </p:nvSpPr>
        <p:spPr>
          <a:xfrm>
            <a:off x="621825" y="1271535"/>
            <a:ext cx="4921725" cy="4493538"/>
          </a:xfrm>
          <a:prstGeom prst="rect">
            <a:avLst/>
          </a:prstGeom>
          <a:noFill/>
        </p:spPr>
        <p:txBody>
          <a:bodyPr wrap="square" lIns="0" tIns="0" rIns="0" bIns="0" anchor="t">
            <a:spAutoFit/>
          </a:bodyPr>
          <a:lstStyle/>
          <a:p>
            <a:pPr algn="l"/>
            <a:r>
              <a:rPr lang="it-IT" sz="2400" b="1" i="0" u="none" dirty="0">
                <a:solidFill>
                  <a:srgbClr val="007030"/>
                </a:solidFill>
                <a:latin typeface="+mj-lt"/>
              </a:rPr>
              <a:t>Spese ammissibili/Fasi del progetto</a:t>
            </a:r>
          </a:p>
          <a:p>
            <a:pPr algn="l"/>
            <a:endParaRPr lang="it-IT" sz="2800" b="1" dirty="0">
              <a:solidFill>
                <a:srgbClr val="007030"/>
              </a:solidFill>
              <a:latin typeface="Arial" panose="020B0604020202020204" pitchFamily="34" charset="0"/>
              <a:cs typeface="Arial" panose="020B0604020202020204" pitchFamily="34" charset="0"/>
            </a:endParaRPr>
          </a:p>
          <a:p>
            <a:pPr marL="457200" indent="-457200" algn="l">
              <a:buFont typeface="Wingdings" panose="05000000000000000000" pitchFamily="2" charset="2"/>
              <a:buChar char="Ø"/>
            </a:pPr>
            <a:r>
              <a:rPr lang="it-IT" sz="2000" b="1" i="0" u="none" dirty="0">
                <a:solidFill>
                  <a:srgbClr val="007030"/>
                </a:solidFill>
                <a:latin typeface="Arial" panose="020B0604020202020204" pitchFamily="34" charset="0"/>
                <a:cs typeface="Arial" panose="020B0604020202020204" pitchFamily="34" charset="0"/>
              </a:rPr>
              <a:t>Fase di progettazione </a:t>
            </a:r>
            <a:r>
              <a:rPr lang="it-IT" b="1" i="0" u="none" dirty="0">
                <a:solidFill>
                  <a:srgbClr val="007030"/>
                </a:solidFill>
                <a:latin typeface="Arial" panose="020B0604020202020204" pitchFamily="34" charset="0"/>
                <a:cs typeface="Arial" panose="020B0604020202020204" pitchFamily="34" charset="0"/>
              </a:rPr>
              <a:t>– </a:t>
            </a:r>
            <a:r>
              <a:rPr lang="it-IT" i="0" u="none" dirty="0">
                <a:latin typeface="Arial" panose="020B0604020202020204" pitchFamily="34" charset="0"/>
                <a:cs typeface="Arial" panose="020B0604020202020204" pitchFamily="34" charset="0"/>
              </a:rPr>
              <a:t>costi strettamente funzionali all’attività di preparazione della candidatura</a:t>
            </a:r>
          </a:p>
          <a:p>
            <a:pPr algn="l"/>
            <a:endParaRPr lang="it-IT" i="0" u="none" dirty="0">
              <a:latin typeface="Arial" panose="020B0604020202020204" pitchFamily="34" charset="0"/>
              <a:cs typeface="Arial" panose="020B0604020202020204" pitchFamily="34" charset="0"/>
            </a:endParaRPr>
          </a:p>
          <a:p>
            <a:pPr marL="457200" indent="-457200" algn="l">
              <a:buFont typeface="Wingdings" panose="05000000000000000000" pitchFamily="2" charset="2"/>
              <a:buChar char="Ø"/>
            </a:pPr>
            <a:r>
              <a:rPr lang="it-IT" sz="2000" b="1" dirty="0">
                <a:solidFill>
                  <a:srgbClr val="007030"/>
                </a:solidFill>
                <a:latin typeface="Arial" panose="020B0604020202020204" pitchFamily="34" charset="0"/>
                <a:cs typeface="Arial" panose="020B0604020202020204" pitchFamily="34" charset="0"/>
              </a:rPr>
              <a:t>Fase di attuazione </a:t>
            </a:r>
            <a:r>
              <a:rPr lang="it-IT" b="1" dirty="0">
                <a:solidFill>
                  <a:srgbClr val="007030"/>
                </a:solidFill>
                <a:latin typeface="Arial" panose="020B0604020202020204" pitchFamily="34" charset="0"/>
                <a:cs typeface="Arial" panose="020B0604020202020204" pitchFamily="34" charset="0"/>
              </a:rPr>
              <a:t>– </a:t>
            </a:r>
            <a:r>
              <a:rPr lang="it-IT" dirty="0">
                <a:latin typeface="Arial" panose="020B0604020202020204" pitchFamily="34" charset="0"/>
                <a:cs typeface="Arial" panose="020B0604020202020204" pitchFamily="34" charset="0"/>
              </a:rPr>
              <a:t>costi riferiti alle attività realizzate nel periodo data avvio- data fine</a:t>
            </a:r>
          </a:p>
          <a:p>
            <a:pPr algn="l"/>
            <a:endParaRPr lang="it-IT"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it-IT" sz="2000" b="1" dirty="0">
                <a:solidFill>
                  <a:srgbClr val="007030"/>
                </a:solidFill>
                <a:latin typeface="Arial" panose="020B0604020202020204" pitchFamily="34" charset="0"/>
                <a:cs typeface="Arial" panose="020B0604020202020204" pitchFamily="34" charset="0"/>
              </a:rPr>
              <a:t>Fase di chiusura </a:t>
            </a:r>
            <a:r>
              <a:rPr lang="it-IT" b="1" i="0" u="none" dirty="0">
                <a:solidFill>
                  <a:srgbClr val="007030"/>
                </a:solidFill>
                <a:latin typeface="Arial" panose="020B0604020202020204" pitchFamily="34" charset="0"/>
                <a:cs typeface="Arial" panose="020B0604020202020204" pitchFamily="34" charset="0"/>
              </a:rPr>
              <a:t>–</a:t>
            </a:r>
            <a:r>
              <a:rPr lang="it-IT" dirty="0">
                <a:latin typeface="Arial" panose="020B0604020202020204" pitchFamily="34" charset="0"/>
                <a:cs typeface="Arial" panose="020B0604020202020204" pitchFamily="34" charset="0"/>
              </a:rPr>
              <a:t>di costi effettivamente sostenuti riferiti alle attività svolte successivamente alla data chiusura e necessari e funzionali alla rendicontazione finale e alla richiesta di saldo</a:t>
            </a:r>
            <a:endParaRPr dirty="0">
              <a:latin typeface="Arial" panose="020B0604020202020204" pitchFamily="34" charset="0"/>
              <a:cs typeface="Arial" panose="020B0604020202020204" pitchFamily="34" charset="0"/>
            </a:endParaRPr>
          </a:p>
        </p:txBody>
      </p:sp>
      <p:cxnSp>
        <p:nvCxnSpPr>
          <p:cNvPr id="3" name="Connettore diritto 4">
            <a:extLst>
              <a:ext uri="{FF2B5EF4-FFF2-40B4-BE49-F238E27FC236}">
                <a16:creationId xmlns:a16="http://schemas.microsoft.com/office/drawing/2014/main" id="{6F62CE6A-D658-8020-A2D4-4E4C2A02507A}"/>
              </a:ext>
            </a:extLst>
          </p:cNvPr>
          <p:cNvCxnSpPr/>
          <p:nvPr/>
        </p:nvCxnSpPr>
        <p:spPr>
          <a:xfrm>
            <a:off x="338463" y="79914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26554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0B708-C587-5BB8-E7FB-CCCE075774CD}"/>
            </a:ext>
          </a:extLst>
        </p:cNvPr>
        <p:cNvGrpSpPr/>
        <p:nvPr/>
      </p:nvGrpSpPr>
      <p:grpSpPr>
        <a:xfrm>
          <a:off x="0" y="0"/>
          <a:ext cx="0" cy="0"/>
          <a:chOff x="0" y="0"/>
          <a:chExt cx="0" cy="0"/>
        </a:xfrm>
      </p:grpSpPr>
      <p:sp>
        <p:nvSpPr>
          <p:cNvPr id="13" name="TextBox 16">
            <a:extLst>
              <a:ext uri="{FF2B5EF4-FFF2-40B4-BE49-F238E27FC236}">
                <a16:creationId xmlns:a16="http://schemas.microsoft.com/office/drawing/2014/main" id="{B4BEA8C2-1CEB-C637-69B8-CFE645E00952}"/>
              </a:ext>
            </a:extLst>
          </p:cNvPr>
          <p:cNvSpPr txBox="1"/>
          <p:nvPr/>
        </p:nvSpPr>
        <p:spPr>
          <a:xfrm>
            <a:off x="523875" y="311891"/>
            <a:ext cx="11668125" cy="392415"/>
          </a:xfrm>
          <a:prstGeom prst="rect">
            <a:avLst/>
          </a:prstGeom>
          <a:noFill/>
        </p:spPr>
        <p:txBody>
          <a:bodyPr wrap="square" lIns="0" tIns="0" rIns="0" bIns="0" anchor="t">
            <a:spAutoFit/>
          </a:bodyPr>
          <a:lstStyle/>
          <a:p>
            <a:pPr algn="l"/>
            <a:r>
              <a:rPr lang="it-IT" sz="2550" i="0" u="none" dirty="0">
                <a:solidFill>
                  <a:srgbClr val="005A26"/>
                </a:solidFill>
                <a:latin typeface="+mj-lt"/>
              </a:rPr>
              <a:t>| </a:t>
            </a:r>
            <a:r>
              <a:rPr sz="2550" b="1" i="0" u="none" dirty="0" err="1">
                <a:solidFill>
                  <a:srgbClr val="005A26"/>
                </a:solidFill>
                <a:latin typeface="+mj-lt"/>
              </a:rPr>
              <a:t>Struttura</a:t>
            </a:r>
            <a:r>
              <a:rPr sz="2550" b="1" i="0" u="none" dirty="0">
                <a:solidFill>
                  <a:srgbClr val="005A26"/>
                </a:solidFill>
                <a:latin typeface="+mj-lt"/>
              </a:rPr>
              <a:t> della Spesa </a:t>
            </a:r>
            <a:r>
              <a:rPr sz="2550" b="1" i="0" u="none" dirty="0" err="1">
                <a:solidFill>
                  <a:srgbClr val="005A26"/>
                </a:solidFill>
                <a:latin typeface="+mj-lt"/>
              </a:rPr>
              <a:t>Progettuale</a:t>
            </a:r>
            <a:endParaRPr sz="2550" b="1" i="0" u="none" dirty="0">
              <a:solidFill>
                <a:srgbClr val="005A26"/>
              </a:solidFill>
              <a:latin typeface="+mj-lt"/>
            </a:endParaRPr>
          </a:p>
        </p:txBody>
      </p:sp>
      <p:grpSp>
        <p:nvGrpSpPr>
          <p:cNvPr id="31" name="Gruppo 30">
            <a:extLst>
              <a:ext uri="{FF2B5EF4-FFF2-40B4-BE49-F238E27FC236}">
                <a16:creationId xmlns:a16="http://schemas.microsoft.com/office/drawing/2014/main" id="{657FD956-F511-4808-7922-93462FCC52BD}"/>
              </a:ext>
            </a:extLst>
          </p:cNvPr>
          <p:cNvGrpSpPr/>
          <p:nvPr/>
        </p:nvGrpSpPr>
        <p:grpSpPr>
          <a:xfrm>
            <a:off x="360633" y="1583790"/>
            <a:ext cx="5231498" cy="3791643"/>
            <a:chOff x="523875" y="2690812"/>
            <a:chExt cx="5369956" cy="2537107"/>
          </a:xfrm>
        </p:grpSpPr>
        <p:grpSp>
          <p:nvGrpSpPr>
            <p:cNvPr id="2" name="Gruppo 1">
              <a:extLst>
                <a:ext uri="{FF2B5EF4-FFF2-40B4-BE49-F238E27FC236}">
                  <a16:creationId xmlns:a16="http://schemas.microsoft.com/office/drawing/2014/main" id="{1145E045-DE11-84AE-2905-561631056DB3}"/>
                </a:ext>
              </a:extLst>
            </p:cNvPr>
            <p:cNvGrpSpPr/>
            <p:nvPr/>
          </p:nvGrpSpPr>
          <p:grpSpPr>
            <a:xfrm>
              <a:off x="523875" y="2690812"/>
              <a:ext cx="5369956" cy="2537107"/>
              <a:chOff x="523875" y="2690812"/>
              <a:chExt cx="5369956" cy="2537107"/>
            </a:xfrm>
          </p:grpSpPr>
          <p:pic>
            <p:nvPicPr>
              <p:cNvPr id="3" name="Picture 2" descr="image.png">
                <a:extLst>
                  <a:ext uri="{FF2B5EF4-FFF2-40B4-BE49-F238E27FC236}">
                    <a16:creationId xmlns:a16="http://schemas.microsoft.com/office/drawing/2014/main" id="{83C58FF2-4908-0938-7BD4-09DC5254D733}"/>
                  </a:ext>
                </a:extLst>
              </p:cNvPr>
              <p:cNvPicPr>
                <a:picLocks noChangeAspect="1"/>
              </p:cNvPicPr>
              <p:nvPr/>
            </p:nvPicPr>
            <p:blipFill>
              <a:blip r:embed="rId2"/>
              <a:stretch>
                <a:fillRect/>
              </a:stretch>
            </p:blipFill>
            <p:spPr>
              <a:xfrm>
                <a:off x="523875" y="2690812"/>
                <a:ext cx="5261573" cy="2537107"/>
              </a:xfrm>
              <a:prstGeom prst="rect">
                <a:avLst/>
              </a:prstGeom>
            </p:spPr>
          </p:pic>
          <p:sp>
            <p:nvSpPr>
              <p:cNvPr id="4" name="TextBox 7">
                <a:extLst>
                  <a:ext uri="{FF2B5EF4-FFF2-40B4-BE49-F238E27FC236}">
                    <a16:creationId xmlns:a16="http://schemas.microsoft.com/office/drawing/2014/main" id="{617F228D-AD53-30D7-6EFD-F126500D5B94}"/>
                  </a:ext>
                </a:extLst>
              </p:cNvPr>
              <p:cNvSpPr txBox="1"/>
              <p:nvPr/>
            </p:nvSpPr>
            <p:spPr>
              <a:xfrm>
                <a:off x="838199" y="2967037"/>
                <a:ext cx="5055632" cy="185349"/>
              </a:xfrm>
              <a:prstGeom prst="rect">
                <a:avLst/>
              </a:prstGeom>
              <a:noFill/>
            </p:spPr>
            <p:txBody>
              <a:bodyPr wrap="square" lIns="0" tIns="0" rIns="0" bIns="0" anchor="t">
                <a:spAutoFit/>
              </a:bodyPr>
              <a:lstStyle/>
              <a:p>
                <a:pPr algn="l"/>
                <a:r>
                  <a:rPr b="1" dirty="0">
                    <a:solidFill>
                      <a:srgbClr val="007030"/>
                    </a:solidFill>
                    <a:latin typeface="+mj-lt"/>
                  </a:rPr>
                  <a:t>Costi Diretti di Progetto</a:t>
                </a:r>
              </a:p>
            </p:txBody>
          </p:sp>
          <p:sp>
            <p:nvSpPr>
              <p:cNvPr id="6" name="TextBox 8">
                <a:extLst>
                  <a:ext uri="{FF2B5EF4-FFF2-40B4-BE49-F238E27FC236}">
                    <a16:creationId xmlns:a16="http://schemas.microsoft.com/office/drawing/2014/main" id="{F1CED423-599F-5ED4-EDBF-D5310B28E0FC}"/>
                  </a:ext>
                </a:extLst>
              </p:cNvPr>
              <p:cNvSpPr txBox="1"/>
              <p:nvPr/>
            </p:nvSpPr>
            <p:spPr>
              <a:xfrm>
                <a:off x="838199" y="3376612"/>
                <a:ext cx="4814887" cy="308915"/>
              </a:xfrm>
              <a:prstGeom prst="rect">
                <a:avLst/>
              </a:prstGeom>
              <a:noFill/>
            </p:spPr>
            <p:txBody>
              <a:bodyPr wrap="square" lIns="0" tIns="0" rIns="0" bIns="0" anchor="t">
                <a:spAutoFit/>
              </a:bodyPr>
              <a:lstStyle/>
              <a:p>
                <a:pPr algn="l">
                  <a:lnSpc>
                    <a:spcPts val="1800"/>
                  </a:lnSpc>
                </a:pPr>
                <a:r>
                  <a:rPr sz="1600" b="0" i="0" u="none" dirty="0" err="1">
                    <a:solidFill>
                      <a:srgbClr val="334155"/>
                    </a:solidFill>
                    <a:latin typeface="Arial" panose="020B0604020202020204" pitchFamily="34" charset="0"/>
                    <a:cs typeface="Arial" panose="020B0604020202020204" pitchFamily="34" charset="0"/>
                  </a:rPr>
                  <a:t>Imputabili</a:t>
                </a:r>
                <a:r>
                  <a:rPr sz="1600" b="0" i="0" u="none" dirty="0">
                    <a:solidFill>
                      <a:srgbClr val="334155"/>
                    </a:solidFill>
                    <a:latin typeface="Arial" panose="020B0604020202020204" pitchFamily="34" charset="0"/>
                    <a:cs typeface="Arial" panose="020B0604020202020204" pitchFamily="34" charset="0"/>
                  </a:rPr>
                  <a:t> in modo </a:t>
                </a:r>
                <a:r>
                  <a:rPr sz="1600" b="0" i="0" u="none" dirty="0" err="1">
                    <a:solidFill>
                      <a:srgbClr val="334155"/>
                    </a:solidFill>
                    <a:latin typeface="Arial" panose="020B0604020202020204" pitchFamily="34" charset="0"/>
                    <a:cs typeface="Arial" panose="020B0604020202020204" pitchFamily="34" charset="0"/>
                  </a:rPr>
                  <a:t>diretto</a:t>
                </a:r>
                <a:r>
                  <a:rPr sz="1600" b="0" i="0" u="none" dirty="0">
                    <a:solidFill>
                      <a:srgbClr val="334155"/>
                    </a:solidFill>
                    <a:latin typeface="Arial" panose="020B0604020202020204" pitchFamily="34" charset="0"/>
                    <a:cs typeface="Arial" panose="020B0604020202020204" pitchFamily="34" charset="0"/>
                  </a:rPr>
                  <a:t> e </a:t>
                </a:r>
                <a:r>
                  <a:rPr sz="1600" b="0" i="0" u="none" dirty="0" err="1">
                    <a:solidFill>
                      <a:srgbClr val="334155"/>
                    </a:solidFill>
                    <a:latin typeface="Arial" panose="020B0604020202020204" pitchFamily="34" charset="0"/>
                    <a:cs typeface="Arial" panose="020B0604020202020204" pitchFamily="34" charset="0"/>
                  </a:rPr>
                  <a:t>univoco</a:t>
                </a:r>
                <a:r>
                  <a:rPr sz="1600" b="0" i="0" u="none" dirty="0">
                    <a:solidFill>
                      <a:srgbClr val="334155"/>
                    </a:solidFill>
                    <a:latin typeface="Arial" panose="020B0604020202020204" pitchFamily="34" charset="0"/>
                    <a:cs typeface="Arial" panose="020B0604020202020204" pitchFamily="34" charset="0"/>
                  </a:rPr>
                  <a:t> alle </a:t>
                </a:r>
                <a:r>
                  <a:rPr sz="1600" b="0" i="0" u="none" dirty="0" err="1">
                    <a:solidFill>
                      <a:srgbClr val="334155"/>
                    </a:solidFill>
                    <a:latin typeface="Arial" panose="020B0604020202020204" pitchFamily="34" charset="0"/>
                    <a:cs typeface="Arial" panose="020B0604020202020204" pitchFamily="34" charset="0"/>
                  </a:rPr>
                  <a:t>attività</a:t>
                </a:r>
                <a:r>
                  <a:rPr sz="1600" b="0" i="0" u="none" dirty="0">
                    <a:solidFill>
                      <a:srgbClr val="334155"/>
                    </a:solidFill>
                    <a:latin typeface="Arial" panose="020B0604020202020204" pitchFamily="34" charset="0"/>
                    <a:cs typeface="Arial" panose="020B0604020202020204" pitchFamily="34" charset="0"/>
                  </a:rPr>
                  <a:t> </a:t>
                </a:r>
                <a:r>
                  <a:rPr sz="1600" b="0" i="0" u="none" dirty="0" err="1">
                    <a:solidFill>
                      <a:srgbClr val="334155"/>
                    </a:solidFill>
                    <a:latin typeface="Arial" panose="020B0604020202020204" pitchFamily="34" charset="0"/>
                    <a:cs typeface="Arial" panose="020B0604020202020204" pitchFamily="34" charset="0"/>
                  </a:rPr>
                  <a:t>progettuali</a:t>
                </a:r>
                <a:r>
                  <a:rPr sz="1600" b="0" i="0" u="none" dirty="0">
                    <a:solidFill>
                      <a:srgbClr val="334155"/>
                    </a:solidFill>
                    <a:latin typeface="Arial" panose="020B0604020202020204" pitchFamily="34" charset="0"/>
                    <a:cs typeface="Arial" panose="020B0604020202020204" pitchFamily="34" charset="0"/>
                  </a:rPr>
                  <a:t> </a:t>
                </a:r>
                <a:r>
                  <a:rPr sz="1600" b="0" i="0" u="none" dirty="0" err="1">
                    <a:solidFill>
                      <a:srgbClr val="334155"/>
                    </a:solidFill>
                    <a:latin typeface="Arial" panose="020B0604020202020204" pitchFamily="34" charset="0"/>
                    <a:cs typeface="Arial" panose="020B0604020202020204" pitchFamily="34" charset="0"/>
                  </a:rPr>
                  <a:t>previste</a:t>
                </a:r>
                <a:r>
                  <a:rPr sz="1600" b="0" i="0" u="none" dirty="0">
                    <a:solidFill>
                      <a:srgbClr val="334155"/>
                    </a:solidFill>
                    <a:latin typeface="Arial" panose="020B0604020202020204" pitchFamily="34" charset="0"/>
                    <a:cs typeface="Arial" panose="020B0604020202020204" pitchFamily="34" charset="0"/>
                  </a:rPr>
                  <a:t>:</a:t>
                </a:r>
              </a:p>
            </p:txBody>
          </p:sp>
          <p:sp>
            <p:nvSpPr>
              <p:cNvPr id="7" name="TextBox 9">
                <a:extLst>
                  <a:ext uri="{FF2B5EF4-FFF2-40B4-BE49-F238E27FC236}">
                    <a16:creationId xmlns:a16="http://schemas.microsoft.com/office/drawing/2014/main" id="{C0AF17E3-CBD3-527A-7D1F-5E28E148C8CA}"/>
                  </a:ext>
                </a:extLst>
              </p:cNvPr>
              <p:cNvSpPr txBox="1"/>
              <p:nvPr/>
            </p:nvSpPr>
            <p:spPr>
              <a:xfrm>
                <a:off x="838199" y="3989022"/>
                <a:ext cx="4814887" cy="154457"/>
              </a:xfrm>
              <a:prstGeom prst="rect">
                <a:avLst/>
              </a:prstGeom>
              <a:noFill/>
            </p:spPr>
            <p:txBody>
              <a:bodyPr wrap="square" lIns="0" tIns="0" rIns="0" bIns="0" anchor="t">
                <a:spAutoFit/>
              </a:bodyPr>
              <a:lstStyle/>
              <a:p>
                <a:pPr algn="l">
                  <a:lnSpc>
                    <a:spcPts val="1800"/>
                  </a:lnSpc>
                </a:pPr>
                <a:r>
                  <a:rPr sz="1600" b="0" i="0" u="none" dirty="0">
                    <a:solidFill>
                      <a:srgbClr val="334155"/>
                    </a:solidFill>
                    <a:latin typeface="Arial" panose="020B0604020202020204" pitchFamily="34" charset="0"/>
                    <a:cs typeface="Arial" panose="020B0604020202020204" pitchFamily="34" charset="0"/>
                  </a:rPr>
                  <a:t>• </a:t>
                </a:r>
                <a:r>
                  <a:rPr sz="1600" b="1" i="0" u="none" dirty="0" err="1">
                    <a:solidFill>
                      <a:srgbClr val="334155"/>
                    </a:solidFill>
                    <a:latin typeface="Arial" panose="020B0604020202020204" pitchFamily="34" charset="0"/>
                    <a:cs typeface="Arial" panose="020B0604020202020204" pitchFamily="34" charset="0"/>
                  </a:rPr>
                  <a:t>Personale</a:t>
                </a:r>
                <a:r>
                  <a:rPr sz="1600" b="1" i="0" u="none" dirty="0">
                    <a:solidFill>
                      <a:srgbClr val="334155"/>
                    </a:solidFill>
                    <a:latin typeface="Arial" panose="020B0604020202020204" pitchFamily="34" charset="0"/>
                    <a:cs typeface="Arial" panose="020B0604020202020204" pitchFamily="34" charset="0"/>
                  </a:rPr>
                  <a:t> </a:t>
                </a:r>
                <a:r>
                  <a:rPr sz="1600" b="1" i="0" u="none" dirty="0" err="1">
                    <a:solidFill>
                      <a:srgbClr val="334155"/>
                    </a:solidFill>
                    <a:latin typeface="Arial" panose="020B0604020202020204" pitchFamily="34" charset="0"/>
                    <a:cs typeface="Arial" panose="020B0604020202020204" pitchFamily="34" charset="0"/>
                  </a:rPr>
                  <a:t>dipendente</a:t>
                </a:r>
                <a:r>
                  <a:rPr sz="1600" b="0" i="0" u="none" dirty="0">
                    <a:solidFill>
                      <a:srgbClr val="334155"/>
                    </a:solidFill>
                    <a:latin typeface="Arial" panose="020B0604020202020204" pitchFamily="34" charset="0"/>
                    <a:cs typeface="Arial" panose="020B0604020202020204" pitchFamily="34" charset="0"/>
                  </a:rPr>
                  <a:t> </a:t>
                </a:r>
                <a:r>
                  <a:rPr sz="1600" b="0" i="0" u="none" dirty="0" err="1">
                    <a:solidFill>
                      <a:srgbClr val="334155"/>
                    </a:solidFill>
                    <a:latin typeface="Arial" panose="020B0604020202020204" pitchFamily="34" charset="0"/>
                    <a:cs typeface="Arial" panose="020B0604020202020204" pitchFamily="34" charset="0"/>
                  </a:rPr>
                  <a:t>dedicati</a:t>
                </a:r>
                <a:r>
                  <a:rPr sz="1600" b="0" i="0" u="none" dirty="0">
                    <a:solidFill>
                      <a:srgbClr val="334155"/>
                    </a:solidFill>
                    <a:latin typeface="Arial" panose="020B0604020202020204" pitchFamily="34" charset="0"/>
                    <a:cs typeface="Arial" panose="020B0604020202020204" pitchFamily="34" charset="0"/>
                  </a:rPr>
                  <a:t> alle </a:t>
                </a:r>
                <a:r>
                  <a:rPr sz="1600" b="0" i="0" u="none" dirty="0" err="1">
                    <a:solidFill>
                      <a:srgbClr val="334155"/>
                    </a:solidFill>
                    <a:latin typeface="Arial" panose="020B0604020202020204" pitchFamily="34" charset="0"/>
                    <a:cs typeface="Arial" panose="020B0604020202020204" pitchFamily="34" charset="0"/>
                  </a:rPr>
                  <a:t>azioni</a:t>
                </a:r>
                <a:r>
                  <a:rPr lang="it-IT" sz="1600" dirty="0">
                    <a:solidFill>
                      <a:srgbClr val="334155"/>
                    </a:solidFill>
                    <a:latin typeface="Arial" panose="020B0604020202020204" pitchFamily="34" charset="0"/>
                    <a:cs typeface="Arial" panose="020B0604020202020204" pitchFamily="34" charset="0"/>
                  </a:rPr>
                  <a:t>.</a:t>
                </a:r>
                <a:endParaRPr sz="1600" b="0" i="0" u="none" dirty="0">
                  <a:solidFill>
                    <a:srgbClr val="334155"/>
                  </a:solidFill>
                  <a:latin typeface="Arial" panose="020B0604020202020204" pitchFamily="34" charset="0"/>
                  <a:cs typeface="Arial" panose="020B0604020202020204" pitchFamily="34" charset="0"/>
                </a:endParaRPr>
              </a:p>
            </p:txBody>
          </p:sp>
        </p:grpSp>
        <p:sp>
          <p:nvSpPr>
            <p:cNvPr id="27" name="TextBox 9">
              <a:extLst>
                <a:ext uri="{FF2B5EF4-FFF2-40B4-BE49-F238E27FC236}">
                  <a16:creationId xmlns:a16="http://schemas.microsoft.com/office/drawing/2014/main" id="{37073E4A-233D-AF57-0277-BC4B6BBFC7BD}"/>
                </a:ext>
              </a:extLst>
            </p:cNvPr>
            <p:cNvSpPr txBox="1"/>
            <p:nvPr/>
          </p:nvSpPr>
          <p:spPr>
            <a:xfrm>
              <a:off x="838199" y="4473467"/>
              <a:ext cx="4814887" cy="308915"/>
            </a:xfrm>
            <a:prstGeom prst="rect">
              <a:avLst/>
            </a:prstGeom>
            <a:noFill/>
          </p:spPr>
          <p:txBody>
            <a:bodyPr wrap="square" lIns="0" tIns="0" rIns="0" bIns="0" anchor="t">
              <a:spAutoFit/>
            </a:bodyPr>
            <a:lstStyle/>
            <a:p>
              <a:pPr algn="l">
                <a:lnSpc>
                  <a:spcPts val="1800"/>
                </a:lnSpc>
              </a:pPr>
              <a:r>
                <a:rPr sz="1600" b="0" i="0" u="none" dirty="0">
                  <a:solidFill>
                    <a:srgbClr val="334155"/>
                  </a:solidFill>
                  <a:latin typeface="Arial" panose="020B0604020202020204" pitchFamily="34" charset="0"/>
                  <a:cs typeface="Arial" panose="020B0604020202020204" pitchFamily="34" charset="0"/>
                </a:rPr>
                <a:t>• </a:t>
              </a:r>
              <a:r>
                <a:rPr sz="1600" b="1" i="0" u="none" dirty="0" err="1">
                  <a:solidFill>
                    <a:srgbClr val="334155"/>
                  </a:solidFill>
                  <a:latin typeface="Arial" panose="020B0604020202020204" pitchFamily="34" charset="0"/>
                  <a:cs typeface="Arial" panose="020B0604020202020204" pitchFamily="34" charset="0"/>
                </a:rPr>
                <a:t>Personale</a:t>
              </a:r>
              <a:r>
                <a:rPr sz="1600" b="1" i="0" u="none" dirty="0">
                  <a:solidFill>
                    <a:srgbClr val="334155"/>
                  </a:solidFill>
                  <a:latin typeface="Arial" panose="020B0604020202020204" pitchFamily="34" charset="0"/>
                  <a:cs typeface="Arial" panose="020B0604020202020204" pitchFamily="34" charset="0"/>
                </a:rPr>
                <a:t> </a:t>
              </a:r>
              <a:r>
                <a:rPr lang="it-IT" sz="1600" b="1" dirty="0">
                  <a:solidFill>
                    <a:srgbClr val="334155"/>
                  </a:solidFill>
                  <a:latin typeface="Arial" panose="020B0604020202020204" pitchFamily="34" charset="0"/>
                  <a:cs typeface="Arial" panose="020B0604020202020204" pitchFamily="34" charset="0"/>
                </a:rPr>
                <a:t>esterno e </a:t>
              </a:r>
              <a:r>
                <a:rPr sz="1600" b="1" i="0" u="none" dirty="0" err="1">
                  <a:solidFill>
                    <a:srgbClr val="334155"/>
                  </a:solidFill>
                  <a:latin typeface="Arial" panose="020B0604020202020204" pitchFamily="34" charset="0"/>
                  <a:cs typeface="Arial" panose="020B0604020202020204" pitchFamily="34" charset="0"/>
                </a:rPr>
                <a:t>collaboratori</a:t>
              </a:r>
              <a:r>
                <a:rPr sz="1600" b="0" i="0" u="none" dirty="0">
                  <a:solidFill>
                    <a:srgbClr val="334155"/>
                  </a:solidFill>
                  <a:latin typeface="Arial" panose="020B0604020202020204" pitchFamily="34" charset="0"/>
                  <a:cs typeface="Arial" panose="020B0604020202020204" pitchFamily="34" charset="0"/>
                </a:rPr>
                <a:t> </a:t>
              </a:r>
              <a:r>
                <a:rPr sz="1600" b="0" i="0" u="none" dirty="0" err="1">
                  <a:solidFill>
                    <a:srgbClr val="334155"/>
                  </a:solidFill>
                  <a:latin typeface="Arial" panose="020B0604020202020204" pitchFamily="34" charset="0"/>
                  <a:cs typeface="Arial" panose="020B0604020202020204" pitchFamily="34" charset="0"/>
                </a:rPr>
                <a:t>dedicati</a:t>
              </a:r>
              <a:r>
                <a:rPr sz="1600" b="0" i="0" u="none" dirty="0">
                  <a:solidFill>
                    <a:srgbClr val="334155"/>
                  </a:solidFill>
                  <a:latin typeface="Arial" panose="020B0604020202020204" pitchFamily="34" charset="0"/>
                  <a:cs typeface="Arial" panose="020B0604020202020204" pitchFamily="34" charset="0"/>
                </a:rPr>
                <a:t> alle </a:t>
              </a:r>
              <a:r>
                <a:rPr sz="1600" b="0" i="0" u="none" dirty="0" err="1">
                  <a:solidFill>
                    <a:srgbClr val="334155"/>
                  </a:solidFill>
                  <a:latin typeface="Arial" panose="020B0604020202020204" pitchFamily="34" charset="0"/>
                  <a:cs typeface="Arial" panose="020B0604020202020204" pitchFamily="34" charset="0"/>
                </a:rPr>
                <a:t>azioni</a:t>
              </a:r>
              <a:r>
                <a:rPr lang="it-IT" sz="1600" dirty="0">
                  <a:solidFill>
                    <a:srgbClr val="334155"/>
                  </a:solidFill>
                  <a:latin typeface="Arial" panose="020B0604020202020204" pitchFamily="34" charset="0"/>
                  <a:cs typeface="Arial" panose="020B0604020202020204" pitchFamily="34" charset="0"/>
                </a:rPr>
                <a:t>.</a:t>
              </a:r>
              <a:endParaRPr sz="1600" b="0" i="0" u="none" dirty="0">
                <a:solidFill>
                  <a:srgbClr val="334155"/>
                </a:solidFill>
                <a:latin typeface="Arial" panose="020B0604020202020204" pitchFamily="34" charset="0"/>
                <a:cs typeface="Arial" panose="020B0604020202020204" pitchFamily="34" charset="0"/>
              </a:endParaRPr>
            </a:p>
          </p:txBody>
        </p:sp>
        <p:sp>
          <p:nvSpPr>
            <p:cNvPr id="28" name="TextBox 9">
              <a:extLst>
                <a:ext uri="{FF2B5EF4-FFF2-40B4-BE49-F238E27FC236}">
                  <a16:creationId xmlns:a16="http://schemas.microsoft.com/office/drawing/2014/main" id="{EA14A03A-E47B-B740-1D7E-19759CCD33C5}"/>
                </a:ext>
              </a:extLst>
            </p:cNvPr>
            <p:cNvSpPr txBox="1"/>
            <p:nvPr/>
          </p:nvSpPr>
          <p:spPr>
            <a:xfrm>
              <a:off x="838199" y="4897952"/>
              <a:ext cx="4814887" cy="154457"/>
            </a:xfrm>
            <a:prstGeom prst="rect">
              <a:avLst/>
            </a:prstGeom>
            <a:noFill/>
          </p:spPr>
          <p:txBody>
            <a:bodyPr wrap="square" lIns="0" tIns="0" rIns="0" bIns="0" anchor="t">
              <a:spAutoFit/>
            </a:bodyPr>
            <a:lstStyle/>
            <a:p>
              <a:pPr algn="l">
                <a:lnSpc>
                  <a:spcPts val="1800"/>
                </a:lnSpc>
              </a:pPr>
              <a:r>
                <a:rPr sz="1600" b="0" i="0" u="none" dirty="0">
                  <a:solidFill>
                    <a:srgbClr val="334155"/>
                  </a:solidFill>
                  <a:latin typeface="Arial" panose="020B0604020202020204" pitchFamily="34" charset="0"/>
                  <a:cs typeface="Arial" panose="020B0604020202020204" pitchFamily="34" charset="0"/>
                </a:rPr>
                <a:t>• </a:t>
              </a:r>
              <a:r>
                <a:rPr lang="it-IT" sz="1600" b="1" i="0" u="none" dirty="0">
                  <a:solidFill>
                    <a:srgbClr val="334155"/>
                  </a:solidFill>
                  <a:latin typeface="Arial" panose="020B0604020202020204" pitchFamily="34" charset="0"/>
                  <a:cs typeface="Arial" panose="020B0604020202020204" pitchFamily="34" charset="0"/>
                </a:rPr>
                <a:t>Volontari </a:t>
              </a:r>
              <a:r>
                <a:rPr sz="1600" b="0" i="0" u="none" dirty="0" err="1">
                  <a:solidFill>
                    <a:srgbClr val="334155"/>
                  </a:solidFill>
                  <a:latin typeface="Arial" panose="020B0604020202020204" pitchFamily="34" charset="0"/>
                  <a:cs typeface="Arial" panose="020B0604020202020204" pitchFamily="34" charset="0"/>
                </a:rPr>
                <a:t>dedicati</a:t>
              </a:r>
              <a:r>
                <a:rPr sz="1600" b="0" i="0" u="none" dirty="0">
                  <a:solidFill>
                    <a:srgbClr val="334155"/>
                  </a:solidFill>
                  <a:latin typeface="Arial" panose="020B0604020202020204" pitchFamily="34" charset="0"/>
                  <a:cs typeface="Arial" panose="020B0604020202020204" pitchFamily="34" charset="0"/>
                </a:rPr>
                <a:t> alle </a:t>
              </a:r>
              <a:r>
                <a:rPr sz="1600" b="0" i="0" u="none" dirty="0" err="1">
                  <a:solidFill>
                    <a:srgbClr val="334155"/>
                  </a:solidFill>
                  <a:latin typeface="Arial" panose="020B0604020202020204" pitchFamily="34" charset="0"/>
                  <a:cs typeface="Arial" panose="020B0604020202020204" pitchFamily="34" charset="0"/>
                </a:rPr>
                <a:t>azioni</a:t>
              </a:r>
              <a:r>
                <a:rPr lang="it-IT" sz="1600" dirty="0">
                  <a:solidFill>
                    <a:srgbClr val="334155"/>
                  </a:solidFill>
                  <a:latin typeface="Arial" panose="020B0604020202020204" pitchFamily="34" charset="0"/>
                  <a:cs typeface="Arial" panose="020B0604020202020204" pitchFamily="34" charset="0"/>
                </a:rPr>
                <a:t>.</a:t>
              </a:r>
              <a:endParaRPr sz="1600" b="0" i="0" u="none" dirty="0">
                <a:solidFill>
                  <a:srgbClr val="334155"/>
                </a:solidFill>
                <a:latin typeface="Arial" panose="020B0604020202020204" pitchFamily="34" charset="0"/>
                <a:cs typeface="Arial" panose="020B0604020202020204" pitchFamily="34" charset="0"/>
              </a:endParaRPr>
            </a:p>
          </p:txBody>
        </p:sp>
      </p:grpSp>
      <p:grpSp>
        <p:nvGrpSpPr>
          <p:cNvPr id="55" name="Gruppo 54">
            <a:extLst>
              <a:ext uri="{FF2B5EF4-FFF2-40B4-BE49-F238E27FC236}">
                <a16:creationId xmlns:a16="http://schemas.microsoft.com/office/drawing/2014/main" id="{1CCAD4AF-B6FF-DD6C-0E79-A270CC1FDBED}"/>
              </a:ext>
            </a:extLst>
          </p:cNvPr>
          <p:cNvGrpSpPr/>
          <p:nvPr/>
        </p:nvGrpSpPr>
        <p:grpSpPr>
          <a:xfrm>
            <a:off x="5712729" y="1305932"/>
            <a:ext cx="5558294" cy="4637998"/>
            <a:chOff x="5646038" y="794061"/>
            <a:chExt cx="5558294" cy="4637998"/>
          </a:xfrm>
        </p:grpSpPr>
        <p:pic>
          <p:nvPicPr>
            <p:cNvPr id="34" name="Picture 2" descr="image.png">
              <a:extLst>
                <a:ext uri="{FF2B5EF4-FFF2-40B4-BE49-F238E27FC236}">
                  <a16:creationId xmlns:a16="http://schemas.microsoft.com/office/drawing/2014/main" id="{7DE2F791-C98B-0FBE-3068-2A517D214C58}"/>
                </a:ext>
              </a:extLst>
            </p:cNvPr>
            <p:cNvPicPr>
              <a:picLocks noChangeAspect="1"/>
            </p:cNvPicPr>
            <p:nvPr/>
          </p:nvPicPr>
          <p:blipFill>
            <a:blip r:embed="rId3"/>
            <a:stretch>
              <a:fillRect/>
            </a:stretch>
          </p:blipFill>
          <p:spPr>
            <a:xfrm>
              <a:off x="5646038" y="794061"/>
              <a:ext cx="2722144" cy="1889032"/>
            </a:xfrm>
            <a:prstGeom prst="rect">
              <a:avLst/>
            </a:prstGeom>
          </p:spPr>
        </p:pic>
        <p:pic>
          <p:nvPicPr>
            <p:cNvPr id="35" name="Picture 3" descr="image.png">
              <a:extLst>
                <a:ext uri="{FF2B5EF4-FFF2-40B4-BE49-F238E27FC236}">
                  <a16:creationId xmlns:a16="http://schemas.microsoft.com/office/drawing/2014/main" id="{5A19A006-6E6E-6341-E7DB-D357783832D3}"/>
                </a:ext>
              </a:extLst>
            </p:cNvPr>
            <p:cNvPicPr>
              <a:picLocks noChangeAspect="1"/>
            </p:cNvPicPr>
            <p:nvPr/>
          </p:nvPicPr>
          <p:blipFill>
            <a:blip r:embed="rId4"/>
            <a:stretch>
              <a:fillRect/>
            </a:stretch>
          </p:blipFill>
          <p:spPr>
            <a:xfrm>
              <a:off x="5673383" y="3221465"/>
              <a:ext cx="2622921" cy="2048151"/>
            </a:xfrm>
            <a:prstGeom prst="rect">
              <a:avLst/>
            </a:prstGeom>
          </p:spPr>
        </p:pic>
        <p:pic>
          <p:nvPicPr>
            <p:cNvPr id="36" name="Picture 4" descr="image.png">
              <a:extLst>
                <a:ext uri="{FF2B5EF4-FFF2-40B4-BE49-F238E27FC236}">
                  <a16:creationId xmlns:a16="http://schemas.microsoft.com/office/drawing/2014/main" id="{C5988EF3-2426-36EC-C624-1B561E5025F1}"/>
                </a:ext>
              </a:extLst>
            </p:cNvPr>
            <p:cNvPicPr>
              <a:picLocks noChangeAspect="1"/>
            </p:cNvPicPr>
            <p:nvPr/>
          </p:nvPicPr>
          <p:blipFill>
            <a:blip r:embed="rId5"/>
            <a:stretch>
              <a:fillRect/>
            </a:stretch>
          </p:blipFill>
          <p:spPr>
            <a:xfrm>
              <a:off x="8624639" y="3221465"/>
              <a:ext cx="2534344" cy="1978984"/>
            </a:xfrm>
            <a:prstGeom prst="rect">
              <a:avLst/>
            </a:prstGeom>
          </p:spPr>
        </p:pic>
        <p:sp>
          <p:nvSpPr>
            <p:cNvPr id="37" name="TextBox 8">
              <a:extLst>
                <a:ext uri="{FF2B5EF4-FFF2-40B4-BE49-F238E27FC236}">
                  <a16:creationId xmlns:a16="http://schemas.microsoft.com/office/drawing/2014/main" id="{D88FB660-ADEF-A9A8-6C81-FCA4588B10FF}"/>
                </a:ext>
              </a:extLst>
            </p:cNvPr>
            <p:cNvSpPr txBox="1"/>
            <p:nvPr/>
          </p:nvSpPr>
          <p:spPr>
            <a:xfrm>
              <a:off x="5849810" y="1592449"/>
              <a:ext cx="1473036" cy="280285"/>
            </a:xfrm>
            <a:prstGeom prst="rect">
              <a:avLst/>
            </a:prstGeom>
            <a:noFill/>
          </p:spPr>
          <p:txBody>
            <a:bodyPr wrap="square" lIns="0" tIns="0" rIns="0" bIns="0" anchor="t">
              <a:spAutoFit/>
            </a:bodyPr>
            <a:lstStyle>
              <a:defPPr>
                <a:defRPr lang="en-US"/>
              </a:defPPr>
              <a:lvl1pPr>
                <a:defRPr b="1">
                  <a:solidFill>
                    <a:srgbClr val="007030"/>
                  </a:solidFill>
                  <a:latin typeface="+mj-lt"/>
                </a:defRPr>
              </a:lvl1pPr>
            </a:lstStyle>
            <a:p>
              <a:r>
                <a:rPr dirty="0"/>
                <a:t>Beni e </a:t>
              </a:r>
              <a:r>
                <a:rPr dirty="0" err="1"/>
                <a:t>Materiali</a:t>
              </a:r>
              <a:endParaRPr dirty="0"/>
            </a:p>
          </p:txBody>
        </p:sp>
        <p:sp>
          <p:nvSpPr>
            <p:cNvPr id="38" name="TextBox 9">
              <a:extLst>
                <a:ext uri="{FF2B5EF4-FFF2-40B4-BE49-F238E27FC236}">
                  <a16:creationId xmlns:a16="http://schemas.microsoft.com/office/drawing/2014/main" id="{92294F5C-2154-E5F4-62FA-6545C075C4B9}"/>
                </a:ext>
              </a:extLst>
            </p:cNvPr>
            <p:cNvSpPr txBox="1"/>
            <p:nvPr/>
          </p:nvSpPr>
          <p:spPr>
            <a:xfrm>
              <a:off x="5793493" y="2181863"/>
              <a:ext cx="2518372" cy="674544"/>
            </a:xfrm>
            <a:prstGeom prst="rect">
              <a:avLst/>
            </a:prstGeom>
            <a:noFill/>
          </p:spPr>
          <p:txBody>
            <a:bodyPr wrap="square" lIns="0" tIns="0" rIns="0" bIns="0" anchor="t">
              <a:spAutoFit/>
            </a:bodyPr>
            <a:lstStyle/>
            <a:p>
              <a:pPr algn="l">
                <a:lnSpc>
                  <a:spcPts val="1800"/>
                </a:lnSpc>
              </a:pPr>
              <a:r>
                <a:rPr sz="1200" b="0" i="0" u="none" dirty="0">
                  <a:solidFill>
                    <a:srgbClr val="334155"/>
                  </a:solidFill>
                  <a:latin typeface="Arial" panose="020B0604020202020204" pitchFamily="34" charset="0"/>
                  <a:cs typeface="Arial" panose="020B0604020202020204" pitchFamily="34" charset="0"/>
                </a:rPr>
                <a:t>Acquisto di </a:t>
              </a:r>
              <a:r>
                <a:rPr sz="1200" b="0" i="0" u="none" dirty="0" err="1">
                  <a:solidFill>
                    <a:srgbClr val="334155"/>
                  </a:solidFill>
                  <a:latin typeface="Arial" panose="020B0604020202020204" pitchFamily="34" charset="0"/>
                  <a:cs typeface="Arial" panose="020B0604020202020204" pitchFamily="34" charset="0"/>
                </a:rPr>
                <a:t>materiali</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consumo</a:t>
              </a:r>
              <a:r>
                <a:rPr sz="1200" b="0" i="0" u="none" dirty="0">
                  <a:solidFill>
                    <a:srgbClr val="334155"/>
                  </a:solidFill>
                  <a:latin typeface="Arial" panose="020B0604020202020204" pitchFamily="34" charset="0"/>
                  <a:cs typeface="Arial" panose="020B0604020202020204" pitchFamily="34" charset="0"/>
                </a:rPr>
                <a:t>,</a:t>
              </a:r>
              <a:r>
                <a:rPr lang="it-IT" sz="1200" b="0" i="0" u="none" dirty="0">
                  <a:solidFill>
                    <a:srgbClr val="334155"/>
                  </a:solidFill>
                  <a:latin typeface="Arial" panose="020B0604020202020204" pitchFamily="34" charset="0"/>
                  <a:cs typeface="Arial" panose="020B0604020202020204" pitchFamily="34" charset="0"/>
                </a:rPr>
                <a:t> </a:t>
              </a:r>
              <a:r>
                <a:rPr lang="it-IT" sz="1200" dirty="0">
                  <a:solidFill>
                    <a:srgbClr val="334155"/>
                  </a:solidFill>
                  <a:latin typeface="Arial" panose="020B0604020202020204" pitchFamily="34" charset="0"/>
                  <a:cs typeface="Arial" panose="020B0604020202020204" pitchFamily="34" charset="0"/>
                </a:rPr>
                <a:t>n</a:t>
              </a:r>
              <a:r>
                <a:rPr lang="it-IT" sz="1200" b="0" i="0" u="none" dirty="0">
                  <a:solidFill>
                    <a:srgbClr val="334155"/>
                  </a:solidFill>
                  <a:latin typeface="Arial" panose="020B0604020202020204" pitchFamily="34" charset="0"/>
                  <a:cs typeface="Arial" panose="020B0604020202020204" pitchFamily="34" charset="0"/>
                </a:rPr>
                <a:t>oleggio o locazione immobili; fidejussione; ecc.</a:t>
              </a:r>
              <a:endParaRPr sz="1200" b="0" i="0" u="none" dirty="0">
                <a:solidFill>
                  <a:srgbClr val="334155"/>
                </a:solidFill>
                <a:latin typeface="Arial" panose="020B0604020202020204" pitchFamily="34" charset="0"/>
                <a:cs typeface="Arial" panose="020B0604020202020204" pitchFamily="34" charset="0"/>
              </a:endParaRPr>
            </a:p>
          </p:txBody>
        </p:sp>
        <p:sp>
          <p:nvSpPr>
            <p:cNvPr id="39" name="TextBox 10">
              <a:extLst>
                <a:ext uri="{FF2B5EF4-FFF2-40B4-BE49-F238E27FC236}">
                  <a16:creationId xmlns:a16="http://schemas.microsoft.com/office/drawing/2014/main" id="{8025B099-B34B-D989-C5DC-8F0773757AD9}"/>
                </a:ext>
              </a:extLst>
            </p:cNvPr>
            <p:cNvSpPr txBox="1"/>
            <p:nvPr/>
          </p:nvSpPr>
          <p:spPr>
            <a:xfrm>
              <a:off x="5794622" y="4088849"/>
              <a:ext cx="1528224" cy="553998"/>
            </a:xfrm>
            <a:prstGeom prst="rect">
              <a:avLst/>
            </a:prstGeom>
            <a:noFill/>
          </p:spPr>
          <p:txBody>
            <a:bodyPr wrap="square" lIns="0" tIns="0" rIns="0" bIns="0" anchor="t">
              <a:spAutoFit/>
            </a:bodyPr>
            <a:lstStyle/>
            <a:p>
              <a:pPr algn="l"/>
              <a:r>
                <a:rPr b="1" dirty="0">
                  <a:solidFill>
                    <a:srgbClr val="007030"/>
                  </a:solidFill>
                  <a:latin typeface="+mj-lt"/>
                </a:rPr>
                <a:t>Servizi Terzi</a:t>
              </a:r>
              <a:r>
                <a:rPr lang="it-IT" b="1" dirty="0">
                  <a:solidFill>
                    <a:srgbClr val="007030"/>
                  </a:solidFill>
                  <a:latin typeface="+mj-lt"/>
                </a:rPr>
                <a:t> e IVA</a:t>
              </a:r>
              <a:endParaRPr b="1" dirty="0">
                <a:solidFill>
                  <a:srgbClr val="007030"/>
                </a:solidFill>
                <a:latin typeface="+mj-lt"/>
              </a:endParaRPr>
            </a:p>
          </p:txBody>
        </p:sp>
        <p:sp>
          <p:nvSpPr>
            <p:cNvPr id="40" name="TextBox 11">
              <a:extLst>
                <a:ext uri="{FF2B5EF4-FFF2-40B4-BE49-F238E27FC236}">
                  <a16:creationId xmlns:a16="http://schemas.microsoft.com/office/drawing/2014/main" id="{1962EB58-9E0E-6956-2B87-3EB24A2E3983}"/>
                </a:ext>
              </a:extLst>
            </p:cNvPr>
            <p:cNvSpPr txBox="1"/>
            <p:nvPr/>
          </p:nvSpPr>
          <p:spPr>
            <a:xfrm>
              <a:off x="5793493" y="4596486"/>
              <a:ext cx="2722145" cy="674544"/>
            </a:xfrm>
            <a:prstGeom prst="rect">
              <a:avLst/>
            </a:prstGeom>
            <a:noFill/>
          </p:spPr>
          <p:txBody>
            <a:bodyPr wrap="square" lIns="0" tIns="0" rIns="0" bIns="0" anchor="t">
              <a:spAutoFit/>
            </a:bodyPr>
            <a:lstStyle/>
            <a:p>
              <a:pPr algn="l">
                <a:lnSpc>
                  <a:spcPts val="1800"/>
                </a:lnSpc>
              </a:pPr>
              <a:r>
                <a:rPr sz="1200" b="0" i="0" u="none" dirty="0" err="1">
                  <a:solidFill>
                    <a:srgbClr val="334155"/>
                  </a:solidFill>
                  <a:latin typeface="Arial" panose="020B0604020202020204" pitchFamily="34" charset="0"/>
                  <a:cs typeface="Arial" panose="020B0604020202020204" pitchFamily="34" charset="0"/>
                </a:rPr>
                <a:t>Prestazioni</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servizi</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consulenze</a:t>
              </a:r>
              <a:r>
                <a:rPr sz="1200" b="0" i="0" u="none" dirty="0">
                  <a:solidFill>
                    <a:srgbClr val="334155"/>
                  </a:solidFill>
                  <a:latin typeface="Arial" panose="020B0604020202020204" pitchFamily="34" charset="0"/>
                  <a:cs typeface="Arial" panose="020B0604020202020204" pitchFamily="34" charset="0"/>
                </a:rPr>
                <a:t> </a:t>
              </a:r>
              <a:r>
                <a:rPr sz="1200" dirty="0" err="1">
                  <a:solidFill>
                    <a:srgbClr val="334155"/>
                  </a:solidFill>
                  <a:latin typeface="Arial" panose="020B0604020202020204" pitchFamily="34" charset="0"/>
                  <a:cs typeface="Arial" panose="020B0604020202020204" pitchFamily="34" charset="0"/>
                </a:rPr>
                <a:t>specialistiche</a:t>
              </a:r>
              <a:r>
                <a:rPr sz="1200" b="0" i="0" u="none" dirty="0">
                  <a:solidFill>
                    <a:srgbClr val="334155"/>
                  </a:solidFill>
                  <a:latin typeface="Arial" panose="020B0604020202020204" pitchFamily="34" charset="0"/>
                  <a:cs typeface="Arial" panose="020B0604020202020204" pitchFamily="34" charset="0"/>
                </a:rPr>
                <a:t>,</a:t>
              </a:r>
              <a:endParaRPr lang="it-IT" sz="1200" b="0" i="0" u="none" dirty="0">
                <a:solidFill>
                  <a:srgbClr val="334155"/>
                </a:solidFill>
                <a:latin typeface="Arial" panose="020B0604020202020204" pitchFamily="34" charset="0"/>
                <a:cs typeface="Arial" panose="020B0604020202020204" pitchFamily="34" charset="0"/>
              </a:endParaRPr>
            </a:p>
            <a:p>
              <a:pPr algn="l">
                <a:lnSpc>
                  <a:spcPts val="1800"/>
                </a:lnSpc>
              </a:pPr>
              <a:r>
                <a:rPr lang="it-IT" sz="1200" dirty="0">
                  <a:solidFill>
                    <a:srgbClr val="334155"/>
                  </a:solidFill>
                  <a:latin typeface="Arial" panose="020B0604020202020204" pitchFamily="34" charset="0"/>
                  <a:cs typeface="Arial" panose="020B0604020202020204" pitchFamily="34" charset="0"/>
                </a:rPr>
                <a:t>IVA se non recuperabile</a:t>
              </a:r>
              <a:endParaRPr sz="1200" b="0" i="0" u="none" dirty="0">
                <a:solidFill>
                  <a:srgbClr val="334155"/>
                </a:solidFill>
                <a:latin typeface="Arial" panose="020B0604020202020204" pitchFamily="34" charset="0"/>
                <a:cs typeface="Arial" panose="020B0604020202020204" pitchFamily="34" charset="0"/>
              </a:endParaRPr>
            </a:p>
          </p:txBody>
        </p:sp>
        <p:pic>
          <p:nvPicPr>
            <p:cNvPr id="43" name="Picture 14" descr="image.png">
              <a:extLst>
                <a:ext uri="{FF2B5EF4-FFF2-40B4-BE49-F238E27FC236}">
                  <a16:creationId xmlns:a16="http://schemas.microsoft.com/office/drawing/2014/main" id="{668671C6-7F1E-25BC-34A9-D6E9828DE4BA}"/>
                </a:ext>
              </a:extLst>
            </p:cNvPr>
            <p:cNvPicPr>
              <a:picLocks noChangeAspect="1"/>
            </p:cNvPicPr>
            <p:nvPr/>
          </p:nvPicPr>
          <p:blipFill>
            <a:blip r:embed="rId6"/>
            <a:stretch>
              <a:fillRect/>
            </a:stretch>
          </p:blipFill>
          <p:spPr>
            <a:xfrm>
              <a:off x="5849810" y="1099827"/>
              <a:ext cx="352682" cy="305766"/>
            </a:xfrm>
            <a:prstGeom prst="rect">
              <a:avLst/>
            </a:prstGeom>
          </p:spPr>
        </p:pic>
        <p:pic>
          <p:nvPicPr>
            <p:cNvPr id="44" name="Picture 15" descr="image.png">
              <a:extLst>
                <a:ext uri="{FF2B5EF4-FFF2-40B4-BE49-F238E27FC236}">
                  <a16:creationId xmlns:a16="http://schemas.microsoft.com/office/drawing/2014/main" id="{7B2587A7-331F-9BCD-6928-F1E3044515D5}"/>
                </a:ext>
              </a:extLst>
            </p:cNvPr>
            <p:cNvPicPr>
              <a:picLocks noChangeAspect="1"/>
            </p:cNvPicPr>
            <p:nvPr/>
          </p:nvPicPr>
          <p:blipFill>
            <a:blip r:embed="rId7"/>
            <a:stretch>
              <a:fillRect/>
            </a:stretch>
          </p:blipFill>
          <p:spPr>
            <a:xfrm>
              <a:off x="5794622" y="3506287"/>
              <a:ext cx="352682" cy="305766"/>
            </a:xfrm>
            <a:prstGeom prst="rect">
              <a:avLst/>
            </a:prstGeom>
          </p:spPr>
        </p:pic>
        <p:pic>
          <p:nvPicPr>
            <p:cNvPr id="47" name="Picture 4" descr="image.png">
              <a:extLst>
                <a:ext uri="{FF2B5EF4-FFF2-40B4-BE49-F238E27FC236}">
                  <a16:creationId xmlns:a16="http://schemas.microsoft.com/office/drawing/2014/main" id="{8E49EEB0-9C94-EB82-D1BB-30973FCDA1EA}"/>
                </a:ext>
              </a:extLst>
            </p:cNvPr>
            <p:cNvPicPr>
              <a:picLocks noChangeAspect="1"/>
            </p:cNvPicPr>
            <p:nvPr/>
          </p:nvPicPr>
          <p:blipFill>
            <a:blip r:embed="rId5"/>
            <a:stretch>
              <a:fillRect/>
            </a:stretch>
          </p:blipFill>
          <p:spPr>
            <a:xfrm>
              <a:off x="8669988" y="830278"/>
              <a:ext cx="2534344" cy="1978984"/>
            </a:xfrm>
            <a:prstGeom prst="rect">
              <a:avLst/>
            </a:prstGeom>
          </p:spPr>
        </p:pic>
        <p:sp>
          <p:nvSpPr>
            <p:cNvPr id="48" name="TextBox 12">
              <a:extLst>
                <a:ext uri="{FF2B5EF4-FFF2-40B4-BE49-F238E27FC236}">
                  <a16:creationId xmlns:a16="http://schemas.microsoft.com/office/drawing/2014/main" id="{D29C0DC7-82EA-6011-E7E5-20C0B17C4381}"/>
                </a:ext>
              </a:extLst>
            </p:cNvPr>
            <p:cNvSpPr txBox="1"/>
            <p:nvPr/>
          </p:nvSpPr>
          <p:spPr>
            <a:xfrm>
              <a:off x="8785849" y="1496406"/>
              <a:ext cx="1942104" cy="553998"/>
            </a:xfrm>
            <a:prstGeom prst="rect">
              <a:avLst/>
            </a:prstGeom>
            <a:noFill/>
          </p:spPr>
          <p:txBody>
            <a:bodyPr wrap="square" lIns="0" tIns="0" rIns="0" bIns="0" anchor="t">
              <a:spAutoFit/>
            </a:bodyPr>
            <a:lstStyle/>
            <a:p>
              <a:pPr algn="l"/>
              <a:r>
                <a:rPr lang="it-IT" b="1" dirty="0">
                  <a:solidFill>
                    <a:srgbClr val="007030"/>
                  </a:solidFill>
                  <a:latin typeface="+mj-lt"/>
                </a:rPr>
                <a:t>Spese per partecipanti</a:t>
              </a:r>
              <a:endParaRPr b="1" dirty="0">
                <a:solidFill>
                  <a:srgbClr val="007030"/>
                </a:solidFill>
                <a:latin typeface="+mj-lt"/>
              </a:endParaRPr>
            </a:p>
          </p:txBody>
        </p:sp>
        <p:sp>
          <p:nvSpPr>
            <p:cNvPr id="52" name="TextBox 12">
              <a:extLst>
                <a:ext uri="{FF2B5EF4-FFF2-40B4-BE49-F238E27FC236}">
                  <a16:creationId xmlns:a16="http://schemas.microsoft.com/office/drawing/2014/main" id="{7E849F61-27E8-1421-82CA-5061D2127C3F}"/>
                </a:ext>
              </a:extLst>
            </p:cNvPr>
            <p:cNvSpPr txBox="1"/>
            <p:nvPr/>
          </p:nvSpPr>
          <p:spPr>
            <a:xfrm>
              <a:off x="8769169" y="3921622"/>
              <a:ext cx="1942104" cy="553998"/>
            </a:xfrm>
            <a:prstGeom prst="rect">
              <a:avLst/>
            </a:prstGeom>
            <a:noFill/>
          </p:spPr>
          <p:txBody>
            <a:bodyPr wrap="square" lIns="0" tIns="0" rIns="0" bIns="0" anchor="t">
              <a:spAutoFit/>
            </a:bodyPr>
            <a:lstStyle/>
            <a:p>
              <a:pPr algn="l"/>
              <a:r>
                <a:rPr b="1" dirty="0" err="1">
                  <a:solidFill>
                    <a:srgbClr val="007030"/>
                  </a:solidFill>
                  <a:latin typeface="+mj-lt"/>
                </a:rPr>
                <a:t>Promozione</a:t>
              </a:r>
              <a:r>
                <a:rPr b="1" dirty="0">
                  <a:solidFill>
                    <a:srgbClr val="007030"/>
                  </a:solidFill>
                  <a:latin typeface="+mj-lt"/>
                </a:rPr>
                <a:t> e Viaggi</a:t>
              </a:r>
            </a:p>
          </p:txBody>
        </p:sp>
        <p:sp>
          <p:nvSpPr>
            <p:cNvPr id="53" name="TextBox 13">
              <a:extLst>
                <a:ext uri="{FF2B5EF4-FFF2-40B4-BE49-F238E27FC236}">
                  <a16:creationId xmlns:a16="http://schemas.microsoft.com/office/drawing/2014/main" id="{CAF66B38-E796-A5E3-E7AB-093238158284}"/>
                </a:ext>
              </a:extLst>
            </p:cNvPr>
            <p:cNvSpPr txBox="1"/>
            <p:nvPr/>
          </p:nvSpPr>
          <p:spPr>
            <a:xfrm>
              <a:off x="8769169" y="4526683"/>
              <a:ext cx="2241871" cy="905376"/>
            </a:xfrm>
            <a:prstGeom prst="rect">
              <a:avLst/>
            </a:prstGeom>
            <a:noFill/>
          </p:spPr>
          <p:txBody>
            <a:bodyPr wrap="square" lIns="0" tIns="0" rIns="0" bIns="0" anchor="t">
              <a:spAutoFit/>
            </a:bodyPr>
            <a:lstStyle/>
            <a:p>
              <a:pPr algn="just">
                <a:lnSpc>
                  <a:spcPts val="1800"/>
                </a:lnSpc>
              </a:pPr>
              <a:r>
                <a:rPr sz="1200" b="0" i="0" u="none" dirty="0" err="1">
                  <a:solidFill>
                    <a:srgbClr val="334155"/>
                  </a:solidFill>
                  <a:latin typeface="Arial" panose="020B0604020202020204" pitchFamily="34" charset="0"/>
                  <a:cs typeface="Arial" panose="020B0604020202020204" pitchFamily="34" charset="0"/>
                </a:rPr>
                <a:t>Spese</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comunicazione</a:t>
              </a:r>
              <a:r>
                <a:rPr sz="1200" b="0" i="0" u="none" dirty="0">
                  <a:solidFill>
                    <a:srgbClr val="334155"/>
                  </a:solidFill>
                  <a:latin typeface="Arial" panose="020B0604020202020204" pitchFamily="34" charset="0"/>
                  <a:cs typeface="Arial" panose="020B0604020202020204" pitchFamily="34" charset="0"/>
                </a:rPr>
                <a:t> dedicate </a:t>
              </a:r>
              <a:r>
                <a:rPr lang="it-IT" sz="1200" b="0" i="0" u="none" dirty="0">
                  <a:solidFill>
                    <a:srgbClr val="334155"/>
                  </a:solidFill>
                  <a:latin typeface="Arial" panose="020B0604020202020204" pitchFamily="34" charset="0"/>
                  <a:cs typeface="Arial" panose="020B0604020202020204" pitchFamily="34" charset="0"/>
                </a:rPr>
                <a:t> </a:t>
              </a:r>
              <a:r>
                <a:rPr sz="1200" b="0" i="0" u="none" dirty="0">
                  <a:solidFill>
                    <a:srgbClr val="334155"/>
                  </a:solidFill>
                  <a:latin typeface="Arial" panose="020B0604020202020204" pitchFamily="34" charset="0"/>
                  <a:cs typeface="Arial" panose="020B0604020202020204" pitchFamily="34" charset="0"/>
                </a:rPr>
                <a:t>e </a:t>
              </a:r>
              <a:r>
                <a:rPr sz="1200" b="0" i="0" u="none" dirty="0" err="1">
                  <a:solidFill>
                    <a:srgbClr val="334155"/>
                  </a:solidFill>
                  <a:latin typeface="Arial" panose="020B0604020202020204" pitchFamily="34" charset="0"/>
                  <a:cs typeface="Arial" panose="020B0604020202020204" pitchFamily="34" charset="0"/>
                </a:rPr>
                <a:t>rimborsi</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trasfert</a:t>
              </a:r>
              <a:r>
                <a:rPr lang="it-IT" sz="1200" b="0" i="0" u="none" dirty="0">
                  <a:solidFill>
                    <a:srgbClr val="334155"/>
                  </a:solidFill>
                  <a:latin typeface="Arial" panose="020B0604020202020204" pitchFamily="34" charset="0"/>
                  <a:cs typeface="Arial" panose="020B0604020202020204" pitchFamily="34" charset="0"/>
                </a:rPr>
                <a:t>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direttamente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collegat</a:t>
              </a:r>
              <a:r>
                <a:rPr lang="it-IT" sz="1200" b="0" i="0" u="none" dirty="0">
                  <a:solidFill>
                    <a:srgbClr val="334155"/>
                  </a:solidFill>
                  <a:latin typeface="Arial" panose="020B0604020202020204" pitchFamily="34" charset="0"/>
                  <a:cs typeface="Arial" panose="020B0604020202020204" pitchFamily="34" charset="0"/>
                </a:rPr>
                <a:t>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all'intervento</a:t>
              </a:r>
              <a:r>
                <a:rPr sz="1200" b="0" i="0" u="none" dirty="0">
                  <a:solidFill>
                    <a:srgbClr val="334155"/>
                  </a:solidFill>
                  <a:latin typeface="Arial" panose="020B0604020202020204" pitchFamily="34" charset="0"/>
                  <a:cs typeface="Arial" panose="020B0604020202020204" pitchFamily="34" charset="0"/>
                </a:rPr>
                <a:t>.</a:t>
              </a:r>
            </a:p>
          </p:txBody>
        </p:sp>
        <p:pic>
          <p:nvPicPr>
            <p:cNvPr id="54" name="Picture 16" descr="image.png">
              <a:extLst>
                <a:ext uri="{FF2B5EF4-FFF2-40B4-BE49-F238E27FC236}">
                  <a16:creationId xmlns:a16="http://schemas.microsoft.com/office/drawing/2014/main" id="{9FCA1D57-D937-E9F8-34A0-DB3DD1FDA28F}"/>
                </a:ext>
              </a:extLst>
            </p:cNvPr>
            <p:cNvPicPr>
              <a:picLocks noChangeAspect="1"/>
            </p:cNvPicPr>
            <p:nvPr/>
          </p:nvPicPr>
          <p:blipFill>
            <a:blip r:embed="rId8"/>
            <a:stretch>
              <a:fillRect/>
            </a:stretch>
          </p:blipFill>
          <p:spPr>
            <a:xfrm>
              <a:off x="8769169" y="3429000"/>
              <a:ext cx="282146" cy="305766"/>
            </a:xfrm>
            <a:prstGeom prst="rect">
              <a:avLst/>
            </a:prstGeom>
          </p:spPr>
        </p:pic>
      </p:grpSp>
      <p:sp>
        <p:nvSpPr>
          <p:cNvPr id="56" name="TextBox 7">
            <a:extLst>
              <a:ext uri="{FF2B5EF4-FFF2-40B4-BE49-F238E27FC236}">
                <a16:creationId xmlns:a16="http://schemas.microsoft.com/office/drawing/2014/main" id="{88D439C6-17B4-C818-7FE4-1C39C8F97B6F}"/>
              </a:ext>
            </a:extLst>
          </p:cNvPr>
          <p:cNvSpPr txBox="1"/>
          <p:nvPr/>
        </p:nvSpPr>
        <p:spPr>
          <a:xfrm>
            <a:off x="5740074" y="1001451"/>
            <a:ext cx="5055631" cy="253916"/>
          </a:xfrm>
          <a:prstGeom prst="rect">
            <a:avLst/>
          </a:prstGeom>
          <a:noFill/>
        </p:spPr>
        <p:txBody>
          <a:bodyPr wrap="square" lIns="0" tIns="0" rIns="0" bIns="0" anchor="t">
            <a:spAutoFit/>
          </a:bodyPr>
          <a:lstStyle/>
          <a:p>
            <a:pPr algn="ctr"/>
            <a:r>
              <a:rPr lang="it-IT" sz="1650" b="0" i="0" u="none" dirty="0">
                <a:solidFill>
                  <a:srgbClr val="007030"/>
                </a:solidFill>
                <a:latin typeface="Poppins SemiBold"/>
              </a:rPr>
              <a:t>Altri </a:t>
            </a:r>
            <a:r>
              <a:rPr sz="1650" b="0" i="0" u="none" dirty="0">
                <a:solidFill>
                  <a:srgbClr val="007030"/>
                </a:solidFill>
                <a:latin typeface="Poppins SemiBold"/>
              </a:rPr>
              <a:t>Costi Diretti di Progetto</a:t>
            </a:r>
          </a:p>
        </p:txBody>
      </p:sp>
      <p:sp>
        <p:nvSpPr>
          <p:cNvPr id="58" name="CasellaDiTesto 57">
            <a:extLst>
              <a:ext uri="{FF2B5EF4-FFF2-40B4-BE49-F238E27FC236}">
                <a16:creationId xmlns:a16="http://schemas.microsoft.com/office/drawing/2014/main" id="{65F26797-9310-D952-C257-0BDDA3498B47}"/>
              </a:ext>
            </a:extLst>
          </p:cNvPr>
          <p:cNvSpPr txBox="1"/>
          <p:nvPr/>
        </p:nvSpPr>
        <p:spPr>
          <a:xfrm>
            <a:off x="614595" y="5935980"/>
            <a:ext cx="11542426" cy="369332"/>
          </a:xfrm>
          <a:prstGeom prst="rect">
            <a:avLst/>
          </a:prstGeom>
          <a:noFill/>
        </p:spPr>
        <p:txBody>
          <a:bodyPr wrap="square">
            <a:spAutoFit/>
          </a:bodyPr>
          <a:lstStyle/>
          <a:p>
            <a:pPr marL="0" marR="0" algn="just">
              <a:buNone/>
            </a:pPr>
            <a:r>
              <a:rPr lang="it-IT" b="1" dirty="0"/>
              <a:t>S</a:t>
            </a:r>
            <a:r>
              <a:rPr lang="it-IT" sz="1800" b="1" dirty="0">
                <a:effectLst/>
                <a:latin typeface="+mn-lt"/>
              </a:rPr>
              <a:t>pese coerenti con le finalità dell’Avviso e le attività </a:t>
            </a:r>
            <a:r>
              <a:rPr lang="it-IT" b="1" dirty="0"/>
              <a:t>di</a:t>
            </a:r>
            <a:r>
              <a:rPr lang="it-IT" sz="1800" b="1" dirty="0">
                <a:effectLst/>
                <a:latin typeface="+mn-lt"/>
              </a:rPr>
              <a:t> progetto e previste dal piano finanziari</a:t>
            </a:r>
            <a:r>
              <a:rPr lang="it-IT" b="1" dirty="0"/>
              <a:t>o </a:t>
            </a:r>
            <a:r>
              <a:rPr lang="it-IT" sz="1800" b="1" dirty="0">
                <a:effectLst/>
                <a:latin typeface="+mn-lt"/>
              </a:rPr>
              <a:t>approvato</a:t>
            </a:r>
            <a:endParaRPr lang="it-IT" sz="825" b="1" dirty="0">
              <a:effectLst/>
              <a:latin typeface="Helvetica" pitchFamily="2" charset="0"/>
            </a:endParaRPr>
          </a:p>
        </p:txBody>
      </p:sp>
      <p:sp>
        <p:nvSpPr>
          <p:cNvPr id="61" name="TextBox 9">
            <a:extLst>
              <a:ext uri="{FF2B5EF4-FFF2-40B4-BE49-F238E27FC236}">
                <a16:creationId xmlns:a16="http://schemas.microsoft.com/office/drawing/2014/main" id="{6F5F59D7-E2EE-70F4-E40C-5BBF95B60F68}"/>
              </a:ext>
            </a:extLst>
          </p:cNvPr>
          <p:cNvSpPr txBox="1"/>
          <p:nvPr/>
        </p:nvSpPr>
        <p:spPr>
          <a:xfrm>
            <a:off x="8799698" y="2618933"/>
            <a:ext cx="2278033" cy="1136208"/>
          </a:xfrm>
          <a:prstGeom prst="rect">
            <a:avLst/>
          </a:prstGeom>
          <a:noFill/>
        </p:spPr>
        <p:txBody>
          <a:bodyPr wrap="square" lIns="0" tIns="0" rIns="0" bIns="0" anchor="t">
            <a:spAutoFit/>
          </a:bodyPr>
          <a:lstStyle>
            <a:defPPr>
              <a:defRPr lang="en-US"/>
            </a:defPPr>
            <a:lvl1pPr>
              <a:lnSpc>
                <a:spcPts val="1800"/>
              </a:lnSpc>
              <a:defRPr sz="1200" b="0" i="0" u="none">
                <a:solidFill>
                  <a:srgbClr val="334155"/>
                </a:solidFill>
                <a:latin typeface="Open Sans"/>
              </a:defRPr>
            </a:lvl1pPr>
          </a:lstStyle>
          <a:p>
            <a:pPr algn="just"/>
            <a:r>
              <a:rPr lang="it-IT" dirty="0">
                <a:latin typeface="Arial" panose="020B0604020202020204" pitchFamily="34" charset="0"/>
                <a:cs typeface="Arial" panose="020B0604020202020204" pitchFamily="34" charset="0"/>
              </a:rPr>
              <a:t>Tirocini, borse lavoro, voucher servizi, trasporti, ecc. purché inserite in un percorso personalizzato finalizzato all’’inclusione/attivazione</a:t>
            </a:r>
          </a:p>
        </p:txBody>
      </p:sp>
      <p:pic>
        <p:nvPicPr>
          <p:cNvPr id="63" name="Immagine 62">
            <a:extLst>
              <a:ext uri="{FF2B5EF4-FFF2-40B4-BE49-F238E27FC236}">
                <a16:creationId xmlns:a16="http://schemas.microsoft.com/office/drawing/2014/main" id="{DC7E3CBA-5612-2E71-7260-BA4D2DC4AB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67946" y="1532163"/>
            <a:ext cx="487969" cy="418259"/>
          </a:xfrm>
          <a:prstGeom prst="rect">
            <a:avLst/>
          </a:prstGeom>
        </p:spPr>
      </p:pic>
      <p:cxnSp>
        <p:nvCxnSpPr>
          <p:cNvPr id="5" name="Connettore diritto 4">
            <a:extLst>
              <a:ext uri="{FF2B5EF4-FFF2-40B4-BE49-F238E27FC236}">
                <a16:creationId xmlns:a16="http://schemas.microsoft.com/office/drawing/2014/main" id="{A65BC6C8-34DD-18B7-6B0F-4CA6FF354532}"/>
              </a:ext>
            </a:extLst>
          </p:cNvPr>
          <p:cNvCxnSpPr/>
          <p:nvPr/>
        </p:nvCxnSpPr>
        <p:spPr>
          <a:xfrm>
            <a:off x="338463" y="79914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011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A32BF-8C76-3D95-EBB1-4D28BE2DFD21}"/>
            </a:ext>
          </a:extLst>
        </p:cNvPr>
        <p:cNvGrpSpPr/>
        <p:nvPr/>
      </p:nvGrpSpPr>
      <p:grpSpPr>
        <a:xfrm>
          <a:off x="0" y="0"/>
          <a:ext cx="0" cy="0"/>
          <a:chOff x="0" y="0"/>
          <a:chExt cx="0" cy="0"/>
        </a:xfrm>
      </p:grpSpPr>
      <p:sp>
        <p:nvSpPr>
          <p:cNvPr id="13" name="TextBox 16">
            <a:extLst>
              <a:ext uri="{FF2B5EF4-FFF2-40B4-BE49-F238E27FC236}">
                <a16:creationId xmlns:a16="http://schemas.microsoft.com/office/drawing/2014/main" id="{CF181504-07C7-66D9-27C1-242C2D0EB524}"/>
              </a:ext>
            </a:extLst>
          </p:cNvPr>
          <p:cNvSpPr txBox="1"/>
          <p:nvPr/>
        </p:nvSpPr>
        <p:spPr>
          <a:xfrm>
            <a:off x="523875" y="323321"/>
            <a:ext cx="11668125" cy="430887"/>
          </a:xfrm>
          <a:prstGeom prst="rect">
            <a:avLst/>
          </a:prstGeom>
          <a:noFill/>
        </p:spPr>
        <p:txBody>
          <a:bodyPr wrap="square" lIns="0" tIns="0" rIns="0" bIns="0" anchor="t">
            <a:spAutoFit/>
          </a:bodyPr>
          <a:lstStyle/>
          <a:p>
            <a:pPr algn="l"/>
            <a:r>
              <a:rPr lang="it-IT" sz="2800" i="0" u="none" dirty="0">
                <a:solidFill>
                  <a:srgbClr val="005A26"/>
                </a:solidFill>
                <a:latin typeface="+mj-lt"/>
              </a:rPr>
              <a:t>|</a:t>
            </a:r>
            <a:r>
              <a:rPr lang="it-IT" sz="2800" b="1" i="0" u="none" dirty="0">
                <a:solidFill>
                  <a:srgbClr val="005A26"/>
                </a:solidFill>
                <a:latin typeface="+mj-lt"/>
              </a:rPr>
              <a:t> </a:t>
            </a:r>
            <a:r>
              <a:rPr sz="2800" b="1" i="0" u="none" dirty="0" err="1">
                <a:solidFill>
                  <a:srgbClr val="005A26"/>
                </a:solidFill>
                <a:latin typeface="+mj-lt"/>
              </a:rPr>
              <a:t>Struttura</a:t>
            </a:r>
            <a:r>
              <a:rPr sz="2800" b="1" i="0" u="none" dirty="0">
                <a:solidFill>
                  <a:srgbClr val="005A26"/>
                </a:solidFill>
                <a:latin typeface="+mj-lt"/>
              </a:rPr>
              <a:t> della Spesa </a:t>
            </a:r>
            <a:r>
              <a:rPr sz="2800" b="1" i="0" u="none" dirty="0" err="1">
                <a:solidFill>
                  <a:srgbClr val="005A26"/>
                </a:solidFill>
                <a:latin typeface="+mj-lt"/>
              </a:rPr>
              <a:t>Progettuale</a:t>
            </a:r>
            <a:endParaRPr sz="2800" b="1" i="0" u="none" dirty="0">
              <a:solidFill>
                <a:srgbClr val="005A26"/>
              </a:solidFill>
              <a:latin typeface="+mj-lt"/>
            </a:endParaRPr>
          </a:p>
        </p:txBody>
      </p:sp>
      <p:grpSp>
        <p:nvGrpSpPr>
          <p:cNvPr id="31" name="Gruppo 30">
            <a:extLst>
              <a:ext uri="{FF2B5EF4-FFF2-40B4-BE49-F238E27FC236}">
                <a16:creationId xmlns:a16="http://schemas.microsoft.com/office/drawing/2014/main" id="{0CB94501-1F6B-1FC2-71CD-BD8519BDB011}"/>
              </a:ext>
            </a:extLst>
          </p:cNvPr>
          <p:cNvGrpSpPr/>
          <p:nvPr/>
        </p:nvGrpSpPr>
        <p:grpSpPr>
          <a:xfrm>
            <a:off x="523875" y="1676143"/>
            <a:ext cx="5967360" cy="3669552"/>
            <a:chOff x="523875" y="2690812"/>
            <a:chExt cx="5224699" cy="2537107"/>
          </a:xfrm>
        </p:grpSpPr>
        <p:grpSp>
          <p:nvGrpSpPr>
            <p:cNvPr id="2" name="Gruppo 1">
              <a:extLst>
                <a:ext uri="{FF2B5EF4-FFF2-40B4-BE49-F238E27FC236}">
                  <a16:creationId xmlns:a16="http://schemas.microsoft.com/office/drawing/2014/main" id="{3ECE4225-692F-84DE-A5AC-6FFD67585332}"/>
                </a:ext>
              </a:extLst>
            </p:cNvPr>
            <p:cNvGrpSpPr/>
            <p:nvPr/>
          </p:nvGrpSpPr>
          <p:grpSpPr>
            <a:xfrm>
              <a:off x="523875" y="2690812"/>
              <a:ext cx="5224699" cy="2537107"/>
              <a:chOff x="523875" y="2690812"/>
              <a:chExt cx="5224699" cy="2537107"/>
            </a:xfrm>
          </p:grpSpPr>
          <p:pic>
            <p:nvPicPr>
              <p:cNvPr id="3" name="Picture 2" descr="image.png">
                <a:extLst>
                  <a:ext uri="{FF2B5EF4-FFF2-40B4-BE49-F238E27FC236}">
                    <a16:creationId xmlns:a16="http://schemas.microsoft.com/office/drawing/2014/main" id="{A69D25DE-EE3D-AE21-F13F-346C2734BA1B}"/>
                  </a:ext>
                </a:extLst>
              </p:cNvPr>
              <p:cNvPicPr>
                <a:picLocks noChangeAspect="1"/>
              </p:cNvPicPr>
              <p:nvPr/>
            </p:nvPicPr>
            <p:blipFill>
              <a:blip r:embed="rId2"/>
              <a:stretch>
                <a:fillRect/>
              </a:stretch>
            </p:blipFill>
            <p:spPr>
              <a:xfrm>
                <a:off x="523875" y="2690812"/>
                <a:ext cx="5051959" cy="2537107"/>
              </a:xfrm>
              <a:prstGeom prst="rect">
                <a:avLst/>
              </a:prstGeom>
            </p:spPr>
          </p:pic>
          <p:sp>
            <p:nvSpPr>
              <p:cNvPr id="4" name="TextBox 7">
                <a:extLst>
                  <a:ext uri="{FF2B5EF4-FFF2-40B4-BE49-F238E27FC236}">
                    <a16:creationId xmlns:a16="http://schemas.microsoft.com/office/drawing/2014/main" id="{ADBD60D9-D7B6-B64E-36D7-7768DDBD59B7}"/>
                  </a:ext>
                </a:extLst>
              </p:cNvPr>
              <p:cNvSpPr txBox="1"/>
              <p:nvPr/>
            </p:nvSpPr>
            <p:spPr>
              <a:xfrm>
                <a:off x="692943" y="2775350"/>
                <a:ext cx="5055631" cy="200466"/>
              </a:xfrm>
              <a:prstGeom prst="rect">
                <a:avLst/>
              </a:prstGeom>
              <a:noFill/>
            </p:spPr>
            <p:txBody>
              <a:bodyPr wrap="square" lIns="0" tIns="0" rIns="0" bIns="0" anchor="t">
                <a:spAutoFit/>
              </a:bodyPr>
              <a:lstStyle/>
              <a:p>
                <a:pPr algn="l"/>
                <a:r>
                  <a:rPr b="1" i="0" u="none" dirty="0">
                    <a:solidFill>
                      <a:srgbClr val="007030"/>
                    </a:solidFill>
                    <a:latin typeface="+mj-lt"/>
                  </a:rPr>
                  <a:t>Costi </a:t>
                </a:r>
                <a:r>
                  <a:rPr lang="it-IT" b="1" i="0" u="none" dirty="0" err="1">
                    <a:solidFill>
                      <a:srgbClr val="007030"/>
                    </a:solidFill>
                    <a:latin typeface="+mj-lt"/>
                  </a:rPr>
                  <a:t>ind</a:t>
                </a:r>
                <a:r>
                  <a:rPr b="1" i="0" u="none" dirty="0" err="1">
                    <a:solidFill>
                      <a:srgbClr val="007030"/>
                    </a:solidFill>
                    <a:latin typeface="+mj-lt"/>
                  </a:rPr>
                  <a:t>iretti</a:t>
                </a:r>
                <a:r>
                  <a:rPr b="1" i="0" u="none" dirty="0">
                    <a:solidFill>
                      <a:srgbClr val="007030"/>
                    </a:solidFill>
                    <a:latin typeface="+mj-lt"/>
                  </a:rPr>
                  <a:t> di Progetto</a:t>
                </a:r>
              </a:p>
            </p:txBody>
          </p:sp>
          <p:sp>
            <p:nvSpPr>
              <p:cNvPr id="6" name="TextBox 8">
                <a:extLst>
                  <a:ext uri="{FF2B5EF4-FFF2-40B4-BE49-F238E27FC236}">
                    <a16:creationId xmlns:a16="http://schemas.microsoft.com/office/drawing/2014/main" id="{44227948-008A-8862-A27C-D13592A22A76}"/>
                  </a:ext>
                </a:extLst>
              </p:cNvPr>
              <p:cNvSpPr txBox="1"/>
              <p:nvPr/>
            </p:nvSpPr>
            <p:spPr>
              <a:xfrm>
                <a:off x="696615" y="3042516"/>
                <a:ext cx="5051959" cy="567987"/>
              </a:xfrm>
              <a:prstGeom prst="rect">
                <a:avLst/>
              </a:prstGeom>
              <a:noFill/>
            </p:spPr>
            <p:txBody>
              <a:bodyPr wrap="square" lIns="0" tIns="0" rIns="0" bIns="0" anchor="t">
                <a:spAutoFit/>
              </a:bodyPr>
              <a:lstStyle/>
              <a:p>
                <a:r>
                  <a:rPr lang="it-IT" dirty="0">
                    <a:latin typeface="Arial" panose="020B0604020202020204" pitchFamily="34" charset="0"/>
                    <a:cs typeface="Arial" panose="020B0604020202020204" pitchFamily="34" charset="0"/>
                  </a:rPr>
                  <a:t>Spese generali solo indirettamente riconducibili alla realizzazione del progetto</a:t>
                </a:r>
              </a:p>
              <a:p>
                <a:pPr algn="l">
                  <a:lnSpc>
                    <a:spcPts val="1800"/>
                  </a:lnSpc>
                </a:pPr>
                <a:endParaRPr sz="1600" b="0" i="0" u="none" dirty="0">
                  <a:solidFill>
                    <a:srgbClr val="334155"/>
                  </a:solidFill>
                  <a:latin typeface="Arial" panose="020B0604020202020204" pitchFamily="34" charset="0"/>
                  <a:cs typeface="Arial" panose="020B0604020202020204" pitchFamily="34" charset="0"/>
                </a:endParaRPr>
              </a:p>
            </p:txBody>
          </p:sp>
        </p:grpSp>
        <p:sp>
          <p:nvSpPr>
            <p:cNvPr id="27" name="TextBox 9">
              <a:extLst>
                <a:ext uri="{FF2B5EF4-FFF2-40B4-BE49-F238E27FC236}">
                  <a16:creationId xmlns:a16="http://schemas.microsoft.com/office/drawing/2014/main" id="{1EF0EC28-691D-060E-421C-E66C3F50ECC5}"/>
                </a:ext>
              </a:extLst>
            </p:cNvPr>
            <p:cNvSpPr txBox="1"/>
            <p:nvPr/>
          </p:nvSpPr>
          <p:spPr>
            <a:xfrm>
              <a:off x="692943" y="3643792"/>
              <a:ext cx="4814887" cy="766062"/>
            </a:xfrm>
            <a:prstGeom prst="rect">
              <a:avLst/>
            </a:prstGeom>
            <a:noFill/>
          </p:spPr>
          <p:txBody>
            <a:bodyPr wrap="square" lIns="0" tIns="0" rIns="0" bIns="0" anchor="t">
              <a:spAutoFit/>
            </a:bodyPr>
            <a:lstStyle/>
            <a:p>
              <a:r>
                <a:rPr lang="it-IT" dirty="0">
                  <a:latin typeface="Arial" panose="020B0604020202020204" pitchFamily="34" charset="0"/>
                  <a:cs typeface="Arial" panose="020B0604020202020204" pitchFamily="34" charset="0"/>
                </a:rPr>
                <a:t>Viene riconosciuto un importo forfettario pari al </a:t>
              </a:r>
              <a:r>
                <a:rPr lang="it-IT" b="1" dirty="0">
                  <a:latin typeface="Arial" panose="020B0604020202020204" pitchFamily="34" charset="0"/>
                  <a:cs typeface="Arial" panose="020B0604020202020204" pitchFamily="34" charset="0"/>
                </a:rPr>
                <a:t>15% del totale dei costi di personale</a:t>
              </a:r>
              <a:r>
                <a:rPr lang="it-IT" dirty="0">
                  <a:latin typeface="Arial" panose="020B0604020202020204" pitchFamily="34" charset="0"/>
                  <a:cs typeface="Arial" panose="020B0604020202020204" pitchFamily="34" charset="0"/>
                </a:rPr>
                <a:t> (</a:t>
              </a:r>
              <a:r>
                <a:rPr lang="it-IT" b="1" dirty="0">
                  <a:latin typeface="Arial" panose="020B0604020202020204" pitchFamily="34" charset="0"/>
                  <a:cs typeface="Arial" panose="020B0604020202020204" pitchFamily="34" charset="0"/>
                </a:rPr>
                <a:t>voce di costo A </a:t>
              </a:r>
              <a:r>
                <a:rPr lang="it-IT" dirty="0">
                  <a:latin typeface="Arial" panose="020B0604020202020204" pitchFamily="34" charset="0"/>
                  <a:cs typeface="Arial" panose="020B0604020202020204" pitchFamily="34" charset="0"/>
                </a:rPr>
                <a:t>del Piano dei conti) senza necessità di rendicontare le relative spese.</a:t>
              </a:r>
            </a:p>
          </p:txBody>
        </p:sp>
      </p:grpSp>
      <p:cxnSp>
        <p:nvCxnSpPr>
          <p:cNvPr id="5" name="Connettore diritto 4">
            <a:extLst>
              <a:ext uri="{FF2B5EF4-FFF2-40B4-BE49-F238E27FC236}">
                <a16:creationId xmlns:a16="http://schemas.microsoft.com/office/drawing/2014/main" id="{6D7FFD6D-5DC8-C30A-EC7E-B92FA2035BBA}"/>
              </a:ext>
            </a:extLst>
          </p:cNvPr>
          <p:cNvCxnSpPr/>
          <p:nvPr/>
        </p:nvCxnSpPr>
        <p:spPr>
          <a:xfrm>
            <a:off x="338463" y="82200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Immagine 6">
            <a:extLst>
              <a:ext uri="{FF2B5EF4-FFF2-40B4-BE49-F238E27FC236}">
                <a16:creationId xmlns:a16="http://schemas.microsoft.com/office/drawing/2014/main" id="{55BCE2A0-BE38-C209-F799-68FF9E3F2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7041" y="1931455"/>
            <a:ext cx="4153173" cy="2952042"/>
          </a:xfrm>
          <a:prstGeom prst="rect">
            <a:avLst/>
          </a:prstGeom>
        </p:spPr>
        <p:style>
          <a:lnRef idx="2">
            <a:schemeClr val="dk1"/>
          </a:lnRef>
          <a:fillRef idx="1">
            <a:schemeClr val="lt1"/>
          </a:fillRef>
          <a:effectRef idx="0">
            <a:schemeClr val="dk1"/>
          </a:effectRef>
          <a:fontRef idx="minor">
            <a:schemeClr val="dk1"/>
          </a:fontRef>
        </p:style>
      </p:pic>
      <p:sp>
        <p:nvSpPr>
          <p:cNvPr id="16" name="Ovale 15">
            <a:extLst>
              <a:ext uri="{FF2B5EF4-FFF2-40B4-BE49-F238E27FC236}">
                <a16:creationId xmlns:a16="http://schemas.microsoft.com/office/drawing/2014/main" id="{52399E9C-CEF7-8E89-869B-FE07FC39DA51}"/>
              </a:ext>
            </a:extLst>
          </p:cNvPr>
          <p:cNvSpPr/>
          <p:nvPr/>
        </p:nvSpPr>
        <p:spPr>
          <a:xfrm>
            <a:off x="6487040" y="2421653"/>
            <a:ext cx="4346273" cy="76367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57681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2D08AC4-8E11-12E3-C2C6-094EFFECB4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308" y="373362"/>
            <a:ext cx="7887293" cy="4825683"/>
          </a:xfrm>
          <a:prstGeom prst="rect">
            <a:avLst/>
          </a:prstGeom>
        </p:spPr>
      </p:pic>
      <p:sp>
        <p:nvSpPr>
          <p:cNvPr id="10" name="Ovale 9">
            <a:extLst>
              <a:ext uri="{FF2B5EF4-FFF2-40B4-BE49-F238E27FC236}">
                <a16:creationId xmlns:a16="http://schemas.microsoft.com/office/drawing/2014/main" id="{6495CA17-55C5-A361-1727-E4ECF4733DC8}"/>
              </a:ext>
            </a:extLst>
          </p:cNvPr>
          <p:cNvSpPr/>
          <p:nvPr/>
        </p:nvSpPr>
        <p:spPr>
          <a:xfrm>
            <a:off x="2517756" y="1007258"/>
            <a:ext cx="1179549" cy="38043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6" name="Rectangle: Rounded Corners 10">
            <a:extLst>
              <a:ext uri="{FF2B5EF4-FFF2-40B4-BE49-F238E27FC236}">
                <a16:creationId xmlns:a16="http://schemas.microsoft.com/office/drawing/2014/main" id="{55513407-2740-49B9-2626-48E6ED997845}"/>
              </a:ext>
            </a:extLst>
          </p:cNvPr>
          <p:cNvSpPr/>
          <p:nvPr/>
        </p:nvSpPr>
        <p:spPr>
          <a:xfrm>
            <a:off x="8262599" y="1007259"/>
            <a:ext cx="3734397" cy="1665604"/>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400" dirty="0">
                <a:latin typeface="Arial" panose="020B0604020202020204" pitchFamily="34" charset="0"/>
                <a:cs typeface="Arial" panose="020B0604020202020204" pitchFamily="34" charset="0"/>
              </a:rPr>
              <a:t>Documentazione a fondamento giuridico della spesa da conservare presso il beneficiario (lettere d’incarico/ordine di servizio/disposizione del soggetto competente).</a:t>
            </a:r>
          </a:p>
        </p:txBody>
      </p:sp>
      <p:sp>
        <p:nvSpPr>
          <p:cNvPr id="17" name="Rettangolo con angoli arrotondati 16">
            <a:extLst>
              <a:ext uri="{FF2B5EF4-FFF2-40B4-BE49-F238E27FC236}">
                <a16:creationId xmlns:a16="http://schemas.microsoft.com/office/drawing/2014/main" id="{C3F7AB7F-BC77-3A2C-1BFF-A28B1340C99A}"/>
              </a:ext>
            </a:extLst>
          </p:cNvPr>
          <p:cNvSpPr/>
          <p:nvPr/>
        </p:nvSpPr>
        <p:spPr>
          <a:xfrm>
            <a:off x="741900" y="4262374"/>
            <a:ext cx="7182900" cy="824579"/>
          </a:xfrm>
          <a:custGeom>
            <a:avLst/>
            <a:gdLst>
              <a:gd name="csX0" fmla="*/ 0 w 7182900"/>
              <a:gd name="csY0" fmla="*/ 137433 h 824579"/>
              <a:gd name="csX1" fmla="*/ 137433 w 7182900"/>
              <a:gd name="csY1" fmla="*/ 0 h 824579"/>
              <a:gd name="csX2" fmla="*/ 574942 w 7182900"/>
              <a:gd name="csY2" fmla="*/ 0 h 824579"/>
              <a:gd name="csX3" fmla="*/ 1288772 w 7182900"/>
              <a:gd name="csY3" fmla="*/ 0 h 824579"/>
              <a:gd name="csX4" fmla="*/ 1726281 w 7182900"/>
              <a:gd name="csY4" fmla="*/ 0 h 824579"/>
              <a:gd name="csX5" fmla="*/ 2301950 w 7182900"/>
              <a:gd name="csY5" fmla="*/ 0 h 824579"/>
              <a:gd name="csX6" fmla="*/ 3015780 w 7182900"/>
              <a:gd name="csY6" fmla="*/ 0 h 824579"/>
              <a:gd name="csX7" fmla="*/ 3591450 w 7182900"/>
              <a:gd name="csY7" fmla="*/ 0 h 824579"/>
              <a:gd name="csX8" fmla="*/ 4098039 w 7182900"/>
              <a:gd name="csY8" fmla="*/ 0 h 824579"/>
              <a:gd name="csX9" fmla="*/ 4535548 w 7182900"/>
              <a:gd name="csY9" fmla="*/ 0 h 824579"/>
              <a:gd name="csX10" fmla="*/ 4903976 w 7182900"/>
              <a:gd name="csY10" fmla="*/ 0 h 824579"/>
              <a:gd name="csX11" fmla="*/ 5617807 w 7182900"/>
              <a:gd name="csY11" fmla="*/ 0 h 824579"/>
              <a:gd name="csX12" fmla="*/ 6262556 w 7182900"/>
              <a:gd name="csY12" fmla="*/ 0 h 824579"/>
              <a:gd name="csX13" fmla="*/ 7045467 w 7182900"/>
              <a:gd name="csY13" fmla="*/ 0 h 824579"/>
              <a:gd name="csX14" fmla="*/ 7182900 w 7182900"/>
              <a:gd name="csY14" fmla="*/ 137433 h 824579"/>
              <a:gd name="csX15" fmla="*/ 7182900 w 7182900"/>
              <a:gd name="csY15" fmla="*/ 687146 h 824579"/>
              <a:gd name="csX16" fmla="*/ 7045467 w 7182900"/>
              <a:gd name="csY16" fmla="*/ 824579 h 824579"/>
              <a:gd name="csX17" fmla="*/ 6400717 w 7182900"/>
              <a:gd name="csY17" fmla="*/ 824579 h 824579"/>
              <a:gd name="csX18" fmla="*/ 6032289 w 7182900"/>
              <a:gd name="csY18" fmla="*/ 824579 h 824579"/>
              <a:gd name="csX19" fmla="*/ 5387539 w 7182900"/>
              <a:gd name="csY19" fmla="*/ 824579 h 824579"/>
              <a:gd name="csX20" fmla="*/ 4950030 w 7182900"/>
              <a:gd name="csY20" fmla="*/ 824579 h 824579"/>
              <a:gd name="csX21" fmla="*/ 4236200 w 7182900"/>
              <a:gd name="csY21" fmla="*/ 824579 h 824579"/>
              <a:gd name="csX22" fmla="*/ 3591450 w 7182900"/>
              <a:gd name="csY22" fmla="*/ 824579 h 824579"/>
              <a:gd name="csX23" fmla="*/ 2877620 w 7182900"/>
              <a:gd name="csY23" fmla="*/ 824579 h 824579"/>
              <a:gd name="csX24" fmla="*/ 2509191 w 7182900"/>
              <a:gd name="csY24" fmla="*/ 824579 h 824579"/>
              <a:gd name="csX25" fmla="*/ 2140763 w 7182900"/>
              <a:gd name="csY25" fmla="*/ 824579 h 824579"/>
              <a:gd name="csX26" fmla="*/ 1703254 w 7182900"/>
              <a:gd name="csY26" fmla="*/ 824579 h 824579"/>
              <a:gd name="csX27" fmla="*/ 1127585 w 7182900"/>
              <a:gd name="csY27" fmla="*/ 824579 h 824579"/>
              <a:gd name="csX28" fmla="*/ 690076 w 7182900"/>
              <a:gd name="csY28" fmla="*/ 824579 h 824579"/>
              <a:gd name="csX29" fmla="*/ 137433 w 7182900"/>
              <a:gd name="csY29" fmla="*/ 824579 h 824579"/>
              <a:gd name="csX30" fmla="*/ 0 w 7182900"/>
              <a:gd name="csY30" fmla="*/ 687146 h 824579"/>
              <a:gd name="csX31" fmla="*/ 0 w 7182900"/>
              <a:gd name="csY31" fmla="*/ 137433 h 824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7182900" h="824579" extrusionOk="0">
                <a:moveTo>
                  <a:pt x="0" y="137433"/>
                </a:moveTo>
                <a:cubicBezTo>
                  <a:pt x="1694" y="72427"/>
                  <a:pt x="60370" y="-4257"/>
                  <a:pt x="137433" y="0"/>
                </a:cubicBezTo>
                <a:cubicBezTo>
                  <a:pt x="251841" y="-29374"/>
                  <a:pt x="405853" y="4434"/>
                  <a:pt x="574942" y="0"/>
                </a:cubicBezTo>
                <a:cubicBezTo>
                  <a:pt x="744031" y="-4434"/>
                  <a:pt x="1044829" y="48188"/>
                  <a:pt x="1288772" y="0"/>
                </a:cubicBezTo>
                <a:cubicBezTo>
                  <a:pt x="1532715" y="-48188"/>
                  <a:pt x="1593826" y="37041"/>
                  <a:pt x="1726281" y="0"/>
                </a:cubicBezTo>
                <a:cubicBezTo>
                  <a:pt x="1858736" y="-37041"/>
                  <a:pt x="2178962" y="10904"/>
                  <a:pt x="2301950" y="0"/>
                </a:cubicBezTo>
                <a:cubicBezTo>
                  <a:pt x="2424938" y="-10904"/>
                  <a:pt x="2725209" y="73695"/>
                  <a:pt x="3015780" y="0"/>
                </a:cubicBezTo>
                <a:cubicBezTo>
                  <a:pt x="3306351" y="-73695"/>
                  <a:pt x="3346712" y="9624"/>
                  <a:pt x="3591450" y="0"/>
                </a:cubicBezTo>
                <a:cubicBezTo>
                  <a:pt x="3836188" y="-9624"/>
                  <a:pt x="3899504" y="50621"/>
                  <a:pt x="4098039" y="0"/>
                </a:cubicBezTo>
                <a:cubicBezTo>
                  <a:pt x="4296574" y="-50621"/>
                  <a:pt x="4388269" y="19531"/>
                  <a:pt x="4535548" y="0"/>
                </a:cubicBezTo>
                <a:cubicBezTo>
                  <a:pt x="4682827" y="-19531"/>
                  <a:pt x="4811570" y="30915"/>
                  <a:pt x="4903976" y="0"/>
                </a:cubicBezTo>
                <a:cubicBezTo>
                  <a:pt x="4996382" y="-30915"/>
                  <a:pt x="5406995" y="53979"/>
                  <a:pt x="5617807" y="0"/>
                </a:cubicBezTo>
                <a:cubicBezTo>
                  <a:pt x="5828619" y="-53979"/>
                  <a:pt x="6029111" y="22942"/>
                  <a:pt x="6262556" y="0"/>
                </a:cubicBezTo>
                <a:cubicBezTo>
                  <a:pt x="6496001" y="-22942"/>
                  <a:pt x="6776105" y="83574"/>
                  <a:pt x="7045467" y="0"/>
                </a:cubicBezTo>
                <a:cubicBezTo>
                  <a:pt x="7117528" y="13141"/>
                  <a:pt x="7190499" y="72033"/>
                  <a:pt x="7182900" y="137433"/>
                </a:cubicBezTo>
                <a:cubicBezTo>
                  <a:pt x="7221952" y="325013"/>
                  <a:pt x="7140750" y="442091"/>
                  <a:pt x="7182900" y="687146"/>
                </a:cubicBezTo>
                <a:cubicBezTo>
                  <a:pt x="7182018" y="759733"/>
                  <a:pt x="7120958" y="826628"/>
                  <a:pt x="7045467" y="824579"/>
                </a:cubicBezTo>
                <a:cubicBezTo>
                  <a:pt x="6905100" y="858474"/>
                  <a:pt x="6656363" y="795032"/>
                  <a:pt x="6400717" y="824579"/>
                </a:cubicBezTo>
                <a:cubicBezTo>
                  <a:pt x="6145071" y="854126"/>
                  <a:pt x="6158771" y="805425"/>
                  <a:pt x="6032289" y="824579"/>
                </a:cubicBezTo>
                <a:cubicBezTo>
                  <a:pt x="5905807" y="843733"/>
                  <a:pt x="5542287" y="824226"/>
                  <a:pt x="5387539" y="824579"/>
                </a:cubicBezTo>
                <a:cubicBezTo>
                  <a:pt x="5232791" y="824932"/>
                  <a:pt x="5050592" y="777593"/>
                  <a:pt x="4950030" y="824579"/>
                </a:cubicBezTo>
                <a:cubicBezTo>
                  <a:pt x="4849468" y="871565"/>
                  <a:pt x="4490891" y="774459"/>
                  <a:pt x="4236200" y="824579"/>
                </a:cubicBezTo>
                <a:cubicBezTo>
                  <a:pt x="3981509" y="874699"/>
                  <a:pt x="3899802" y="785355"/>
                  <a:pt x="3591450" y="824579"/>
                </a:cubicBezTo>
                <a:cubicBezTo>
                  <a:pt x="3283098" y="863803"/>
                  <a:pt x="3095643" y="809127"/>
                  <a:pt x="2877620" y="824579"/>
                </a:cubicBezTo>
                <a:cubicBezTo>
                  <a:pt x="2659597" y="840031"/>
                  <a:pt x="2618717" y="801405"/>
                  <a:pt x="2509191" y="824579"/>
                </a:cubicBezTo>
                <a:cubicBezTo>
                  <a:pt x="2399665" y="847753"/>
                  <a:pt x="2287957" y="783956"/>
                  <a:pt x="2140763" y="824579"/>
                </a:cubicBezTo>
                <a:cubicBezTo>
                  <a:pt x="1993569" y="865202"/>
                  <a:pt x="1807346" y="809976"/>
                  <a:pt x="1703254" y="824579"/>
                </a:cubicBezTo>
                <a:cubicBezTo>
                  <a:pt x="1599162" y="839182"/>
                  <a:pt x="1335969" y="770920"/>
                  <a:pt x="1127585" y="824579"/>
                </a:cubicBezTo>
                <a:cubicBezTo>
                  <a:pt x="919201" y="878238"/>
                  <a:pt x="875551" y="811134"/>
                  <a:pt x="690076" y="824579"/>
                </a:cubicBezTo>
                <a:cubicBezTo>
                  <a:pt x="504601" y="838024"/>
                  <a:pt x="413574" y="807923"/>
                  <a:pt x="137433" y="824579"/>
                </a:cubicBezTo>
                <a:cubicBezTo>
                  <a:pt x="46855" y="809726"/>
                  <a:pt x="2000" y="766385"/>
                  <a:pt x="0" y="687146"/>
                </a:cubicBezTo>
                <a:cubicBezTo>
                  <a:pt x="-45312" y="542869"/>
                  <a:pt x="55919" y="261604"/>
                  <a:pt x="0" y="137433"/>
                </a:cubicBezTo>
                <a:close/>
              </a:path>
            </a:pathLst>
          </a:custGeom>
          <a:noFill/>
          <a:ln w="28575">
            <a:solidFill>
              <a:srgbClr val="00B050"/>
            </a:solidFill>
            <a:extLst>
              <a:ext uri="{C807C97D-BFC1-408E-A445-0C87EB9F89A2}">
                <ask:lineSketchStyleProps xmlns:ask="http://schemas.microsoft.com/office/drawing/2018/sketchyshapes" sd="355292326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Ovale 9">
            <a:extLst>
              <a:ext uri="{FF2B5EF4-FFF2-40B4-BE49-F238E27FC236}">
                <a16:creationId xmlns:a16="http://schemas.microsoft.com/office/drawing/2014/main" id="{008F91ED-1EAC-AE46-2055-F3FC8854F816}"/>
              </a:ext>
            </a:extLst>
          </p:cNvPr>
          <p:cNvSpPr/>
          <p:nvPr/>
        </p:nvSpPr>
        <p:spPr>
          <a:xfrm>
            <a:off x="2500910" y="2444597"/>
            <a:ext cx="1187971" cy="38043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 name="Ovale 9">
            <a:extLst>
              <a:ext uri="{FF2B5EF4-FFF2-40B4-BE49-F238E27FC236}">
                <a16:creationId xmlns:a16="http://schemas.microsoft.com/office/drawing/2014/main" id="{3DFC54A0-9A19-1687-CBC7-2DA5F0EAA12A}"/>
              </a:ext>
            </a:extLst>
          </p:cNvPr>
          <p:cNvSpPr/>
          <p:nvPr/>
        </p:nvSpPr>
        <p:spPr>
          <a:xfrm>
            <a:off x="2500911" y="3429000"/>
            <a:ext cx="1187971" cy="38043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Rectangle: Rounded Corners 3">
            <a:extLst>
              <a:ext uri="{FF2B5EF4-FFF2-40B4-BE49-F238E27FC236}">
                <a16:creationId xmlns:a16="http://schemas.microsoft.com/office/drawing/2014/main" id="{26419384-29EE-0153-2BA5-854B3C27CE7F}"/>
              </a:ext>
            </a:extLst>
          </p:cNvPr>
          <p:cNvSpPr/>
          <p:nvPr/>
        </p:nvSpPr>
        <p:spPr>
          <a:xfrm>
            <a:off x="8262600" y="2989723"/>
            <a:ext cx="3734397" cy="2066348"/>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sz="1200" dirty="0">
              <a:latin typeface="Arial" panose="020B0604020202020204" pitchFamily="34" charset="0"/>
              <a:cs typeface="Arial" panose="020B0604020202020204" pitchFamily="34" charset="0"/>
            </a:endParaRPr>
          </a:p>
          <a:p>
            <a:r>
              <a:rPr lang="it-IT" sz="1400" dirty="0">
                <a:latin typeface="Arial" panose="020B0604020202020204" pitchFamily="34" charset="0"/>
                <a:cs typeface="Arial" panose="020B0604020202020204" pitchFamily="34" charset="0"/>
              </a:rPr>
              <a:t>Documentazione a fondamento giuridico della spesa da presentare in sede di rendicontazione:</a:t>
            </a:r>
          </a:p>
          <a:p>
            <a:r>
              <a:rPr lang="it-IT" sz="1400" dirty="0">
                <a:latin typeface="Arial" panose="020B0604020202020204" pitchFamily="34" charset="0"/>
                <a:cs typeface="Arial" panose="020B0604020202020204" pitchFamily="34" charset="0"/>
              </a:rPr>
              <a:t>(report di attività e ore/giornate lavorate per il progetto- </a:t>
            </a:r>
            <a:r>
              <a:rPr lang="it-IT" sz="1400" dirty="0" err="1">
                <a:latin typeface="Arial" panose="020B0604020202020204" pitchFamily="34" charset="0"/>
                <a:cs typeface="Arial" panose="020B0604020202020204" pitchFamily="34" charset="0"/>
              </a:rPr>
              <a:t>Timesheet</a:t>
            </a:r>
            <a:r>
              <a:rPr lang="it-IT" sz="1400" dirty="0">
                <a:latin typeface="Arial" panose="020B0604020202020204" pitchFamily="34" charset="0"/>
                <a:cs typeface="Arial" panose="020B0604020202020204" pitchFamily="34" charset="0"/>
              </a:rPr>
              <a:t> mensile, prospetto di calcolo del costo medio orario per ciascuna risorsa impegnata sul progetto</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69128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3CEB678E-A253-1A31-156B-440F5F9A5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632" y="600705"/>
            <a:ext cx="9972735" cy="5489995"/>
          </a:xfrm>
          <a:prstGeom prst="rect">
            <a:avLst/>
          </a:prstGeom>
        </p:spPr>
      </p:pic>
    </p:spTree>
    <p:extLst>
      <p:ext uri="{BB962C8B-B14F-4D97-AF65-F5344CB8AC3E}">
        <p14:creationId xmlns:p14="http://schemas.microsoft.com/office/powerpoint/2010/main" val="1178698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E60F57-AA58-9494-0D73-6F317FE707AD}"/>
              </a:ext>
            </a:extLst>
          </p:cNvPr>
          <p:cNvSpPr>
            <a:spLocks noGrp="1"/>
          </p:cNvSpPr>
          <p:nvPr>
            <p:ph type="ctrTitle"/>
          </p:nvPr>
        </p:nvSpPr>
        <p:spPr>
          <a:xfrm>
            <a:off x="310455" y="199106"/>
            <a:ext cx="12192000" cy="753080"/>
          </a:xfrm>
        </p:spPr>
        <p:txBody>
          <a:bodyPr/>
          <a:lstStyle/>
          <a:p>
            <a:r>
              <a:rPr lang="it-IT" sz="2800" dirty="0">
                <a:solidFill>
                  <a:srgbClr val="297A38"/>
                </a:solidFill>
              </a:rPr>
              <a:t>|</a:t>
            </a:r>
            <a:r>
              <a:rPr lang="it-IT" sz="2800" b="1" dirty="0">
                <a:solidFill>
                  <a:srgbClr val="297A38"/>
                </a:solidFill>
              </a:rPr>
              <a:t> Erogazione e rendicontazione finale</a:t>
            </a:r>
          </a:p>
        </p:txBody>
      </p:sp>
      <p:grpSp>
        <p:nvGrpSpPr>
          <p:cNvPr id="8" name="Gruppo 7">
            <a:extLst>
              <a:ext uri="{FF2B5EF4-FFF2-40B4-BE49-F238E27FC236}">
                <a16:creationId xmlns:a16="http://schemas.microsoft.com/office/drawing/2014/main" id="{23B0122C-867F-7B4B-41CA-9DEB0BDBA57D}"/>
              </a:ext>
            </a:extLst>
          </p:cNvPr>
          <p:cNvGrpSpPr/>
          <p:nvPr/>
        </p:nvGrpSpPr>
        <p:grpSpPr>
          <a:xfrm>
            <a:off x="338463" y="1629970"/>
            <a:ext cx="11163443" cy="3372527"/>
            <a:chOff x="523875" y="2304373"/>
            <a:chExt cx="11144250" cy="3372527"/>
          </a:xfrm>
        </p:grpSpPr>
        <p:pic>
          <p:nvPicPr>
            <p:cNvPr id="9" name="Picture 2" descr="image.png">
              <a:extLst>
                <a:ext uri="{FF2B5EF4-FFF2-40B4-BE49-F238E27FC236}">
                  <a16:creationId xmlns:a16="http://schemas.microsoft.com/office/drawing/2014/main" id="{1307ACC0-81ED-3923-7337-3A6C5FCD6C1C}"/>
                </a:ext>
              </a:extLst>
            </p:cNvPr>
            <p:cNvPicPr>
              <a:picLocks noChangeAspect="1"/>
            </p:cNvPicPr>
            <p:nvPr/>
          </p:nvPicPr>
          <p:blipFill>
            <a:blip r:embed="rId2"/>
            <a:stretch>
              <a:fillRect/>
            </a:stretch>
          </p:blipFill>
          <p:spPr>
            <a:xfrm>
              <a:off x="523875" y="4257675"/>
              <a:ext cx="2563117" cy="1419225"/>
            </a:xfrm>
            <a:prstGeom prst="rect">
              <a:avLst/>
            </a:prstGeom>
          </p:spPr>
        </p:pic>
        <p:pic>
          <p:nvPicPr>
            <p:cNvPr id="10" name="Picture 3" descr="image.png">
              <a:extLst>
                <a:ext uri="{FF2B5EF4-FFF2-40B4-BE49-F238E27FC236}">
                  <a16:creationId xmlns:a16="http://schemas.microsoft.com/office/drawing/2014/main" id="{194AD2AF-5A3F-1CC7-3806-889151FC0B28}"/>
                </a:ext>
              </a:extLst>
            </p:cNvPr>
            <p:cNvPicPr>
              <a:picLocks noChangeAspect="1"/>
            </p:cNvPicPr>
            <p:nvPr/>
          </p:nvPicPr>
          <p:blipFill>
            <a:blip r:embed="rId3"/>
            <a:stretch>
              <a:fillRect/>
            </a:stretch>
          </p:blipFill>
          <p:spPr>
            <a:xfrm>
              <a:off x="3396282" y="2304373"/>
              <a:ext cx="2563117" cy="1419225"/>
            </a:xfrm>
            <a:prstGeom prst="rect">
              <a:avLst/>
            </a:prstGeom>
          </p:spPr>
        </p:pic>
        <p:pic>
          <p:nvPicPr>
            <p:cNvPr id="11" name="Picture 4" descr="image.png">
              <a:extLst>
                <a:ext uri="{FF2B5EF4-FFF2-40B4-BE49-F238E27FC236}">
                  <a16:creationId xmlns:a16="http://schemas.microsoft.com/office/drawing/2014/main" id="{CAA4BE04-EBD9-B05A-EEC8-845CC2C7B5D3}"/>
                </a:ext>
              </a:extLst>
            </p:cNvPr>
            <p:cNvPicPr>
              <a:picLocks noChangeAspect="1"/>
            </p:cNvPicPr>
            <p:nvPr/>
          </p:nvPicPr>
          <p:blipFill>
            <a:blip r:embed="rId4"/>
            <a:stretch>
              <a:fillRect/>
            </a:stretch>
          </p:blipFill>
          <p:spPr>
            <a:xfrm>
              <a:off x="6244530" y="4257675"/>
              <a:ext cx="2563117" cy="1419225"/>
            </a:xfrm>
            <a:prstGeom prst="rect">
              <a:avLst/>
            </a:prstGeom>
          </p:spPr>
        </p:pic>
        <p:pic>
          <p:nvPicPr>
            <p:cNvPr id="12" name="Picture 5" descr="image.png">
              <a:extLst>
                <a:ext uri="{FF2B5EF4-FFF2-40B4-BE49-F238E27FC236}">
                  <a16:creationId xmlns:a16="http://schemas.microsoft.com/office/drawing/2014/main" id="{9A9E32F3-68F8-ECFE-076C-A21AE68FA8E5}"/>
                </a:ext>
              </a:extLst>
            </p:cNvPr>
            <p:cNvPicPr>
              <a:picLocks noChangeAspect="1"/>
            </p:cNvPicPr>
            <p:nvPr/>
          </p:nvPicPr>
          <p:blipFill>
            <a:blip r:embed="rId5"/>
            <a:stretch>
              <a:fillRect/>
            </a:stretch>
          </p:blipFill>
          <p:spPr>
            <a:xfrm>
              <a:off x="9104858" y="2419350"/>
              <a:ext cx="2563117" cy="1419225"/>
            </a:xfrm>
            <a:prstGeom prst="rect">
              <a:avLst/>
            </a:prstGeom>
          </p:spPr>
        </p:pic>
        <p:sp>
          <p:nvSpPr>
            <p:cNvPr id="13" name="Rectangle 9">
              <a:extLst>
                <a:ext uri="{FF2B5EF4-FFF2-40B4-BE49-F238E27FC236}">
                  <a16:creationId xmlns:a16="http://schemas.microsoft.com/office/drawing/2014/main" id="{4C86CB88-F42A-512F-2DD4-4F5619B5D8E3}"/>
                </a:ext>
              </a:extLst>
            </p:cNvPr>
            <p:cNvSpPr/>
            <p:nvPr/>
          </p:nvSpPr>
          <p:spPr>
            <a:xfrm>
              <a:off x="523875" y="4029075"/>
              <a:ext cx="11144250" cy="38100"/>
            </a:xfrm>
            <a:prstGeom prst="rect">
              <a:avLst/>
            </a:prstGeom>
            <a:solidFill>
              <a:srgbClr val="2F8C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b="1">
                <a:ln w="22225">
                  <a:solidFill>
                    <a:schemeClr val="accent2"/>
                  </a:solidFill>
                  <a:prstDash val="solid"/>
                </a:ln>
                <a:solidFill>
                  <a:schemeClr val="accent2">
                    <a:lumMod val="40000"/>
                    <a:lumOff val="60000"/>
                  </a:schemeClr>
                </a:solidFill>
              </a:endParaRPr>
            </a:p>
          </p:txBody>
        </p:sp>
        <p:sp>
          <p:nvSpPr>
            <p:cNvPr id="14" name="TextBox 10">
              <a:extLst>
                <a:ext uri="{FF2B5EF4-FFF2-40B4-BE49-F238E27FC236}">
                  <a16:creationId xmlns:a16="http://schemas.microsoft.com/office/drawing/2014/main" id="{9D85C4DC-715B-CAD0-4591-C4D137383B14}"/>
                </a:ext>
              </a:extLst>
            </p:cNvPr>
            <p:cNvSpPr txBox="1"/>
            <p:nvPr/>
          </p:nvSpPr>
          <p:spPr>
            <a:xfrm>
              <a:off x="629818" y="4419600"/>
              <a:ext cx="2351231" cy="207749"/>
            </a:xfrm>
            <a:prstGeom prst="rect">
              <a:avLst/>
            </a:prstGeom>
            <a:noFill/>
          </p:spPr>
          <p:txBody>
            <a:bodyPr wrap="square" lIns="0" tIns="0" rIns="0" bIns="0" anchor="t">
              <a:spAutoFit/>
            </a:bodyPr>
            <a:lstStyle/>
            <a:p>
              <a:pPr algn="ctr"/>
              <a:r>
                <a:rPr sz="1350" b="1" i="0" u="none" dirty="0">
                  <a:solidFill>
                    <a:srgbClr val="005A26"/>
                  </a:solidFill>
                  <a:latin typeface="Arial" panose="020B0604020202020204" pitchFamily="34" charset="0"/>
                  <a:cs typeface="Arial" panose="020B0604020202020204" pitchFamily="34" charset="0"/>
                </a:rPr>
                <a:t>1. </a:t>
              </a:r>
              <a:r>
                <a:rPr sz="1350" b="1" i="0" u="none" dirty="0" err="1">
                  <a:solidFill>
                    <a:srgbClr val="005A26"/>
                  </a:solidFill>
                  <a:latin typeface="Arial" panose="020B0604020202020204" pitchFamily="34" charset="0"/>
                  <a:cs typeface="Arial" panose="020B0604020202020204" pitchFamily="34" charset="0"/>
                </a:rPr>
                <a:t>Avvio</a:t>
              </a:r>
              <a:r>
                <a:rPr sz="1350" b="1" i="0" u="none" dirty="0">
                  <a:solidFill>
                    <a:srgbClr val="005A26"/>
                  </a:solidFill>
                  <a:latin typeface="Arial" panose="020B0604020202020204" pitchFamily="34" charset="0"/>
                  <a:cs typeface="Arial" panose="020B0604020202020204" pitchFamily="34" charset="0"/>
                </a:rPr>
                <a:t> e Atto</a:t>
              </a:r>
            </a:p>
          </p:txBody>
        </p:sp>
        <p:sp>
          <p:nvSpPr>
            <p:cNvPr id="15" name="TextBox 11">
              <a:extLst>
                <a:ext uri="{FF2B5EF4-FFF2-40B4-BE49-F238E27FC236}">
                  <a16:creationId xmlns:a16="http://schemas.microsoft.com/office/drawing/2014/main" id="{2948D4C2-0183-30D0-0E41-650BB5975EBF}"/>
                </a:ext>
              </a:extLst>
            </p:cNvPr>
            <p:cNvSpPr txBox="1"/>
            <p:nvPr/>
          </p:nvSpPr>
          <p:spPr>
            <a:xfrm>
              <a:off x="685800" y="4733925"/>
              <a:ext cx="2239267" cy="685800"/>
            </a:xfrm>
            <a:prstGeom prst="rect">
              <a:avLst/>
            </a:prstGeom>
            <a:noFill/>
          </p:spPr>
          <p:txBody>
            <a:bodyPr wrap="square" lIns="0" tIns="0" rIns="0" bIns="0" anchor="t">
              <a:spAutoFit/>
            </a:bodyPr>
            <a:lstStyle/>
            <a:p>
              <a:pPr algn="ctr">
                <a:lnSpc>
                  <a:spcPts val="1800"/>
                </a:lnSpc>
              </a:pPr>
              <a:r>
                <a:rPr sz="1200" b="0" i="0" u="none" dirty="0" err="1">
                  <a:solidFill>
                    <a:srgbClr val="334155"/>
                  </a:solidFill>
                  <a:latin typeface="Arial" panose="020B0604020202020204" pitchFamily="34" charset="0"/>
                  <a:cs typeface="Arial" panose="020B0604020202020204" pitchFamily="34" charset="0"/>
                </a:rPr>
                <a:t>Accettazione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contributo</a:t>
              </a:r>
              <a:r>
                <a:rPr sz="1200" b="0" i="0" u="none" dirty="0">
                  <a:solidFill>
                    <a:srgbClr val="334155"/>
                  </a:solidFill>
                  <a:latin typeface="Arial" panose="020B0604020202020204" pitchFamily="34" charset="0"/>
                  <a:cs typeface="Arial" panose="020B0604020202020204" pitchFamily="34" charset="0"/>
                </a:rPr>
                <a:t> e </a:t>
              </a:r>
              <a:r>
                <a:rPr sz="1200" b="0" i="0" u="none" dirty="0" err="1">
                  <a:solidFill>
                    <a:srgbClr val="334155"/>
                  </a:solidFill>
                  <a:latin typeface="Arial" panose="020B0604020202020204" pitchFamily="34" charset="0"/>
                  <a:cs typeface="Arial" panose="020B0604020202020204" pitchFamily="34" charset="0"/>
                </a:rPr>
                <a:t>trasmissione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atto</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adesione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entro</a:t>
              </a:r>
              <a:r>
                <a:rPr sz="1200" b="0" i="0" u="none" dirty="0">
                  <a:solidFill>
                    <a:srgbClr val="334155"/>
                  </a:solidFill>
                  <a:latin typeface="Arial" panose="020B0604020202020204" pitchFamily="34" charset="0"/>
                  <a:cs typeface="Arial" panose="020B0604020202020204" pitchFamily="34" charset="0"/>
                </a:rPr>
                <a:t> 15 </a:t>
              </a:r>
              <a:r>
                <a:rPr sz="1200" b="0" i="0" u="none" dirty="0" err="1">
                  <a:solidFill>
                    <a:srgbClr val="334155"/>
                  </a:solidFill>
                  <a:latin typeface="Arial" panose="020B0604020202020204" pitchFamily="34" charset="0"/>
                  <a:cs typeface="Arial" panose="020B0604020202020204" pitchFamily="34" charset="0"/>
                </a:rPr>
                <a:t>giorni</a:t>
              </a:r>
              <a:r>
                <a:rPr sz="1200" b="0" i="0" u="none" dirty="0">
                  <a:solidFill>
                    <a:srgbClr val="334155"/>
                  </a:solidFill>
                  <a:latin typeface="Arial" panose="020B0604020202020204" pitchFamily="34" charset="0"/>
                  <a:cs typeface="Arial" panose="020B0604020202020204" pitchFamily="34" charset="0"/>
                </a:rPr>
                <a:t>.</a:t>
              </a:r>
            </a:p>
          </p:txBody>
        </p:sp>
        <p:sp>
          <p:nvSpPr>
            <p:cNvPr id="16" name="TextBox 12">
              <a:extLst>
                <a:ext uri="{FF2B5EF4-FFF2-40B4-BE49-F238E27FC236}">
                  <a16:creationId xmlns:a16="http://schemas.microsoft.com/office/drawing/2014/main" id="{61E4CA4B-FDB7-0B3B-B5BA-F3560174615E}"/>
                </a:ext>
              </a:extLst>
            </p:cNvPr>
            <p:cNvSpPr txBox="1"/>
            <p:nvPr/>
          </p:nvSpPr>
          <p:spPr>
            <a:xfrm>
              <a:off x="3490146" y="2581275"/>
              <a:ext cx="2351231" cy="207749"/>
            </a:xfrm>
            <a:prstGeom prst="rect">
              <a:avLst/>
            </a:prstGeom>
            <a:noFill/>
          </p:spPr>
          <p:txBody>
            <a:bodyPr wrap="square" lIns="0" tIns="0" rIns="0" bIns="0" anchor="t">
              <a:spAutoFit/>
            </a:bodyPr>
            <a:lstStyle/>
            <a:p>
              <a:pPr algn="ctr"/>
              <a:r>
                <a:rPr sz="1350" b="1" i="0" u="none" dirty="0">
                  <a:solidFill>
                    <a:srgbClr val="005A26"/>
                  </a:solidFill>
                  <a:latin typeface="Arial" panose="020B0604020202020204" pitchFamily="34" charset="0"/>
                  <a:cs typeface="Arial" panose="020B0604020202020204" pitchFamily="34" charset="0"/>
                </a:rPr>
                <a:t>2. </a:t>
              </a:r>
              <a:r>
                <a:rPr sz="1350" b="1" i="0" u="none" dirty="0" err="1">
                  <a:solidFill>
                    <a:srgbClr val="005A26"/>
                  </a:solidFill>
                  <a:latin typeface="Arial" panose="020B0604020202020204" pitchFamily="34" charset="0"/>
                  <a:cs typeface="Arial" panose="020B0604020202020204" pitchFamily="34" charset="0"/>
                </a:rPr>
                <a:t>Erogazione</a:t>
              </a:r>
              <a:r>
                <a:rPr sz="1350" b="1" i="0" u="none" dirty="0">
                  <a:solidFill>
                    <a:srgbClr val="005A26"/>
                  </a:solidFill>
                  <a:latin typeface="Arial" panose="020B0604020202020204" pitchFamily="34" charset="0"/>
                  <a:cs typeface="Arial" panose="020B0604020202020204" pitchFamily="34" charset="0"/>
                </a:rPr>
                <a:t> </a:t>
              </a:r>
              <a:r>
                <a:rPr sz="1350" b="1" i="0" u="none" dirty="0" err="1">
                  <a:solidFill>
                    <a:srgbClr val="005A26"/>
                  </a:solidFill>
                  <a:latin typeface="Arial" panose="020B0604020202020204" pitchFamily="34" charset="0"/>
                  <a:cs typeface="Arial" panose="020B0604020202020204" pitchFamily="34" charset="0"/>
                </a:rPr>
                <a:t>Anticipo</a:t>
              </a:r>
              <a:endParaRPr sz="1350" b="1" i="0" u="none" dirty="0">
                <a:solidFill>
                  <a:srgbClr val="005A26"/>
                </a:solidFill>
                <a:latin typeface="Arial" panose="020B0604020202020204" pitchFamily="34" charset="0"/>
                <a:cs typeface="Arial" panose="020B0604020202020204" pitchFamily="34" charset="0"/>
              </a:endParaRPr>
            </a:p>
          </p:txBody>
        </p:sp>
        <p:sp>
          <p:nvSpPr>
            <p:cNvPr id="17" name="TextBox 13">
              <a:extLst>
                <a:ext uri="{FF2B5EF4-FFF2-40B4-BE49-F238E27FC236}">
                  <a16:creationId xmlns:a16="http://schemas.microsoft.com/office/drawing/2014/main" id="{2348BDC0-7206-97EE-4F43-767BB185D71D}"/>
                </a:ext>
              </a:extLst>
            </p:cNvPr>
            <p:cNvSpPr txBox="1"/>
            <p:nvPr/>
          </p:nvSpPr>
          <p:spPr>
            <a:xfrm>
              <a:off x="3546127" y="2895600"/>
              <a:ext cx="2239267" cy="685800"/>
            </a:xfrm>
            <a:prstGeom prst="rect">
              <a:avLst/>
            </a:prstGeom>
            <a:noFill/>
          </p:spPr>
          <p:txBody>
            <a:bodyPr wrap="square" lIns="0" tIns="0" rIns="0" bIns="0" anchor="t">
              <a:spAutoFit/>
            </a:bodyPr>
            <a:lstStyle/>
            <a:p>
              <a:pPr algn="ctr">
                <a:lnSpc>
                  <a:spcPts val="1800"/>
                </a:lnSpc>
              </a:pPr>
              <a:r>
                <a:rPr sz="1200" b="0" i="0" u="none" dirty="0" err="1">
                  <a:solidFill>
                    <a:srgbClr val="334155"/>
                  </a:solidFill>
                  <a:latin typeface="Arial" panose="020B0604020202020204" pitchFamily="34" charset="0"/>
                  <a:cs typeface="Arial" panose="020B0604020202020204" pitchFamily="34" charset="0"/>
                </a:rPr>
                <a:t>Liquidazione</a:t>
              </a:r>
              <a:r>
                <a:rPr sz="1200" b="0" i="0" u="none" dirty="0">
                  <a:solidFill>
                    <a:srgbClr val="334155"/>
                  </a:solidFill>
                  <a:latin typeface="Arial" panose="020B0604020202020204" pitchFamily="34" charset="0"/>
                  <a:cs typeface="Arial" panose="020B0604020202020204" pitchFamily="34" charset="0"/>
                </a:rPr>
                <a:t> del </a:t>
              </a:r>
              <a:r>
                <a:rPr sz="1200" b="1" i="0" u="none" dirty="0">
                  <a:solidFill>
                    <a:srgbClr val="334155"/>
                  </a:solidFill>
                  <a:latin typeface="Arial" panose="020B0604020202020204" pitchFamily="34" charset="0"/>
                  <a:cs typeface="Arial" panose="020B0604020202020204" pitchFamily="34" charset="0"/>
                </a:rPr>
                <a:t>65% del </a:t>
              </a:r>
              <a:r>
                <a:rPr sz="1200" b="1" i="0" u="none" dirty="0" err="1">
                  <a:solidFill>
                    <a:srgbClr val="334155"/>
                  </a:solidFill>
                  <a:latin typeface="Arial" panose="020B0604020202020204" pitchFamily="34" charset="0"/>
                  <a:cs typeface="Arial" panose="020B0604020202020204" pitchFamily="34" charset="0"/>
                </a:rPr>
                <a:t>contributo</a:t>
              </a:r>
              <a:r>
                <a:rPr sz="1200" b="0" i="0" u="none" dirty="0">
                  <a:solidFill>
                    <a:srgbClr val="334155"/>
                  </a:solidFill>
                  <a:latin typeface="Arial" panose="020B0604020202020204" pitchFamily="34" charset="0"/>
                  <a:cs typeface="Arial" panose="020B0604020202020204" pitchFamily="34" charset="0"/>
                </a:rPr>
                <a:t> a </a:t>
              </a:r>
              <a:r>
                <a:rPr sz="1200" b="0" i="0" u="none" dirty="0" err="1">
                  <a:solidFill>
                    <a:srgbClr val="334155"/>
                  </a:solidFill>
                  <a:latin typeface="Arial" panose="020B0604020202020204" pitchFamily="34" charset="0"/>
                  <a:cs typeface="Arial" panose="020B0604020202020204" pitchFamily="34" charset="0"/>
                </a:rPr>
                <a:t>titolo</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acconto</a:t>
              </a:r>
              <a:r>
                <a:rPr sz="1200" b="0" i="0" u="none" dirty="0">
                  <a:solidFill>
                    <a:srgbClr val="334155"/>
                  </a:solidFill>
                  <a:latin typeface="Arial" panose="020B0604020202020204" pitchFamily="34" charset="0"/>
                  <a:cs typeface="Arial" panose="020B0604020202020204" pitchFamily="34" charset="0"/>
                </a:rPr>
                <a:t> dopo </a:t>
              </a:r>
              <a:r>
                <a:rPr sz="1200" b="0" i="0" u="none" dirty="0" err="1">
                  <a:solidFill>
                    <a:srgbClr val="334155"/>
                  </a:solidFill>
                  <a:latin typeface="Arial" panose="020B0604020202020204" pitchFamily="34" charset="0"/>
                  <a:cs typeface="Arial" panose="020B0604020202020204" pitchFamily="34" charset="0"/>
                </a:rPr>
                <a:t>l'avvio</a:t>
              </a:r>
              <a:r>
                <a:rPr sz="1200" b="0" i="0" u="none" dirty="0">
                  <a:solidFill>
                    <a:srgbClr val="334155"/>
                  </a:solidFill>
                  <a:latin typeface="Arial" panose="020B0604020202020204" pitchFamily="34" charset="0"/>
                  <a:cs typeface="Arial" panose="020B0604020202020204" pitchFamily="34" charset="0"/>
                </a:rPr>
                <a:t>.</a:t>
              </a:r>
            </a:p>
          </p:txBody>
        </p:sp>
        <p:sp>
          <p:nvSpPr>
            <p:cNvPr id="18" name="TextBox 14">
              <a:extLst>
                <a:ext uri="{FF2B5EF4-FFF2-40B4-BE49-F238E27FC236}">
                  <a16:creationId xmlns:a16="http://schemas.microsoft.com/office/drawing/2014/main" id="{3A53DE4C-E3E0-269C-F36C-420FC0CE7600}"/>
                </a:ext>
              </a:extLst>
            </p:cNvPr>
            <p:cNvSpPr txBox="1"/>
            <p:nvPr/>
          </p:nvSpPr>
          <p:spPr>
            <a:xfrm>
              <a:off x="6350473" y="4419600"/>
              <a:ext cx="2351231" cy="207749"/>
            </a:xfrm>
            <a:prstGeom prst="rect">
              <a:avLst/>
            </a:prstGeom>
            <a:noFill/>
          </p:spPr>
          <p:txBody>
            <a:bodyPr wrap="square" lIns="0" tIns="0" rIns="0" bIns="0" anchor="t">
              <a:spAutoFit/>
            </a:bodyPr>
            <a:lstStyle/>
            <a:p>
              <a:pPr algn="ctr"/>
              <a:r>
                <a:rPr sz="1350" b="1" i="0" u="none" dirty="0">
                  <a:solidFill>
                    <a:srgbClr val="005A26"/>
                  </a:solidFill>
                  <a:latin typeface="Arial" panose="020B0604020202020204" pitchFamily="34" charset="0"/>
                  <a:cs typeface="Arial" panose="020B0604020202020204" pitchFamily="34" charset="0"/>
                </a:rPr>
                <a:t>3. </a:t>
              </a:r>
              <a:r>
                <a:rPr sz="1350" b="1" i="0" u="none" dirty="0" err="1">
                  <a:solidFill>
                    <a:srgbClr val="005A26"/>
                  </a:solidFill>
                  <a:latin typeface="Arial" panose="020B0604020202020204" pitchFamily="34" charset="0"/>
                  <a:cs typeface="Arial" panose="020B0604020202020204" pitchFamily="34" charset="0"/>
                </a:rPr>
                <a:t>Chiusura</a:t>
              </a:r>
              <a:r>
                <a:rPr sz="1350" b="1" i="0" u="none" dirty="0">
                  <a:solidFill>
                    <a:srgbClr val="005A26"/>
                  </a:solidFill>
                  <a:latin typeface="Arial" panose="020B0604020202020204" pitchFamily="34" charset="0"/>
                  <a:cs typeface="Arial" panose="020B0604020202020204" pitchFamily="34" charset="0"/>
                </a:rPr>
                <a:t> </a:t>
              </a:r>
              <a:r>
                <a:rPr sz="1350" b="1" i="0" u="none" dirty="0" err="1">
                  <a:solidFill>
                    <a:srgbClr val="005A26"/>
                  </a:solidFill>
                  <a:latin typeface="Arial" panose="020B0604020202020204" pitchFamily="34" charset="0"/>
                  <a:cs typeface="Arial" panose="020B0604020202020204" pitchFamily="34" charset="0"/>
                </a:rPr>
                <a:t>Attività</a:t>
              </a:r>
              <a:endParaRPr sz="1350" b="1" i="0" u="none" dirty="0">
                <a:solidFill>
                  <a:srgbClr val="005A26"/>
                </a:solidFill>
                <a:latin typeface="Arial" panose="020B0604020202020204" pitchFamily="34" charset="0"/>
                <a:cs typeface="Arial" panose="020B0604020202020204" pitchFamily="34" charset="0"/>
              </a:endParaRPr>
            </a:p>
          </p:txBody>
        </p:sp>
        <p:sp>
          <p:nvSpPr>
            <p:cNvPr id="19" name="TextBox 15">
              <a:extLst>
                <a:ext uri="{FF2B5EF4-FFF2-40B4-BE49-F238E27FC236}">
                  <a16:creationId xmlns:a16="http://schemas.microsoft.com/office/drawing/2014/main" id="{2433CC44-7C43-9934-15F6-BF261856DC4B}"/>
                </a:ext>
              </a:extLst>
            </p:cNvPr>
            <p:cNvSpPr txBox="1"/>
            <p:nvPr/>
          </p:nvSpPr>
          <p:spPr>
            <a:xfrm>
              <a:off x="6406455" y="4733925"/>
              <a:ext cx="2239267" cy="685800"/>
            </a:xfrm>
            <a:prstGeom prst="rect">
              <a:avLst/>
            </a:prstGeom>
            <a:noFill/>
          </p:spPr>
          <p:txBody>
            <a:bodyPr wrap="square" lIns="0" tIns="0" rIns="0" bIns="0" anchor="t">
              <a:spAutoFit/>
            </a:bodyPr>
            <a:lstStyle/>
            <a:p>
              <a:pPr algn="ctr">
                <a:lnSpc>
                  <a:spcPts val="1800"/>
                </a:lnSpc>
              </a:pPr>
              <a:r>
                <a:rPr sz="1200" b="0" i="0" u="none" dirty="0" err="1">
                  <a:solidFill>
                    <a:srgbClr val="334155"/>
                  </a:solidFill>
                  <a:latin typeface="Arial" panose="020B0604020202020204" pitchFamily="34" charset="0"/>
                  <a:cs typeface="Arial" panose="020B0604020202020204" pitchFamily="34" charset="0"/>
                </a:rPr>
                <a:t>Completamento</a:t>
              </a:r>
              <a:r>
                <a:rPr sz="1200" b="0" i="0" u="none" dirty="0">
                  <a:solidFill>
                    <a:srgbClr val="334155"/>
                  </a:solidFill>
                  <a:latin typeface="Arial" panose="020B0604020202020204" pitchFamily="34" charset="0"/>
                  <a:cs typeface="Arial" panose="020B0604020202020204" pitchFamily="34" charset="0"/>
                </a:rPr>
                <a:t> delle </a:t>
              </a:r>
              <a:r>
                <a:rPr sz="1200" b="0" i="0" u="none" dirty="0" err="1">
                  <a:solidFill>
                    <a:srgbClr val="334155"/>
                  </a:solidFill>
                  <a:latin typeface="Arial" panose="020B0604020202020204" pitchFamily="34" charset="0"/>
                  <a:cs typeface="Arial" panose="020B0604020202020204" pitchFamily="34" charset="0"/>
                </a:rPr>
                <a:t>azioni</a:t>
              </a:r>
              <a:r>
                <a:rPr sz="1200" b="0" i="0" u="none" dirty="0">
                  <a:solidFill>
                    <a:srgbClr val="334155"/>
                  </a:solidFill>
                  <a:latin typeface="Arial" panose="020B0604020202020204" pitchFamily="34" charset="0"/>
                  <a:cs typeface="Arial" panose="020B0604020202020204" pitchFamily="34" charset="0"/>
                </a:rPr>
                <a:t> di </a:t>
              </a:r>
              <a:r>
                <a:rPr sz="1200" b="0" i="0" u="none" dirty="0" err="1">
                  <a:solidFill>
                    <a:srgbClr val="334155"/>
                  </a:solidFill>
                  <a:latin typeface="Arial" panose="020B0604020202020204" pitchFamily="34" charset="0"/>
                  <a:cs typeface="Arial" panose="020B0604020202020204" pitchFamily="34" charset="0"/>
                </a:rPr>
                <a:t>progetto</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nei</a:t>
              </a:r>
              <a:r>
                <a:rPr sz="1200" b="0" i="0" u="none" dirty="0">
                  <a:solidFill>
                    <a:srgbClr val="334155"/>
                  </a:solidFill>
                  <a:latin typeface="Arial" panose="020B0604020202020204" pitchFamily="34" charset="0"/>
                  <a:cs typeface="Arial" panose="020B0604020202020204" pitchFamily="34" charset="0"/>
                </a:rPr>
                <a:t> termini </a:t>
              </a:r>
              <a:r>
                <a:rPr sz="1200" b="0" i="0" u="none" dirty="0" err="1">
                  <a:solidFill>
                    <a:srgbClr val="334155"/>
                  </a:solidFill>
                  <a:latin typeface="Arial" panose="020B0604020202020204" pitchFamily="34" charset="0"/>
                  <a:cs typeface="Arial" panose="020B0604020202020204" pitchFamily="34" charset="0"/>
                </a:rPr>
                <a:t>temporali</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approvati</a:t>
              </a:r>
              <a:r>
                <a:rPr sz="1200" b="0" i="0" u="none" dirty="0">
                  <a:solidFill>
                    <a:srgbClr val="334155"/>
                  </a:solidFill>
                  <a:latin typeface="Arial" panose="020B0604020202020204" pitchFamily="34" charset="0"/>
                  <a:cs typeface="Arial" panose="020B0604020202020204" pitchFamily="34" charset="0"/>
                </a:rPr>
                <a:t>.</a:t>
              </a:r>
            </a:p>
          </p:txBody>
        </p:sp>
        <p:sp>
          <p:nvSpPr>
            <p:cNvPr id="20" name="TextBox 16">
              <a:extLst>
                <a:ext uri="{FF2B5EF4-FFF2-40B4-BE49-F238E27FC236}">
                  <a16:creationId xmlns:a16="http://schemas.microsoft.com/office/drawing/2014/main" id="{828CCF28-43DB-F9F4-28F0-1435726D9EC5}"/>
                </a:ext>
              </a:extLst>
            </p:cNvPr>
            <p:cNvSpPr txBox="1"/>
            <p:nvPr/>
          </p:nvSpPr>
          <p:spPr>
            <a:xfrm>
              <a:off x="9210801" y="2581275"/>
              <a:ext cx="2351231" cy="207749"/>
            </a:xfrm>
            <a:prstGeom prst="rect">
              <a:avLst/>
            </a:prstGeom>
            <a:noFill/>
          </p:spPr>
          <p:txBody>
            <a:bodyPr wrap="square" lIns="0" tIns="0" rIns="0" bIns="0" anchor="t">
              <a:spAutoFit/>
            </a:bodyPr>
            <a:lstStyle/>
            <a:p>
              <a:pPr algn="ctr"/>
              <a:r>
                <a:rPr sz="1350" b="1" i="0" u="none" dirty="0">
                  <a:solidFill>
                    <a:srgbClr val="005A26"/>
                  </a:solidFill>
                  <a:latin typeface="Arial" panose="020B0604020202020204" pitchFamily="34" charset="0"/>
                  <a:cs typeface="Arial" panose="020B0604020202020204" pitchFamily="34" charset="0"/>
                </a:rPr>
                <a:t>4. Saldo (35%)</a:t>
              </a:r>
            </a:p>
          </p:txBody>
        </p:sp>
        <p:sp>
          <p:nvSpPr>
            <p:cNvPr id="21" name="TextBox 17">
              <a:extLst>
                <a:ext uri="{FF2B5EF4-FFF2-40B4-BE49-F238E27FC236}">
                  <a16:creationId xmlns:a16="http://schemas.microsoft.com/office/drawing/2014/main" id="{2E53E799-99D3-5336-F5E2-42294D456994}"/>
                </a:ext>
              </a:extLst>
            </p:cNvPr>
            <p:cNvSpPr txBox="1"/>
            <p:nvPr/>
          </p:nvSpPr>
          <p:spPr>
            <a:xfrm>
              <a:off x="9266783" y="2895600"/>
              <a:ext cx="2239267" cy="685800"/>
            </a:xfrm>
            <a:prstGeom prst="rect">
              <a:avLst/>
            </a:prstGeom>
            <a:noFill/>
          </p:spPr>
          <p:txBody>
            <a:bodyPr wrap="square" lIns="0" tIns="0" rIns="0" bIns="0" anchor="t">
              <a:spAutoFit/>
            </a:bodyPr>
            <a:lstStyle/>
            <a:p>
              <a:pPr algn="ctr">
                <a:lnSpc>
                  <a:spcPts val="1800"/>
                </a:lnSpc>
              </a:pPr>
              <a:r>
                <a:rPr sz="1200" b="0" i="0" u="none" dirty="0" err="1">
                  <a:solidFill>
                    <a:srgbClr val="334155"/>
                  </a:solidFill>
                  <a:latin typeface="Arial" panose="020B0604020202020204" pitchFamily="34" charset="0"/>
                  <a:cs typeface="Arial" panose="020B0604020202020204" pitchFamily="34" charset="0"/>
                </a:rPr>
                <a:t>Presentazione</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rendiconto</a:t>
              </a:r>
              <a:r>
                <a:rPr sz="1200" b="0" i="0" u="none" dirty="0">
                  <a:solidFill>
                    <a:srgbClr val="334155"/>
                  </a:solidFill>
                  <a:latin typeface="Arial" panose="020B0604020202020204" pitchFamily="34" charset="0"/>
                  <a:cs typeface="Arial" panose="020B0604020202020204" pitchFamily="34" charset="0"/>
                </a:rPr>
                <a:t> </a:t>
              </a:r>
              <a:r>
                <a:rPr sz="1200" b="0" i="0" u="none" dirty="0" err="1">
                  <a:solidFill>
                    <a:srgbClr val="334155"/>
                  </a:solidFill>
                  <a:latin typeface="Arial" panose="020B0604020202020204" pitchFamily="34" charset="0"/>
                  <a:cs typeface="Arial" panose="020B0604020202020204" pitchFamily="34" charset="0"/>
                </a:rPr>
                <a:t>entro</a:t>
              </a:r>
              <a:r>
                <a:rPr sz="1200" b="0" i="0" u="none" dirty="0">
                  <a:solidFill>
                    <a:srgbClr val="334155"/>
                  </a:solidFill>
                  <a:latin typeface="Arial" panose="020B0604020202020204" pitchFamily="34" charset="0"/>
                  <a:cs typeface="Arial" panose="020B0604020202020204" pitchFamily="34" charset="0"/>
                </a:rPr>
                <a:t> </a:t>
              </a:r>
              <a:r>
                <a:rPr sz="1200" b="1" i="0" u="none" dirty="0">
                  <a:solidFill>
                    <a:srgbClr val="334155"/>
                  </a:solidFill>
                  <a:latin typeface="Arial" panose="020B0604020202020204" pitchFamily="34" charset="0"/>
                  <a:cs typeface="Arial" panose="020B0604020202020204" pitchFamily="34" charset="0"/>
                </a:rPr>
                <a:t>45 </a:t>
              </a:r>
              <a:r>
                <a:rPr sz="1200" b="1" i="0" u="none" dirty="0" err="1">
                  <a:solidFill>
                    <a:srgbClr val="334155"/>
                  </a:solidFill>
                  <a:latin typeface="Arial" panose="020B0604020202020204" pitchFamily="34" charset="0"/>
                  <a:cs typeface="Arial" panose="020B0604020202020204" pitchFamily="34" charset="0"/>
                </a:rPr>
                <a:t>giorni</a:t>
              </a:r>
              <a:r>
                <a:rPr sz="1200" b="0" i="0" u="none" dirty="0">
                  <a:solidFill>
                    <a:srgbClr val="334155"/>
                  </a:solidFill>
                  <a:latin typeface="Arial" panose="020B0604020202020204" pitchFamily="34" charset="0"/>
                  <a:cs typeface="Arial" panose="020B0604020202020204" pitchFamily="34" charset="0"/>
                </a:rPr>
                <a:t> ed </a:t>
              </a:r>
              <a:r>
                <a:rPr sz="1200" b="0" i="0" u="none" dirty="0" err="1">
                  <a:solidFill>
                    <a:srgbClr val="334155"/>
                  </a:solidFill>
                  <a:latin typeface="Arial" panose="020B0604020202020204" pitchFamily="34" charset="0"/>
                  <a:cs typeface="Arial" panose="020B0604020202020204" pitchFamily="34" charset="0"/>
                </a:rPr>
                <a:t>erogazione</a:t>
              </a:r>
              <a:r>
                <a:rPr sz="1200" b="0" i="0" u="none" dirty="0">
                  <a:solidFill>
                    <a:srgbClr val="334155"/>
                  </a:solidFill>
                  <a:latin typeface="Arial" panose="020B0604020202020204" pitchFamily="34" charset="0"/>
                  <a:cs typeface="Arial" panose="020B0604020202020204" pitchFamily="34" charset="0"/>
                </a:rPr>
                <a:t> del </a:t>
              </a:r>
              <a:r>
                <a:rPr sz="1200" b="0" i="0" u="none" dirty="0" err="1">
                  <a:solidFill>
                    <a:srgbClr val="334155"/>
                  </a:solidFill>
                  <a:latin typeface="Arial" panose="020B0604020202020204" pitchFamily="34" charset="0"/>
                  <a:cs typeface="Arial" panose="020B0604020202020204" pitchFamily="34" charset="0"/>
                </a:rPr>
                <a:t>saldo</a:t>
              </a:r>
              <a:r>
                <a:rPr sz="1200" b="0" i="0" u="none" dirty="0">
                  <a:solidFill>
                    <a:srgbClr val="334155"/>
                  </a:solidFill>
                  <a:latin typeface="Arial" panose="020B0604020202020204" pitchFamily="34" charset="0"/>
                  <a:cs typeface="Arial" panose="020B0604020202020204" pitchFamily="34" charset="0"/>
                </a:rPr>
                <a:t>.</a:t>
              </a:r>
            </a:p>
          </p:txBody>
        </p:sp>
        <p:sp>
          <p:nvSpPr>
            <p:cNvPr id="22" name="Rounded Rectangle 19">
              <a:extLst>
                <a:ext uri="{FF2B5EF4-FFF2-40B4-BE49-F238E27FC236}">
                  <a16:creationId xmlns:a16="http://schemas.microsoft.com/office/drawing/2014/main" id="{9685A7DB-60DA-529B-864A-19D88F6205DC}"/>
                </a:ext>
              </a:extLst>
            </p:cNvPr>
            <p:cNvSpPr/>
            <p:nvPr/>
          </p:nvSpPr>
          <p:spPr>
            <a:xfrm>
              <a:off x="1719708" y="3962400"/>
              <a:ext cx="171450" cy="171450"/>
            </a:xfrm>
            <a:prstGeom prst="roundRect">
              <a:avLst>
                <a:gd name="adj" fmla="val 50000"/>
              </a:avLst>
            </a:prstGeom>
            <a:solidFill>
              <a:srgbClr val="FFFFFF"/>
            </a:solidFill>
            <a:ln w="38100">
              <a:solidFill>
                <a:srgbClr val="00853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0">
              <a:extLst>
                <a:ext uri="{FF2B5EF4-FFF2-40B4-BE49-F238E27FC236}">
                  <a16:creationId xmlns:a16="http://schemas.microsoft.com/office/drawing/2014/main" id="{FB2A08B7-7C48-4278-222B-0C594B6AA9EA}"/>
                </a:ext>
              </a:extLst>
            </p:cNvPr>
            <p:cNvSpPr/>
            <p:nvPr/>
          </p:nvSpPr>
          <p:spPr>
            <a:xfrm>
              <a:off x="4580036" y="3962400"/>
              <a:ext cx="171450" cy="171450"/>
            </a:xfrm>
            <a:prstGeom prst="roundRect">
              <a:avLst>
                <a:gd name="adj" fmla="val 50000"/>
              </a:avLst>
            </a:prstGeom>
            <a:solidFill>
              <a:srgbClr val="FFFFFF"/>
            </a:solidFill>
            <a:ln w="38100">
              <a:solidFill>
                <a:srgbClr val="00853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1">
              <a:extLst>
                <a:ext uri="{FF2B5EF4-FFF2-40B4-BE49-F238E27FC236}">
                  <a16:creationId xmlns:a16="http://schemas.microsoft.com/office/drawing/2014/main" id="{6192C4BD-09DB-B7CF-FD00-D47240CC017E}"/>
                </a:ext>
              </a:extLst>
            </p:cNvPr>
            <p:cNvSpPr/>
            <p:nvPr/>
          </p:nvSpPr>
          <p:spPr>
            <a:xfrm>
              <a:off x="7440364" y="3962400"/>
              <a:ext cx="171450" cy="171450"/>
            </a:xfrm>
            <a:prstGeom prst="roundRect">
              <a:avLst>
                <a:gd name="adj" fmla="val 50000"/>
              </a:avLst>
            </a:prstGeom>
            <a:solidFill>
              <a:srgbClr val="FFFFFF"/>
            </a:solidFill>
            <a:ln w="38100">
              <a:solidFill>
                <a:srgbClr val="00853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2">
              <a:extLst>
                <a:ext uri="{FF2B5EF4-FFF2-40B4-BE49-F238E27FC236}">
                  <a16:creationId xmlns:a16="http://schemas.microsoft.com/office/drawing/2014/main" id="{5DD6C8B8-F4BD-8FD0-B5DF-83E298C1085D}"/>
                </a:ext>
              </a:extLst>
            </p:cNvPr>
            <p:cNvSpPr/>
            <p:nvPr/>
          </p:nvSpPr>
          <p:spPr>
            <a:xfrm>
              <a:off x="10300692" y="3962400"/>
              <a:ext cx="171450" cy="171450"/>
            </a:xfrm>
            <a:prstGeom prst="roundRect">
              <a:avLst>
                <a:gd name="adj" fmla="val 50000"/>
              </a:avLst>
            </a:prstGeom>
            <a:solidFill>
              <a:srgbClr val="FFFFFF"/>
            </a:solidFill>
            <a:ln w="38100">
              <a:solidFill>
                <a:srgbClr val="00853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cxnSp>
        <p:nvCxnSpPr>
          <p:cNvPr id="3" name="Connettore diritto 4">
            <a:extLst>
              <a:ext uri="{FF2B5EF4-FFF2-40B4-BE49-F238E27FC236}">
                <a16:creationId xmlns:a16="http://schemas.microsoft.com/office/drawing/2014/main" id="{35F51DD6-BCD9-08A2-83A1-48EB42472F46}"/>
              </a:ext>
            </a:extLst>
          </p:cNvPr>
          <p:cNvCxnSpPr/>
          <p:nvPr/>
        </p:nvCxnSpPr>
        <p:spPr>
          <a:xfrm>
            <a:off x="338463" y="82200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5" name="Elemento grafico 4" descr="Avviso con riempimento a tinta unita">
            <a:extLst>
              <a:ext uri="{FF2B5EF4-FFF2-40B4-BE49-F238E27FC236}">
                <a16:creationId xmlns:a16="http://schemas.microsoft.com/office/drawing/2014/main" id="{FD148101-C7AC-2E7F-238E-C927DDE4CF0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9500" y="5388560"/>
            <a:ext cx="561792" cy="561792"/>
          </a:xfrm>
          <a:prstGeom prst="rect">
            <a:avLst/>
          </a:prstGeom>
        </p:spPr>
      </p:pic>
      <p:sp>
        <p:nvSpPr>
          <p:cNvPr id="7" name="CasellaDiTesto 6">
            <a:extLst>
              <a:ext uri="{FF2B5EF4-FFF2-40B4-BE49-F238E27FC236}">
                <a16:creationId xmlns:a16="http://schemas.microsoft.com/office/drawing/2014/main" id="{A705AC5B-11D5-4795-ADFF-D2E1BA479D8A}"/>
              </a:ext>
            </a:extLst>
          </p:cNvPr>
          <p:cNvSpPr txBox="1"/>
          <p:nvPr/>
        </p:nvSpPr>
        <p:spPr>
          <a:xfrm>
            <a:off x="1677343" y="5492601"/>
            <a:ext cx="10069952" cy="369332"/>
          </a:xfrm>
          <a:prstGeom prst="rect">
            <a:avLst/>
          </a:prstGeom>
          <a:noFill/>
        </p:spPr>
        <p:txBody>
          <a:bodyPr wrap="square" rtlCol="0">
            <a:spAutoFit/>
          </a:bodyPr>
          <a:lstStyle/>
          <a:p>
            <a:r>
              <a:rPr lang="it-IT" b="1" dirty="0">
                <a:solidFill>
                  <a:srgbClr val="FFC000"/>
                </a:solidFill>
              </a:rPr>
              <a:t>Sarà organizzato un nuovo </a:t>
            </a:r>
            <a:r>
              <a:rPr lang="it-IT" b="1" dirty="0" err="1">
                <a:solidFill>
                  <a:srgbClr val="FFC000"/>
                </a:solidFill>
              </a:rPr>
              <a:t>Infoday</a:t>
            </a:r>
            <a:r>
              <a:rPr lang="it-IT" b="1" dirty="0">
                <a:solidFill>
                  <a:srgbClr val="FFC000"/>
                </a:solidFill>
              </a:rPr>
              <a:t> dedicato alla rendicontazione</a:t>
            </a:r>
          </a:p>
        </p:txBody>
      </p:sp>
    </p:spTree>
    <p:extLst>
      <p:ext uri="{BB962C8B-B14F-4D97-AF65-F5344CB8AC3E}">
        <p14:creationId xmlns:p14="http://schemas.microsoft.com/office/powerpoint/2010/main" val="36901277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4EFFF-C107-8A53-16B6-6F4DCA1857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CB03058-7A86-9769-6ABD-C793B765EA89}"/>
              </a:ext>
            </a:extLst>
          </p:cNvPr>
          <p:cNvSpPr>
            <a:spLocks noGrp="1"/>
          </p:cNvSpPr>
          <p:nvPr>
            <p:ph type="ctrTitle"/>
          </p:nvPr>
        </p:nvSpPr>
        <p:spPr>
          <a:xfrm>
            <a:off x="338463" y="76757"/>
            <a:ext cx="12192000" cy="753080"/>
          </a:xfrm>
        </p:spPr>
        <p:txBody>
          <a:bodyPr/>
          <a:lstStyle/>
          <a:p>
            <a:r>
              <a:rPr lang="it-IT" sz="2800" dirty="0">
                <a:solidFill>
                  <a:srgbClr val="005A26"/>
                </a:solidFill>
                <a:latin typeface="+mj-lt"/>
              </a:rPr>
              <a:t>| </a:t>
            </a:r>
            <a:r>
              <a:rPr lang="it-IT" sz="2800" b="1" dirty="0">
                <a:solidFill>
                  <a:srgbClr val="005A26"/>
                </a:solidFill>
                <a:latin typeface="+mj-lt"/>
              </a:rPr>
              <a:t>Tracciabilità e Conservazione Atti</a:t>
            </a:r>
          </a:p>
        </p:txBody>
      </p:sp>
      <p:grpSp>
        <p:nvGrpSpPr>
          <p:cNvPr id="3" name="Gruppo 2">
            <a:extLst>
              <a:ext uri="{FF2B5EF4-FFF2-40B4-BE49-F238E27FC236}">
                <a16:creationId xmlns:a16="http://schemas.microsoft.com/office/drawing/2014/main" id="{E96E562A-584E-BE8E-AF91-E2BC29803210}"/>
              </a:ext>
            </a:extLst>
          </p:cNvPr>
          <p:cNvGrpSpPr/>
          <p:nvPr/>
        </p:nvGrpSpPr>
        <p:grpSpPr>
          <a:xfrm>
            <a:off x="1220202" y="1601270"/>
            <a:ext cx="9751596" cy="3655459"/>
            <a:chOff x="1840846" y="3286125"/>
            <a:chExt cx="9017654" cy="1456472"/>
          </a:xfrm>
        </p:grpSpPr>
        <p:sp>
          <p:nvSpPr>
            <p:cNvPr id="4" name="TextBox 5">
              <a:extLst>
                <a:ext uri="{FF2B5EF4-FFF2-40B4-BE49-F238E27FC236}">
                  <a16:creationId xmlns:a16="http://schemas.microsoft.com/office/drawing/2014/main" id="{BB95F586-D922-FE39-01B6-09930D1A2AC5}"/>
                </a:ext>
              </a:extLst>
            </p:cNvPr>
            <p:cNvSpPr txBox="1"/>
            <p:nvPr/>
          </p:nvSpPr>
          <p:spPr>
            <a:xfrm>
              <a:off x="1840846" y="3286125"/>
              <a:ext cx="9017653" cy="313472"/>
            </a:xfrm>
            <a:prstGeom prst="rect">
              <a:avLst/>
            </a:prstGeom>
            <a:noFill/>
          </p:spPr>
          <p:txBody>
            <a:bodyPr wrap="square" lIns="0" tIns="0" rIns="0" bIns="0" anchor="t">
              <a:spAutoFit/>
            </a:bodyPr>
            <a:lstStyle/>
            <a:p>
              <a:pPr algn="just">
                <a:lnSpc>
                  <a:spcPct val="150000"/>
                </a:lnSpc>
              </a:pPr>
              <a:r>
                <a:rPr b="1" i="0" u="none" dirty="0">
                  <a:solidFill>
                    <a:srgbClr val="334155"/>
                  </a:solidFill>
                  <a:latin typeface="Arial" panose="020B0604020202020204" pitchFamily="34" charset="0"/>
                  <a:cs typeface="Arial" panose="020B0604020202020204" pitchFamily="34" charset="0"/>
                </a:rPr>
                <a:t>Pagamenti </a:t>
              </a:r>
              <a:r>
                <a:rPr b="1" i="0" u="none" dirty="0" err="1">
                  <a:solidFill>
                    <a:srgbClr val="334155"/>
                  </a:solidFill>
                  <a:latin typeface="Arial" panose="020B0604020202020204" pitchFamily="34" charset="0"/>
                  <a:cs typeface="Arial" panose="020B0604020202020204" pitchFamily="34" charset="0"/>
                </a:rPr>
                <a:t>Tracciabili</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Tutte le </a:t>
              </a:r>
              <a:r>
                <a:rPr b="0" i="0" u="none" dirty="0" err="1">
                  <a:solidFill>
                    <a:srgbClr val="334155"/>
                  </a:solidFill>
                  <a:latin typeface="Arial" panose="020B0604020202020204" pitchFamily="34" charset="0"/>
                  <a:cs typeface="Arial" panose="020B0604020202020204" pitchFamily="34" charset="0"/>
                </a:rPr>
                <a:t>transazioni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devono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avvenire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tramite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bonifico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bancario</a:t>
              </a:r>
              <a:r>
                <a:rPr b="0" i="0" u="none" dirty="0">
                  <a:solidFill>
                    <a:srgbClr val="334155"/>
                  </a:solidFill>
                  <a:latin typeface="Arial" panose="020B0604020202020204" pitchFamily="34" charset="0"/>
                  <a:cs typeface="Arial" panose="020B0604020202020204" pitchFamily="34" charset="0"/>
                </a:rPr>
                <a:t>/</a:t>
              </a:r>
              <a:r>
                <a:rPr b="0" i="0" u="none" dirty="0" err="1">
                  <a:solidFill>
                    <a:srgbClr val="334155"/>
                  </a:solidFill>
                  <a:latin typeface="Arial" panose="020B0604020202020204" pitchFamily="34" charset="0"/>
                  <a:cs typeface="Arial" panose="020B0604020202020204" pitchFamily="34" charset="0"/>
                </a:rPr>
                <a:t>postale</a:t>
              </a:r>
              <a:r>
                <a:rPr b="0" i="0" u="none" dirty="0">
                  <a:solidFill>
                    <a:srgbClr val="334155"/>
                  </a:solidFill>
                  <a:latin typeface="Arial" panose="020B0604020202020204" pitchFamily="34" charset="0"/>
                  <a:cs typeface="Arial" panose="020B0604020202020204" pitchFamily="34" charset="0"/>
                </a:rPr>
                <a:t> o </a:t>
              </a:r>
              <a:r>
                <a:rPr b="0" i="0" u="none" dirty="0" err="1">
                  <a:solidFill>
                    <a:srgbClr val="334155"/>
                  </a:solidFill>
                  <a:latin typeface="Arial" panose="020B0604020202020204" pitchFamily="34" charset="0"/>
                  <a:cs typeface="Arial" panose="020B0604020202020204" pitchFamily="34" charset="0"/>
                </a:rPr>
                <a:t>strumenti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tracciabili</a:t>
              </a:r>
              <a:r>
                <a:rPr b="0" i="0" u="none" dirty="0">
                  <a:solidFill>
                    <a:srgbClr val="334155"/>
                  </a:solidFill>
                  <a:latin typeface="Arial" panose="020B0604020202020204" pitchFamily="34" charset="0"/>
                  <a:cs typeface="Arial" panose="020B0604020202020204" pitchFamily="34" charset="0"/>
                </a:rPr>
                <a:t>.</a:t>
              </a:r>
            </a:p>
          </p:txBody>
        </p:sp>
        <p:sp>
          <p:nvSpPr>
            <p:cNvPr id="5" name="TextBox 6">
              <a:extLst>
                <a:ext uri="{FF2B5EF4-FFF2-40B4-BE49-F238E27FC236}">
                  <a16:creationId xmlns:a16="http://schemas.microsoft.com/office/drawing/2014/main" id="{E24542A0-C36F-FD33-CD3A-A7E9FF1D2E7A}"/>
                </a:ext>
              </a:extLst>
            </p:cNvPr>
            <p:cNvSpPr txBox="1"/>
            <p:nvPr/>
          </p:nvSpPr>
          <p:spPr>
            <a:xfrm>
              <a:off x="1840846" y="3667125"/>
              <a:ext cx="9017654" cy="313472"/>
            </a:xfrm>
            <a:prstGeom prst="rect">
              <a:avLst/>
            </a:prstGeom>
            <a:noFill/>
          </p:spPr>
          <p:txBody>
            <a:bodyPr wrap="square" lIns="0" tIns="0" rIns="0" bIns="0" anchor="t">
              <a:spAutoFit/>
            </a:bodyPr>
            <a:lstStyle/>
            <a:p>
              <a:pPr algn="l">
                <a:lnSpc>
                  <a:spcPct val="150000"/>
                </a:lnSpc>
              </a:pPr>
              <a:r>
                <a:rPr b="1" i="0" u="none" dirty="0" err="1">
                  <a:solidFill>
                    <a:srgbClr val="334155"/>
                  </a:solidFill>
                  <a:latin typeface="Arial" panose="020B0604020202020204" pitchFamily="34" charset="0"/>
                  <a:cs typeface="Arial" panose="020B0604020202020204" pitchFamily="34" charset="0"/>
                </a:rPr>
                <a:t>Indicazione</a:t>
              </a:r>
              <a:r>
                <a:rPr b="1" i="0" u="none" dirty="0">
                  <a:solidFill>
                    <a:srgbClr val="334155"/>
                  </a:solidFill>
                  <a:latin typeface="Arial" panose="020B0604020202020204" pitchFamily="34" charset="0"/>
                  <a:cs typeface="Arial" panose="020B0604020202020204" pitchFamily="34" charset="0"/>
                </a:rPr>
                <a:t> CUP e ID:</a:t>
              </a:r>
              <a:r>
                <a:rPr b="0" i="0" u="none" dirty="0">
                  <a:solidFill>
                    <a:srgbClr val="334155"/>
                  </a:solidFill>
                  <a:latin typeface="Arial" panose="020B0604020202020204" pitchFamily="34" charset="0"/>
                  <a:cs typeface="Arial" panose="020B0604020202020204" pitchFamily="34" charset="0"/>
                </a:rPr>
                <a:t> Ogni </a:t>
              </a:r>
              <a:r>
                <a:rPr b="0" i="0" u="none" dirty="0" err="1">
                  <a:solidFill>
                    <a:srgbClr val="334155"/>
                  </a:solidFill>
                  <a:latin typeface="Arial" panose="020B0604020202020204" pitchFamily="34" charset="0"/>
                  <a:cs typeface="Arial" panose="020B0604020202020204" pitchFamily="34" charset="0"/>
                </a:rPr>
                <a:t>giustificativo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fiscale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deve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riportare</a:t>
              </a:r>
              <a:r>
                <a:rPr b="0" i="0" u="none" dirty="0">
                  <a:solidFill>
                    <a:srgbClr val="334155"/>
                  </a:solidFill>
                  <a:latin typeface="Arial" panose="020B0604020202020204" pitchFamily="34" charset="0"/>
                  <a:cs typeface="Arial" panose="020B0604020202020204" pitchFamily="34" charset="0"/>
                </a:rPr>
                <a:t> il </a:t>
              </a:r>
              <a:r>
                <a:rPr b="0" i="0" u="none" dirty="0" err="1">
                  <a:solidFill>
                    <a:srgbClr val="334155"/>
                  </a:solidFill>
                  <a:latin typeface="Arial" panose="020B0604020202020204" pitchFamily="34" charset="0"/>
                  <a:cs typeface="Arial" panose="020B0604020202020204" pitchFamily="34" charset="0"/>
                </a:rPr>
                <a:t>codice</a:t>
              </a:r>
              <a:r>
                <a:rPr b="0" i="0" u="none" dirty="0">
                  <a:solidFill>
                    <a:srgbClr val="334155"/>
                  </a:solidFill>
                  <a:latin typeface="Arial" panose="020B0604020202020204" pitchFamily="34" charset="0"/>
                  <a:cs typeface="Arial" panose="020B0604020202020204" pitchFamily="34" charset="0"/>
                </a:rPr>
                <a:t> CUP ed il </a:t>
              </a:r>
              <a:r>
                <a:rPr b="0" i="0" u="none" dirty="0" err="1">
                  <a:solidFill>
                    <a:srgbClr val="334155"/>
                  </a:solidFill>
                  <a:latin typeface="Arial" panose="020B0604020202020204" pitchFamily="34" charset="0"/>
                  <a:cs typeface="Arial" panose="020B0604020202020204" pitchFamily="34" charset="0"/>
                </a:rPr>
                <a:t>codice</a:t>
              </a:r>
              <a:r>
                <a:rPr b="0" i="0" u="none" dirty="0">
                  <a:solidFill>
                    <a:srgbClr val="334155"/>
                  </a:solidFill>
                  <a:latin typeface="Arial" panose="020B0604020202020204" pitchFamily="34" charset="0"/>
                  <a:cs typeface="Arial" panose="020B0604020202020204" pitchFamily="34" charset="0"/>
                </a:rPr>
                <a:t> ID </a:t>
              </a:r>
              <a:r>
                <a:rPr b="0" i="0" u="none" dirty="0" err="1">
                  <a:solidFill>
                    <a:srgbClr val="334155"/>
                  </a:solidFill>
                  <a:latin typeface="Arial" panose="020B0604020202020204" pitchFamily="34" charset="0"/>
                  <a:cs typeface="Arial" panose="020B0604020202020204" pitchFamily="34" charset="0"/>
                </a:rPr>
                <a:t>Domanda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assegnato</a:t>
              </a:r>
              <a:r>
                <a:rPr b="0" i="0" u="none" dirty="0">
                  <a:solidFill>
                    <a:srgbClr val="334155"/>
                  </a:solidFill>
                  <a:latin typeface="Arial" panose="020B0604020202020204" pitchFamily="34" charset="0"/>
                  <a:cs typeface="Arial" panose="020B0604020202020204" pitchFamily="34" charset="0"/>
                </a:rPr>
                <a:t>.</a:t>
              </a:r>
            </a:p>
          </p:txBody>
        </p:sp>
        <p:sp>
          <p:nvSpPr>
            <p:cNvPr id="6" name="TextBox 7">
              <a:extLst>
                <a:ext uri="{FF2B5EF4-FFF2-40B4-BE49-F238E27FC236}">
                  <a16:creationId xmlns:a16="http://schemas.microsoft.com/office/drawing/2014/main" id="{EB482712-55A6-CF5D-F333-BE67856F3CF5}"/>
                </a:ext>
              </a:extLst>
            </p:cNvPr>
            <p:cNvSpPr txBox="1"/>
            <p:nvPr/>
          </p:nvSpPr>
          <p:spPr>
            <a:xfrm>
              <a:off x="1840846" y="4048125"/>
              <a:ext cx="9017654" cy="313472"/>
            </a:xfrm>
            <a:prstGeom prst="rect">
              <a:avLst/>
            </a:prstGeom>
            <a:noFill/>
          </p:spPr>
          <p:txBody>
            <a:bodyPr wrap="square" lIns="0" tIns="0" rIns="0" bIns="0" anchor="t">
              <a:spAutoFit/>
            </a:bodyPr>
            <a:lstStyle/>
            <a:p>
              <a:pPr algn="l">
                <a:lnSpc>
                  <a:spcPct val="150000"/>
                </a:lnSpc>
              </a:pPr>
              <a:r>
                <a:rPr b="1" i="0" u="none" dirty="0" err="1">
                  <a:solidFill>
                    <a:srgbClr val="334155"/>
                  </a:solidFill>
                  <a:latin typeface="Arial" panose="020B0604020202020204" pitchFamily="34" charset="0"/>
                  <a:cs typeface="Arial" panose="020B0604020202020204" pitchFamily="34" charset="0"/>
                </a:rPr>
                <a:t>Conservazione</a:t>
              </a:r>
              <a:r>
                <a:rPr b="1" i="0" u="none" dirty="0">
                  <a:solidFill>
                    <a:srgbClr val="334155"/>
                  </a:solidFill>
                  <a:latin typeface="Arial" panose="020B0604020202020204" pitchFamily="34" charset="0"/>
                  <a:cs typeface="Arial" panose="020B0604020202020204" pitchFamily="34" charset="0"/>
                </a:rPr>
                <a:t> </a:t>
              </a:r>
              <a:r>
                <a:rPr b="1" i="0" u="none" dirty="0" err="1">
                  <a:solidFill>
                    <a:srgbClr val="334155"/>
                  </a:solidFill>
                  <a:latin typeface="Arial" panose="020B0604020202020204" pitchFamily="34" charset="0"/>
                  <a:cs typeface="Arial" panose="020B0604020202020204" pitchFamily="34" charset="0"/>
                </a:rPr>
                <a:t>Documentale</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Gli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originali</a:t>
              </a:r>
              <a:r>
                <a:rPr b="0" i="0" u="none" dirty="0">
                  <a:solidFill>
                    <a:srgbClr val="334155"/>
                  </a:solidFill>
                  <a:latin typeface="Arial" panose="020B0604020202020204" pitchFamily="34" charset="0"/>
                  <a:cs typeface="Arial" panose="020B0604020202020204" pitchFamily="34" charset="0"/>
                </a:rPr>
                <a:t> di tutti </a:t>
              </a:r>
              <a:r>
                <a:rPr b="0" i="0" u="none" dirty="0" err="1">
                  <a:solidFill>
                    <a:srgbClr val="334155"/>
                  </a:solidFill>
                  <a:latin typeface="Arial" panose="020B0604020202020204" pitchFamily="34" charset="0"/>
                  <a:cs typeface="Arial" panose="020B0604020202020204" pitchFamily="34" charset="0"/>
                </a:rPr>
                <a: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documenti</a:t>
              </a:r>
              <a:r>
                <a:rPr b="0" i="0" u="none" dirty="0">
                  <a:solidFill>
                    <a:srgbClr val="334155"/>
                  </a:solidFill>
                  <a:latin typeface="Arial" panose="020B0604020202020204" pitchFamily="34" charset="0"/>
                  <a:cs typeface="Arial" panose="020B0604020202020204" pitchFamily="34" charset="0"/>
                </a:rPr>
                <a:t> di </a:t>
              </a:r>
              <a:r>
                <a:rPr b="0" i="0" u="none" dirty="0" err="1">
                  <a:solidFill>
                    <a:srgbClr val="334155"/>
                  </a:solidFill>
                  <a:latin typeface="Arial" panose="020B0604020202020204" pitchFamily="34" charset="0"/>
                  <a:cs typeface="Arial" panose="020B0604020202020204" pitchFamily="34" charset="0"/>
                </a:rPr>
                <a:t>spesa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vanno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conservati</a:t>
              </a:r>
              <a:r>
                <a:rPr b="0" i="0" u="none" dirty="0">
                  <a:solidFill>
                    <a:srgbClr val="334155"/>
                  </a:solidFill>
                  <a:latin typeface="Arial" panose="020B0604020202020204" pitchFamily="34" charset="0"/>
                  <a:cs typeface="Arial" panose="020B0604020202020204" pitchFamily="34" charset="0"/>
                </a:rPr>
                <a:t> per </a:t>
              </a:r>
              <a:r>
                <a:rPr b="0" i="0" u="none" dirty="0" err="1">
                  <a:solidFill>
                    <a:srgbClr val="334155"/>
                  </a:solidFill>
                  <a:latin typeface="Arial" panose="020B0604020202020204" pitchFamily="34" charset="0"/>
                  <a:cs typeface="Arial" panose="020B0604020202020204" pitchFamily="34" charset="0"/>
                </a:rPr>
                <a: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controlli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previsti</a:t>
              </a:r>
              <a:r>
                <a:rPr b="0" i="0" u="none" dirty="0">
                  <a:solidFill>
                    <a:srgbClr val="334155"/>
                  </a:solidFill>
                  <a:latin typeface="Arial" panose="020B0604020202020204" pitchFamily="34" charset="0"/>
                  <a:cs typeface="Arial" panose="020B0604020202020204" pitchFamily="34" charset="0"/>
                </a:rPr>
                <a:t>.</a:t>
              </a:r>
            </a:p>
          </p:txBody>
        </p:sp>
        <p:sp>
          <p:nvSpPr>
            <p:cNvPr id="7" name="TextBox 8">
              <a:extLst>
                <a:ext uri="{FF2B5EF4-FFF2-40B4-BE49-F238E27FC236}">
                  <a16:creationId xmlns:a16="http://schemas.microsoft.com/office/drawing/2014/main" id="{44DBA167-6101-D345-4D76-D32CC8E2430B}"/>
                </a:ext>
              </a:extLst>
            </p:cNvPr>
            <p:cNvSpPr txBox="1"/>
            <p:nvPr/>
          </p:nvSpPr>
          <p:spPr>
            <a:xfrm>
              <a:off x="1840846" y="4429125"/>
              <a:ext cx="9017654" cy="313472"/>
            </a:xfrm>
            <a:prstGeom prst="rect">
              <a:avLst/>
            </a:prstGeom>
            <a:noFill/>
          </p:spPr>
          <p:txBody>
            <a:bodyPr wrap="square" lIns="0" tIns="0" rIns="0" bIns="0" anchor="t">
              <a:spAutoFit/>
            </a:bodyPr>
            <a:lstStyle/>
            <a:p>
              <a:pPr algn="l">
                <a:lnSpc>
                  <a:spcPct val="150000"/>
                </a:lnSpc>
              </a:pPr>
              <a:r>
                <a:rPr b="1" i="0" u="none" dirty="0" err="1">
                  <a:solidFill>
                    <a:srgbClr val="334155"/>
                  </a:solidFill>
                  <a:latin typeface="Arial" panose="020B0604020202020204" pitchFamily="34" charset="0"/>
                  <a:cs typeface="Arial" panose="020B0604020202020204" pitchFamily="34" charset="0"/>
                </a:rPr>
                <a:t>Controlli</a:t>
              </a:r>
              <a:r>
                <a:rPr b="1" i="0" u="none" dirty="0">
                  <a:solidFill>
                    <a:srgbClr val="334155"/>
                  </a:solidFill>
                  <a:latin typeface="Arial" panose="020B0604020202020204" pitchFamily="34" charset="0"/>
                  <a:cs typeface="Arial" panose="020B0604020202020204" pitchFamily="34" charset="0"/>
                </a:rPr>
                <a:t> e Audit: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Regione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Lombardia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effettuerà</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verifiche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campionarie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amministrative</a:t>
              </a:r>
              <a:r>
                <a:rPr b="0" i="0" u="none" dirty="0">
                  <a:solidFill>
                    <a:srgbClr val="334155"/>
                  </a:solidFill>
                  <a:latin typeface="Arial" panose="020B0604020202020204" pitchFamily="34" charset="0"/>
                  <a:cs typeface="Arial" panose="020B0604020202020204" pitchFamily="34" charset="0"/>
                </a:rPr>
                <a:t> ed in loco </a:t>
              </a:r>
              <a:r>
                <a:rPr b="0" i="0" u="none" dirty="0" err="1">
                  <a:solidFill>
                    <a:srgbClr val="334155"/>
                  </a:solidFill>
                  <a:latin typeface="Arial" panose="020B0604020202020204" pitchFamily="34" charset="0"/>
                  <a:cs typeface="Arial" panose="020B0604020202020204" pitchFamily="34" charset="0"/>
                </a:rPr>
                <a:t>sulla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veridicità</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dati</a:t>
              </a:r>
              <a:r>
                <a:rPr b="0" i="0" u="none" dirty="0">
                  <a:solidFill>
                    <a:srgbClr val="334155"/>
                  </a:solidFill>
                  <a:latin typeface="Arial" panose="020B0604020202020204" pitchFamily="34" charset="0"/>
                  <a:cs typeface="Arial" panose="020B0604020202020204" pitchFamily="34" charset="0"/>
                </a:rPr>
                <a:t>.</a:t>
              </a:r>
            </a:p>
          </p:txBody>
        </p:sp>
      </p:grpSp>
      <p:pic>
        <p:nvPicPr>
          <p:cNvPr id="10" name="Graphic 9" descr="Magnifying glass with solid fill">
            <a:extLst>
              <a:ext uri="{FF2B5EF4-FFF2-40B4-BE49-F238E27FC236}">
                <a16:creationId xmlns:a16="http://schemas.microsoft.com/office/drawing/2014/main" id="{6527F096-1428-232A-4829-87C6C36871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9069" y="4469976"/>
            <a:ext cx="679540" cy="679540"/>
          </a:xfrm>
          <a:prstGeom prst="rect">
            <a:avLst/>
          </a:prstGeom>
        </p:spPr>
      </p:pic>
      <p:pic>
        <p:nvPicPr>
          <p:cNvPr id="12" name="Graphic 11" descr="Folder Search with solid fill">
            <a:extLst>
              <a:ext uri="{FF2B5EF4-FFF2-40B4-BE49-F238E27FC236}">
                <a16:creationId xmlns:a16="http://schemas.microsoft.com/office/drawing/2014/main" id="{B03DC6AE-DFB8-94CE-4E38-7B2AB7B717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0944" y="3513741"/>
            <a:ext cx="786753" cy="786753"/>
          </a:xfrm>
          <a:prstGeom prst="rect">
            <a:avLst/>
          </a:prstGeom>
        </p:spPr>
      </p:pic>
      <p:pic>
        <p:nvPicPr>
          <p:cNvPr id="14" name="Graphic 13" descr="Credit card with solid fill">
            <a:extLst>
              <a:ext uri="{FF2B5EF4-FFF2-40B4-BE49-F238E27FC236}">
                <a16:creationId xmlns:a16="http://schemas.microsoft.com/office/drawing/2014/main" id="{6E8755D9-4813-684F-BBD9-F3B707F56B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4152" y="1596008"/>
            <a:ext cx="675373" cy="675373"/>
          </a:xfrm>
          <a:prstGeom prst="rect">
            <a:avLst/>
          </a:prstGeom>
        </p:spPr>
      </p:pic>
      <p:pic>
        <p:nvPicPr>
          <p:cNvPr id="16" name="Graphic 15" descr="Employee badge with solid fill">
            <a:extLst>
              <a:ext uri="{FF2B5EF4-FFF2-40B4-BE49-F238E27FC236}">
                <a16:creationId xmlns:a16="http://schemas.microsoft.com/office/drawing/2014/main" id="{3072A307-E35B-002E-0DA9-16A843A0E1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0945" y="2546740"/>
            <a:ext cx="675374" cy="675374"/>
          </a:xfrm>
          <a:prstGeom prst="rect">
            <a:avLst/>
          </a:prstGeom>
        </p:spPr>
      </p:pic>
      <p:cxnSp>
        <p:nvCxnSpPr>
          <p:cNvPr id="17" name="Connettore diritto 4">
            <a:extLst>
              <a:ext uri="{FF2B5EF4-FFF2-40B4-BE49-F238E27FC236}">
                <a16:creationId xmlns:a16="http://schemas.microsoft.com/office/drawing/2014/main" id="{E14E7F93-E29F-4999-B887-CD4D3EB9FBC4}"/>
              </a:ext>
            </a:extLst>
          </p:cNvPr>
          <p:cNvCxnSpPr/>
          <p:nvPr/>
        </p:nvCxnSpPr>
        <p:spPr>
          <a:xfrm>
            <a:off x="338463" y="822007"/>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72477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D3BF5-CFC0-48C4-579D-8802FA61797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2F75D47-0DDA-9745-12B0-CC0C9D39CB8C}"/>
              </a:ext>
            </a:extLst>
          </p:cNvPr>
          <p:cNvSpPr>
            <a:spLocks noGrp="1"/>
          </p:cNvSpPr>
          <p:nvPr>
            <p:ph type="ctrTitle"/>
          </p:nvPr>
        </p:nvSpPr>
        <p:spPr>
          <a:xfrm>
            <a:off x="630454" y="258583"/>
            <a:ext cx="12192000" cy="753080"/>
          </a:xfrm>
        </p:spPr>
        <p:txBody>
          <a:bodyPr/>
          <a:lstStyle/>
          <a:p>
            <a:r>
              <a:rPr lang="it-IT" sz="2800" dirty="0">
                <a:solidFill>
                  <a:srgbClr val="297A38"/>
                </a:solidFill>
                <a:latin typeface="+mj-lt"/>
              </a:rPr>
              <a:t>|</a:t>
            </a:r>
            <a:r>
              <a:rPr lang="it-IT" sz="2800" b="1" dirty="0">
                <a:solidFill>
                  <a:srgbClr val="297A38"/>
                </a:solidFill>
                <a:latin typeface="+mj-lt"/>
              </a:rPr>
              <a:t> Variazioni progettuali – Principi generali</a:t>
            </a:r>
          </a:p>
        </p:txBody>
      </p:sp>
      <p:grpSp>
        <p:nvGrpSpPr>
          <p:cNvPr id="7" name="Gruppo 6">
            <a:extLst>
              <a:ext uri="{FF2B5EF4-FFF2-40B4-BE49-F238E27FC236}">
                <a16:creationId xmlns:a16="http://schemas.microsoft.com/office/drawing/2014/main" id="{2E6A5DB7-5773-B8B1-B3F4-838B0B946A84}"/>
              </a:ext>
            </a:extLst>
          </p:cNvPr>
          <p:cNvGrpSpPr/>
          <p:nvPr/>
        </p:nvGrpSpPr>
        <p:grpSpPr>
          <a:xfrm>
            <a:off x="509572" y="1258265"/>
            <a:ext cx="11172855" cy="4119385"/>
            <a:chOff x="1333500" y="3057525"/>
            <a:chExt cx="9525000" cy="1977969"/>
          </a:xfrm>
        </p:grpSpPr>
        <p:sp>
          <p:nvSpPr>
            <p:cNvPr id="8" name="TextBox 5">
              <a:extLst>
                <a:ext uri="{FF2B5EF4-FFF2-40B4-BE49-F238E27FC236}">
                  <a16:creationId xmlns:a16="http://schemas.microsoft.com/office/drawing/2014/main" id="{685C45B7-BDDC-EFFF-9A86-5EFC3E902294}"/>
                </a:ext>
              </a:extLst>
            </p:cNvPr>
            <p:cNvSpPr txBox="1"/>
            <p:nvPr/>
          </p:nvSpPr>
          <p:spPr>
            <a:xfrm>
              <a:off x="1834528" y="3057525"/>
              <a:ext cx="9023972" cy="377769"/>
            </a:xfrm>
            <a:prstGeom prst="rect">
              <a:avLst/>
            </a:prstGeom>
            <a:noFill/>
          </p:spPr>
          <p:txBody>
            <a:bodyPr wrap="square" lIns="0" tIns="0" rIns="0" bIns="0" anchor="t">
              <a:spAutoFit/>
            </a:bodyPr>
            <a:lstStyle/>
            <a:p>
              <a:pPr algn="just">
                <a:lnSpc>
                  <a:spcPct val="150000"/>
                </a:lnSpc>
              </a:pPr>
              <a:r>
                <a:rPr b="1" i="0" u="none" dirty="0" err="1">
                  <a:solidFill>
                    <a:srgbClr val="334155"/>
                  </a:solidFill>
                  <a:latin typeface="Arial" panose="020B0604020202020204" pitchFamily="34" charset="0"/>
                  <a:cs typeface="Arial" panose="020B0604020202020204" pitchFamily="34" charset="0"/>
                </a:rPr>
                <a:t>Pianificazione</a:t>
              </a:r>
              <a:r>
                <a:rPr b="1" i="0" u="none" dirty="0">
                  <a:solidFill>
                    <a:srgbClr val="334155"/>
                  </a:solidFill>
                  <a:latin typeface="Arial" panose="020B0604020202020204" pitchFamily="34" charset="0"/>
                  <a:cs typeface="Arial" panose="020B0604020202020204" pitchFamily="34" charset="0"/>
                </a:rPr>
                <a:t> Stabile:</a:t>
              </a:r>
              <a:r>
                <a:rPr b="0" i="0" u="none" dirty="0">
                  <a:solidFill>
                    <a:srgbClr val="334155"/>
                  </a:solidFill>
                  <a:latin typeface="Arial" panose="020B0604020202020204" pitchFamily="34" charset="0"/>
                  <a:cs typeface="Arial" panose="020B0604020202020204" pitchFamily="34" charset="0"/>
                </a:rPr>
                <a:t> Il </a:t>
              </a:r>
              <a:r>
                <a:rPr b="0" i="0" u="none" dirty="0" err="1">
                  <a:solidFill>
                    <a:srgbClr val="334155"/>
                  </a:solidFill>
                  <a:latin typeface="Arial" panose="020B0604020202020204" pitchFamily="34" charset="0"/>
                  <a:cs typeface="Arial" panose="020B0604020202020204" pitchFamily="34" charset="0"/>
                </a:rPr>
                <a:t>beneficiario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è</a:t>
              </a:r>
              <a:r>
                <a:rPr b="0" i="0" u="none" dirty="0">
                  <a:solidFill>
                    <a:srgbClr val="334155"/>
                  </a:solidFill>
                  <a:latin typeface="Arial" panose="020B0604020202020204" pitchFamily="34" charset="0"/>
                  <a:cs typeface="Arial" panose="020B0604020202020204" pitchFamily="34" charset="0"/>
                </a:rPr>
                <a:t> tenuto ad </a:t>
              </a:r>
              <a:r>
                <a:rPr b="0" i="0" u="none" dirty="0" err="1">
                  <a:solidFill>
                    <a:srgbClr val="334155"/>
                  </a:solidFill>
                  <a:latin typeface="Arial" panose="020B0604020202020204" pitchFamily="34" charset="0"/>
                  <a:cs typeface="Arial" panose="020B0604020202020204" pitchFamily="34" charset="0"/>
                </a:rPr>
                <a:t>attuare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l'intervento</a:t>
              </a:r>
              <a:r>
                <a:rPr b="0" i="0" u="none" dirty="0">
                  <a:solidFill>
                    <a:srgbClr val="334155"/>
                  </a:solidFill>
                  <a:latin typeface="Arial" panose="020B0604020202020204" pitchFamily="34" charset="0"/>
                  <a:cs typeface="Arial" panose="020B0604020202020204" pitchFamily="34" charset="0"/>
                </a:rPr>
                <a:t> in </a:t>
              </a:r>
              <a:r>
                <a:rPr b="0" i="0" u="none" dirty="0" err="1">
                  <a:solidFill>
                    <a:srgbClr val="334155"/>
                  </a:solidFill>
                  <a:latin typeface="Arial" panose="020B0604020202020204" pitchFamily="34" charset="0"/>
                  <a:cs typeface="Arial" panose="020B0604020202020204" pitchFamily="34" charset="0"/>
                </a:rPr>
                <a:t>conformità</a:t>
              </a:r>
              <a:r>
                <a:rPr b="0" i="0" u="none" dirty="0">
                  <a:solidFill>
                    <a:srgbClr val="334155"/>
                  </a:solidFill>
                  <a:latin typeface="Arial" panose="020B0604020202020204" pitchFamily="34" charset="0"/>
                  <a:cs typeface="Arial" panose="020B0604020202020204" pitchFamily="34" charset="0"/>
                </a:rPr>
                <a:t> con il </a:t>
              </a:r>
              <a:r>
                <a:rPr b="0" i="0" u="none" dirty="0" err="1">
                  <a:solidFill>
                    <a:srgbClr val="334155"/>
                  </a:solidFill>
                  <a:latin typeface="Arial" panose="020B0604020202020204" pitchFamily="34" charset="0"/>
                  <a:cs typeface="Arial" panose="020B0604020202020204" pitchFamily="34" charset="0"/>
                </a:rPr>
                <a:t>progetto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approvato</a:t>
              </a:r>
              <a:r>
                <a:rPr b="0" i="0" u="none" dirty="0">
                  <a:solidFill>
                    <a:srgbClr val="334155"/>
                  </a:solidFill>
                  <a:latin typeface="Arial" panose="020B0604020202020204" pitchFamily="34" charset="0"/>
                  <a:cs typeface="Arial" panose="020B0604020202020204" pitchFamily="34" charset="0"/>
                </a:rPr>
                <a:t> da </a:t>
              </a:r>
              <a:r>
                <a:rPr b="0" i="0" u="none" dirty="0" err="1">
                  <a:solidFill>
                    <a:srgbClr val="334155"/>
                  </a:solidFill>
                  <a:latin typeface="Arial" panose="020B0604020202020204" pitchFamily="34" charset="0"/>
                  <a:cs typeface="Arial" panose="020B0604020202020204" pitchFamily="34" charset="0"/>
                </a:rPr>
                <a:t>Regione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Lombardia</a:t>
              </a:r>
              <a:r>
                <a:rPr b="0" i="0" u="none" dirty="0">
                  <a:solidFill>
                    <a:srgbClr val="334155"/>
                  </a:solidFill>
                  <a:latin typeface="Arial" panose="020B0604020202020204" pitchFamily="34" charset="0"/>
                  <a:cs typeface="Arial" panose="020B0604020202020204" pitchFamily="34" charset="0"/>
                </a:rPr>
                <a:t>.</a:t>
              </a:r>
            </a:p>
          </p:txBody>
        </p:sp>
        <p:sp>
          <p:nvSpPr>
            <p:cNvPr id="9" name="TextBox 6">
              <a:extLst>
                <a:ext uri="{FF2B5EF4-FFF2-40B4-BE49-F238E27FC236}">
                  <a16:creationId xmlns:a16="http://schemas.microsoft.com/office/drawing/2014/main" id="{D739CE66-1D67-6C75-5FA4-16B62308FF0B}"/>
                </a:ext>
              </a:extLst>
            </p:cNvPr>
            <p:cNvSpPr txBox="1"/>
            <p:nvPr/>
          </p:nvSpPr>
          <p:spPr>
            <a:xfrm>
              <a:off x="1834528" y="3624080"/>
              <a:ext cx="9023972" cy="377769"/>
            </a:xfrm>
            <a:prstGeom prst="rect">
              <a:avLst/>
            </a:prstGeom>
            <a:noFill/>
          </p:spPr>
          <p:txBody>
            <a:bodyPr wrap="square" lIns="0" tIns="0" rIns="0" bIns="0" anchor="t">
              <a:spAutoFit/>
            </a:bodyPr>
            <a:lstStyle/>
            <a:p>
              <a:pPr algn="l">
                <a:lnSpc>
                  <a:spcPct val="150000"/>
                </a:lnSpc>
              </a:pPr>
              <a:r>
                <a:rPr b="1" i="0" u="none" dirty="0" err="1">
                  <a:solidFill>
                    <a:srgbClr val="334155"/>
                  </a:solidFill>
                  <a:latin typeface="Arial" panose="020B0604020202020204" pitchFamily="34" charset="0"/>
                  <a:cs typeface="Arial" panose="020B0604020202020204" pitchFamily="34" charset="0"/>
                </a:rPr>
                <a:t>Comunicazione</a:t>
              </a:r>
              <a:r>
                <a:rPr b="1" i="0" u="none" dirty="0">
                  <a:solidFill>
                    <a:srgbClr val="334155"/>
                  </a:solidFill>
                  <a:latin typeface="Arial" panose="020B0604020202020204" pitchFamily="34" charset="0"/>
                  <a:cs typeface="Arial" panose="020B0604020202020204" pitchFamily="34" charset="0"/>
                </a:rPr>
                <a:t> </a:t>
              </a:r>
              <a:r>
                <a:rPr b="1" i="0" u="none" dirty="0" err="1">
                  <a:solidFill>
                    <a:srgbClr val="334155"/>
                  </a:solidFill>
                  <a:latin typeface="Arial" panose="020B0604020202020204" pitchFamily="34" charset="0"/>
                  <a:cs typeface="Arial" panose="020B0604020202020204" pitchFamily="34" charset="0"/>
                </a:rPr>
                <a:t>entro</a:t>
              </a:r>
              <a:r>
                <a:rPr b="1" i="0" u="none" dirty="0">
                  <a:solidFill>
                    <a:srgbClr val="334155"/>
                  </a:solidFill>
                  <a:latin typeface="Arial" panose="020B0604020202020204" pitchFamily="34" charset="0"/>
                  <a:cs typeface="Arial" panose="020B0604020202020204" pitchFamily="34" charset="0"/>
                </a:rPr>
                <a:t> 15 </a:t>
              </a:r>
              <a:r>
                <a:rPr b="1" i="0" u="none" dirty="0" err="1">
                  <a:solidFill>
                    <a:srgbClr val="334155"/>
                  </a:solidFill>
                  <a:latin typeface="Arial" panose="020B0604020202020204" pitchFamily="34" charset="0"/>
                  <a:cs typeface="Arial" panose="020B0604020202020204" pitchFamily="34" charset="0"/>
                </a:rPr>
                <a:t>giorni</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Rimodulazioni</a:t>
              </a:r>
              <a:r>
                <a:rPr b="0" i="0" u="none" dirty="0">
                  <a:solidFill>
                    <a:srgbClr val="334155"/>
                  </a:solidFill>
                  <a:latin typeface="Arial" panose="020B0604020202020204" pitchFamily="34" charset="0"/>
                  <a:cs typeface="Arial" panose="020B0604020202020204" pitchFamily="34" charset="0"/>
                </a:rPr>
                <a:t> non </a:t>
              </a:r>
              <a:r>
                <a:rPr b="0" i="0" u="none" dirty="0" err="1">
                  <a:solidFill>
                    <a:srgbClr val="334155"/>
                  </a:solidFill>
                  <a:latin typeface="Arial" panose="020B0604020202020204" pitchFamily="34" charset="0"/>
                  <a:cs typeface="Arial" panose="020B0604020202020204" pitchFamily="34" charset="0"/>
                </a:rPr>
                <a:t>sostanziali</a:t>
              </a:r>
              <a:r>
                <a:rPr b="0" i="0" u="none" dirty="0">
                  <a:solidFill>
                    <a:srgbClr val="334155"/>
                  </a:solidFill>
                  <a:latin typeface="Arial" panose="020B0604020202020204" pitchFamily="34" charset="0"/>
                  <a:cs typeface="Arial" panose="020B0604020202020204" pitchFamily="34" charset="0"/>
                </a:rPr>
                <a:t> o </a:t>
              </a:r>
              <a:r>
                <a:rPr b="0" i="0" u="none" dirty="0" err="1">
                  <a:solidFill>
                    <a:srgbClr val="334155"/>
                  </a:solidFill>
                  <a:latin typeface="Arial" panose="020B0604020202020204" pitchFamily="34" charset="0"/>
                  <a:cs typeface="Arial" panose="020B0604020202020204" pitchFamily="34" charset="0"/>
                </a:rPr>
                <a:t>adeguamenti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operativi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vanno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comunicati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sul</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portale</a:t>
              </a:r>
              <a:r>
                <a:rPr b="0" i="0" u="none" dirty="0">
                  <a:solidFill>
                    <a:srgbClr val="334155"/>
                  </a:solidFill>
                  <a:latin typeface="Arial" panose="020B0604020202020204" pitchFamily="34" charset="0"/>
                  <a:cs typeface="Arial" panose="020B0604020202020204" pitchFamily="34" charset="0"/>
                </a:rPr>
                <a:t> Bandi e Servizi </a:t>
              </a:r>
              <a:r>
                <a:rPr b="0" i="0" u="none" dirty="0" err="1">
                  <a:solidFill>
                    <a:srgbClr val="334155"/>
                  </a:solidFill>
                  <a:latin typeface="Arial" panose="020B0604020202020204" pitchFamily="34" charset="0"/>
                  <a:cs typeface="Arial" panose="020B0604020202020204" pitchFamily="34" charset="0"/>
                </a:rPr>
                <a:t>entro</a:t>
              </a:r>
              <a:r>
                <a:rPr b="0" i="0" u="none" dirty="0">
                  <a:solidFill>
                    <a:srgbClr val="334155"/>
                  </a:solidFill>
                  <a:latin typeface="Arial" panose="020B0604020202020204" pitchFamily="34" charset="0"/>
                  <a:cs typeface="Arial" panose="020B0604020202020204" pitchFamily="34" charset="0"/>
                </a:rPr>
                <a:t> 15 </a:t>
              </a:r>
              <a:r>
                <a:rPr b="0" i="0" u="none" dirty="0" err="1">
                  <a:solidFill>
                    <a:srgbClr val="334155"/>
                  </a:solidFill>
                  <a:latin typeface="Arial" panose="020B0604020202020204" pitchFamily="34" charset="0"/>
                  <a:cs typeface="Arial" panose="020B0604020202020204" pitchFamily="34" charset="0"/>
                </a:rPr>
                <a:t>giorni</a:t>
              </a:r>
              <a:r>
                <a:rPr b="0" i="0" u="none" dirty="0">
                  <a:solidFill>
                    <a:srgbClr val="334155"/>
                  </a:solidFill>
                  <a:latin typeface="Arial" panose="020B0604020202020204" pitchFamily="34" charset="0"/>
                  <a:cs typeface="Arial" panose="020B0604020202020204" pitchFamily="34" charset="0"/>
                </a:rPr>
                <a:t>.</a:t>
              </a:r>
            </a:p>
          </p:txBody>
        </p:sp>
        <p:sp>
          <p:nvSpPr>
            <p:cNvPr id="10" name="TextBox 7">
              <a:extLst>
                <a:ext uri="{FF2B5EF4-FFF2-40B4-BE49-F238E27FC236}">
                  <a16:creationId xmlns:a16="http://schemas.microsoft.com/office/drawing/2014/main" id="{A864D083-8BA8-CB65-F52E-22163F05250F}"/>
                </a:ext>
              </a:extLst>
            </p:cNvPr>
            <p:cNvSpPr txBox="1"/>
            <p:nvPr/>
          </p:nvSpPr>
          <p:spPr>
            <a:xfrm>
              <a:off x="1834528" y="4207853"/>
              <a:ext cx="9023972" cy="377769"/>
            </a:xfrm>
            <a:prstGeom prst="rect">
              <a:avLst/>
            </a:prstGeom>
            <a:noFill/>
          </p:spPr>
          <p:txBody>
            <a:bodyPr wrap="square" lIns="0" tIns="0" rIns="0" bIns="0" anchor="t">
              <a:spAutoFit/>
            </a:bodyPr>
            <a:lstStyle/>
            <a:p>
              <a:pPr algn="just">
                <a:lnSpc>
                  <a:spcPct val="150000"/>
                </a:lnSpc>
              </a:pPr>
              <a:r>
                <a:rPr b="1" i="0" u="none" dirty="0" err="1">
                  <a:solidFill>
                    <a:srgbClr val="334155"/>
                  </a:solidFill>
                  <a:latin typeface="Arial" panose="020B0604020202020204" pitchFamily="34" charset="0"/>
                  <a:cs typeface="Arial" panose="020B0604020202020204" pitchFamily="34" charset="0"/>
                </a:rPr>
                <a:t>Autorizzazione</a:t>
              </a:r>
              <a:r>
                <a:rPr b="1" i="0" u="none" dirty="0">
                  <a:solidFill>
                    <a:srgbClr val="334155"/>
                  </a:solidFill>
                  <a:latin typeface="Arial" panose="020B0604020202020204" pitchFamily="34" charset="0"/>
                  <a:cs typeface="Arial" panose="020B0604020202020204" pitchFamily="34" charset="0"/>
                </a:rPr>
                <a:t> </a:t>
              </a:r>
              <a:r>
                <a:rPr b="1" i="0" u="none" dirty="0" err="1">
                  <a:solidFill>
                    <a:srgbClr val="334155"/>
                  </a:solidFill>
                  <a:latin typeface="Arial" panose="020B0604020202020204" pitchFamily="34" charset="0"/>
                  <a:cs typeface="Arial" panose="020B0604020202020204" pitchFamily="34" charset="0"/>
                </a:rPr>
                <a:t>Preventiva</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Variazioni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sostanziali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cambi</a:t>
              </a:r>
              <a:r>
                <a:rPr b="0" i="0" u="none" dirty="0">
                  <a:solidFill>
                    <a:srgbClr val="334155"/>
                  </a:solidFill>
                  <a:latin typeface="Arial" panose="020B0604020202020204" pitchFamily="34" charset="0"/>
                  <a:cs typeface="Arial" panose="020B0604020202020204" pitchFamily="34" charset="0"/>
                </a:rPr>
                <a:t> di partner, </a:t>
              </a:r>
              <a:r>
                <a:rPr b="0" i="0" u="none" dirty="0" err="1">
                  <a:solidFill>
                    <a:srgbClr val="334155"/>
                  </a:solidFill>
                  <a:latin typeface="Arial" panose="020B0604020202020204" pitchFamily="34" charset="0"/>
                  <a:cs typeface="Arial" panose="020B0604020202020204" pitchFamily="34" charset="0"/>
                </a:rPr>
                <a:t>modifiche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agli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obiettivi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richiedono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approvazione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formale</a:t>
              </a:r>
              <a:r>
                <a:rPr b="0" i="0" u="none" dirty="0">
                  <a:solidFill>
                    <a:srgbClr val="334155"/>
                  </a:solidFill>
                  <a:latin typeface="Arial" panose="020B0604020202020204" pitchFamily="34" charset="0"/>
                  <a:cs typeface="Arial" panose="020B0604020202020204" pitchFamily="34" charset="0"/>
                </a:rPr>
                <a:t>.</a:t>
              </a:r>
            </a:p>
          </p:txBody>
        </p:sp>
        <p:sp>
          <p:nvSpPr>
            <p:cNvPr id="11" name="TextBox 8">
              <a:extLst>
                <a:ext uri="{FF2B5EF4-FFF2-40B4-BE49-F238E27FC236}">
                  <a16:creationId xmlns:a16="http://schemas.microsoft.com/office/drawing/2014/main" id="{4DEC3458-ACF1-6474-92D3-D70DF5AFC3CB}"/>
                </a:ext>
              </a:extLst>
            </p:cNvPr>
            <p:cNvSpPr txBox="1"/>
            <p:nvPr/>
          </p:nvSpPr>
          <p:spPr>
            <a:xfrm>
              <a:off x="1834528" y="4657725"/>
              <a:ext cx="9023972" cy="377769"/>
            </a:xfrm>
            <a:prstGeom prst="rect">
              <a:avLst/>
            </a:prstGeom>
            <a:noFill/>
          </p:spPr>
          <p:txBody>
            <a:bodyPr wrap="square" lIns="0" tIns="0" rIns="0" bIns="0" anchor="t">
              <a:spAutoFit/>
            </a:bodyPr>
            <a:lstStyle/>
            <a:p>
              <a:pPr algn="just">
                <a:lnSpc>
                  <a:spcPct val="150000"/>
                </a:lnSpc>
              </a:pPr>
              <a:r>
                <a:rPr b="1" i="0" u="none" dirty="0" err="1">
                  <a:solidFill>
                    <a:srgbClr val="334155"/>
                  </a:solidFill>
                  <a:latin typeface="Arial" panose="020B0604020202020204" pitchFamily="34" charset="0"/>
                  <a:cs typeface="Arial" panose="020B0604020202020204" pitchFamily="34" charset="0"/>
                </a:rPr>
                <a:t>Notifica</a:t>
              </a:r>
              <a:r>
                <a:rPr b="1" i="0" u="none" dirty="0">
                  <a:solidFill>
                    <a:srgbClr val="334155"/>
                  </a:solidFill>
                  <a:latin typeface="Arial" panose="020B0604020202020204" pitchFamily="34" charset="0"/>
                  <a:cs typeface="Arial" panose="020B0604020202020204" pitchFamily="34" charset="0"/>
                </a:rPr>
                <a:t> </a:t>
              </a:r>
              <a:r>
                <a:rPr b="1" i="0" u="none" dirty="0" err="1">
                  <a:solidFill>
                    <a:srgbClr val="334155"/>
                  </a:solidFill>
                  <a:latin typeface="Arial" panose="020B0604020202020204" pitchFamily="34" charset="0"/>
                  <a:cs typeface="Arial" panose="020B0604020202020204" pitchFamily="34" charset="0"/>
                </a:rPr>
                <a:t>Tempestiva</a:t>
              </a:r>
              <a:r>
                <a:rPr b="1" i="0" u="none" dirty="0">
                  <a:solidFill>
                    <a:srgbClr val="334155"/>
                  </a:solidFill>
                  <a:latin typeface="Arial" panose="020B0604020202020204" pitchFamily="34" charset="0"/>
                  <a:cs typeface="Arial" panose="020B0604020202020204" pitchFamily="34" charset="0"/>
                </a:rPr>
                <a:t>:</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Eventuali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rinunce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perdita</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dei</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requisiti</a:t>
              </a:r>
              <a:r>
                <a:rPr b="0" i="0" u="none" dirty="0">
                  <a:solidFill>
                    <a:srgbClr val="334155"/>
                  </a:solidFill>
                  <a:latin typeface="Arial" panose="020B0604020202020204" pitchFamily="34" charset="0"/>
                  <a:cs typeface="Arial" panose="020B0604020202020204" pitchFamily="34" charset="0"/>
                </a:rPr>
                <a:t> o </a:t>
              </a:r>
              <a:r>
                <a:rPr b="0" i="0" u="none" dirty="0" err="1">
                  <a:solidFill>
                    <a:srgbClr val="334155"/>
                  </a:solidFill>
                  <a:latin typeface="Arial" panose="020B0604020202020204" pitchFamily="34" charset="0"/>
                  <a:cs typeface="Arial" panose="020B0604020202020204" pitchFamily="34" charset="0"/>
                </a:rPr>
                <a:t>modifiche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critiche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vanno</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segnalate</a:t>
              </a:r>
              <a:r>
                <a:rPr b="0" i="0" u="none" dirty="0">
                  <a:solidFill>
                    <a:srgbClr val="334155"/>
                  </a:solidFill>
                  <a:latin typeface="Arial" panose="020B0604020202020204" pitchFamily="34" charset="0"/>
                  <a:cs typeface="Arial" panose="020B0604020202020204" pitchFamily="34" charset="0"/>
                </a:rPr>
                <a:t> </a:t>
              </a:r>
              <a:r>
                <a:rPr b="0" i="0" u="none" dirty="0" err="1">
                  <a:solidFill>
                    <a:srgbClr val="334155"/>
                  </a:solidFill>
                  <a:latin typeface="Arial" panose="020B0604020202020204" pitchFamily="34" charset="0"/>
                  <a:cs typeface="Arial" panose="020B0604020202020204" pitchFamily="34" charset="0"/>
                </a:rPr>
                <a:t>immediatamente</a:t>
              </a:r>
              <a:r>
                <a:rPr b="0" i="0" u="none" dirty="0">
                  <a:solidFill>
                    <a:srgbClr val="334155"/>
                  </a:solidFill>
                  <a:latin typeface="Arial" panose="020B0604020202020204" pitchFamily="34" charset="0"/>
                  <a:cs typeface="Arial" panose="020B0604020202020204" pitchFamily="34" charset="0"/>
                </a:rPr>
                <a:t>.</a:t>
              </a:r>
            </a:p>
          </p:txBody>
        </p:sp>
        <p:pic>
          <p:nvPicPr>
            <p:cNvPr id="12" name="Picture 9" descr="image.png">
              <a:extLst>
                <a:ext uri="{FF2B5EF4-FFF2-40B4-BE49-F238E27FC236}">
                  <a16:creationId xmlns:a16="http://schemas.microsoft.com/office/drawing/2014/main" id="{60866670-993D-F26E-BAE3-2F8E5E4E4945}"/>
                </a:ext>
              </a:extLst>
            </p:cNvPr>
            <p:cNvPicPr>
              <a:picLocks noChangeAspect="1"/>
            </p:cNvPicPr>
            <p:nvPr/>
          </p:nvPicPr>
          <p:blipFill>
            <a:blip r:embed="rId2"/>
            <a:stretch>
              <a:fillRect/>
            </a:stretch>
          </p:blipFill>
          <p:spPr>
            <a:xfrm>
              <a:off x="1333500" y="3123435"/>
              <a:ext cx="369739" cy="251647"/>
            </a:xfrm>
            <a:prstGeom prst="rect">
              <a:avLst/>
            </a:prstGeom>
          </p:spPr>
        </p:pic>
        <p:pic>
          <p:nvPicPr>
            <p:cNvPr id="13" name="Picture 10" descr="image.png">
              <a:extLst>
                <a:ext uri="{FF2B5EF4-FFF2-40B4-BE49-F238E27FC236}">
                  <a16:creationId xmlns:a16="http://schemas.microsoft.com/office/drawing/2014/main" id="{7DDD29CC-1C9F-BEDB-CADC-304F0F5145A0}"/>
                </a:ext>
              </a:extLst>
            </p:cNvPr>
            <p:cNvPicPr>
              <a:picLocks noChangeAspect="1"/>
            </p:cNvPicPr>
            <p:nvPr/>
          </p:nvPicPr>
          <p:blipFill>
            <a:blip r:embed="rId3"/>
            <a:stretch>
              <a:fillRect/>
            </a:stretch>
          </p:blipFill>
          <p:spPr>
            <a:xfrm>
              <a:off x="1333500" y="3681412"/>
              <a:ext cx="312298" cy="200025"/>
            </a:xfrm>
            <a:prstGeom prst="rect">
              <a:avLst/>
            </a:prstGeom>
          </p:spPr>
        </p:pic>
        <p:pic>
          <p:nvPicPr>
            <p:cNvPr id="14" name="Picture 11" descr="image.png">
              <a:extLst>
                <a:ext uri="{FF2B5EF4-FFF2-40B4-BE49-F238E27FC236}">
                  <a16:creationId xmlns:a16="http://schemas.microsoft.com/office/drawing/2014/main" id="{F81135B8-6452-A4C4-DDB4-40003BCFF212}"/>
                </a:ext>
              </a:extLst>
            </p:cNvPr>
            <p:cNvPicPr>
              <a:picLocks noChangeAspect="1"/>
            </p:cNvPicPr>
            <p:nvPr/>
          </p:nvPicPr>
          <p:blipFill>
            <a:blip r:embed="rId4"/>
            <a:stretch>
              <a:fillRect/>
            </a:stretch>
          </p:blipFill>
          <p:spPr>
            <a:xfrm>
              <a:off x="1333500" y="4256576"/>
              <a:ext cx="369738" cy="200025"/>
            </a:xfrm>
            <a:prstGeom prst="rect">
              <a:avLst/>
            </a:prstGeom>
          </p:spPr>
        </p:pic>
        <p:pic>
          <p:nvPicPr>
            <p:cNvPr id="15" name="Picture 12" descr="image.png">
              <a:extLst>
                <a:ext uri="{FF2B5EF4-FFF2-40B4-BE49-F238E27FC236}">
                  <a16:creationId xmlns:a16="http://schemas.microsoft.com/office/drawing/2014/main" id="{DFFB0590-4241-4AD0-11C2-FEB70F7DCEF3}"/>
                </a:ext>
              </a:extLst>
            </p:cNvPr>
            <p:cNvPicPr>
              <a:picLocks noChangeAspect="1"/>
            </p:cNvPicPr>
            <p:nvPr/>
          </p:nvPicPr>
          <p:blipFill>
            <a:blip r:embed="rId5"/>
            <a:stretch>
              <a:fillRect/>
            </a:stretch>
          </p:blipFill>
          <p:spPr>
            <a:xfrm>
              <a:off x="1333500" y="4730444"/>
              <a:ext cx="369738" cy="232331"/>
            </a:xfrm>
            <a:prstGeom prst="rect">
              <a:avLst/>
            </a:prstGeom>
          </p:spPr>
        </p:pic>
      </p:grpSp>
      <p:cxnSp>
        <p:nvCxnSpPr>
          <p:cNvPr id="3" name="Connettore diritto 4">
            <a:extLst>
              <a:ext uri="{FF2B5EF4-FFF2-40B4-BE49-F238E27FC236}">
                <a16:creationId xmlns:a16="http://schemas.microsoft.com/office/drawing/2014/main" id="{F5FD39D5-789A-0719-16A0-27033BD40C44}"/>
              </a:ext>
            </a:extLst>
          </p:cNvPr>
          <p:cNvCxnSpPr/>
          <p:nvPr/>
        </p:nvCxnSpPr>
        <p:spPr>
          <a:xfrm>
            <a:off x="592991" y="1011663"/>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50665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423DF-2EDB-C903-EACA-64DC3DAE8ED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1CE57EC-9687-DC2C-0668-36BA047A44F6}"/>
              </a:ext>
            </a:extLst>
          </p:cNvPr>
          <p:cNvSpPr>
            <a:spLocks noGrp="1"/>
          </p:cNvSpPr>
          <p:nvPr>
            <p:ph type="ctrTitle"/>
          </p:nvPr>
        </p:nvSpPr>
        <p:spPr>
          <a:xfrm>
            <a:off x="430167" y="278543"/>
            <a:ext cx="12192000" cy="753080"/>
          </a:xfrm>
        </p:spPr>
        <p:txBody>
          <a:bodyPr/>
          <a:lstStyle/>
          <a:p>
            <a:r>
              <a:rPr lang="it-IT" sz="2800" dirty="0">
                <a:solidFill>
                  <a:srgbClr val="297A38"/>
                </a:solidFill>
              </a:rPr>
              <a:t>| </a:t>
            </a:r>
            <a:r>
              <a:rPr lang="it-IT" sz="2800" b="1" dirty="0">
                <a:solidFill>
                  <a:srgbClr val="297A38"/>
                </a:solidFill>
              </a:rPr>
              <a:t>Variazioni progettuali</a:t>
            </a:r>
          </a:p>
        </p:txBody>
      </p:sp>
      <p:sp>
        <p:nvSpPr>
          <p:cNvPr id="3" name="Sottotitolo 2">
            <a:extLst>
              <a:ext uri="{FF2B5EF4-FFF2-40B4-BE49-F238E27FC236}">
                <a16:creationId xmlns:a16="http://schemas.microsoft.com/office/drawing/2014/main" id="{2220A446-6AC2-2E57-67C4-D71EEC15B264}"/>
              </a:ext>
            </a:extLst>
          </p:cNvPr>
          <p:cNvSpPr>
            <a:spLocks noGrp="1"/>
          </p:cNvSpPr>
          <p:nvPr>
            <p:ph type="subTitle" idx="1"/>
          </p:nvPr>
        </p:nvSpPr>
        <p:spPr>
          <a:xfrm>
            <a:off x="514278" y="1261231"/>
            <a:ext cx="11032262" cy="5024066"/>
          </a:xfrm>
        </p:spPr>
        <p:txBody>
          <a:bodyPr/>
          <a:lstStyle/>
          <a:p>
            <a:r>
              <a:rPr lang="it-IT" sz="1600" b="1" dirty="0">
                <a:latin typeface="Arial" panose="020B0604020202020204" pitchFamily="34" charset="0"/>
                <a:cs typeface="Arial" panose="020B0604020202020204" pitchFamily="34" charset="0"/>
              </a:rPr>
              <a:t>📝</a:t>
            </a:r>
            <a:r>
              <a:rPr lang="it-IT" sz="1600" dirty="0">
                <a:latin typeface="Arial" panose="020B0604020202020204" pitchFamily="34" charset="0"/>
                <a:cs typeface="Arial" panose="020B0604020202020204" pitchFamily="34" charset="0"/>
              </a:rPr>
              <a:t>Sono ammesse variazioni </a:t>
            </a:r>
            <a:r>
              <a:rPr lang="it-IT" sz="1600" b="1" dirty="0">
                <a:latin typeface="Arial" panose="020B0604020202020204" pitchFamily="34" charset="0"/>
                <a:cs typeface="Arial" panose="020B0604020202020204" pitchFamily="34" charset="0"/>
              </a:rPr>
              <a:t>motivate</a:t>
            </a:r>
            <a:r>
              <a:rPr lang="it-IT" sz="1600" dirty="0">
                <a:latin typeface="Arial" panose="020B0604020202020204" pitchFamily="34" charset="0"/>
                <a:cs typeface="Arial" panose="020B0604020202020204" pitchFamily="34" charset="0"/>
              </a:rPr>
              <a:t>, nel rispetto dell’avviso, riguardanti:</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Programma di lavoro</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Ripartizione delle attività</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Voci di spesa del piano finanziario</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Composizione del partenariato</a:t>
            </a:r>
          </a:p>
          <a:p>
            <a:endParaRPr lang="it-IT" sz="1600" b="1" dirty="0">
              <a:latin typeface="Arial" panose="020B0604020202020204" pitchFamily="34" charset="0"/>
              <a:cs typeface="Arial" panose="020B0604020202020204" pitchFamily="34" charset="0"/>
            </a:endParaRPr>
          </a:p>
          <a:p>
            <a:r>
              <a:rPr lang="it-IT" sz="1600" b="1" dirty="0">
                <a:latin typeface="Arial" panose="020B0604020202020204" pitchFamily="34" charset="0"/>
                <a:cs typeface="Arial" panose="020B0604020202020204" pitchFamily="34" charset="0"/>
              </a:rPr>
              <a:t>Limiti alle variazioni:</a:t>
            </a:r>
            <a:endParaRPr lang="it-IT"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Non alterare la </a:t>
            </a:r>
            <a:r>
              <a:rPr lang="it-IT" sz="1600" b="1" dirty="0">
                <a:latin typeface="Arial" panose="020B0604020202020204" pitchFamily="34" charset="0"/>
                <a:cs typeface="Arial" panose="020B0604020202020204" pitchFamily="34" charset="0"/>
              </a:rPr>
              <a:t>natura sostanziale</a:t>
            </a:r>
            <a:r>
              <a:rPr lang="it-IT" sz="1600" dirty="0">
                <a:latin typeface="Arial" panose="020B0604020202020204" pitchFamily="34" charset="0"/>
                <a:cs typeface="Arial" panose="020B0604020202020204" pitchFamily="34" charset="0"/>
              </a:rPr>
              <a:t> del progetto</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Mantenere la </a:t>
            </a:r>
            <a:r>
              <a:rPr lang="it-IT" sz="1600" b="1" dirty="0">
                <a:latin typeface="Arial" panose="020B0604020202020204" pitchFamily="34" charset="0"/>
                <a:cs typeface="Arial" panose="020B0604020202020204" pitchFamily="34" charset="0"/>
              </a:rPr>
              <a:t>coerenza con le finalità</a:t>
            </a:r>
            <a:r>
              <a:rPr lang="it-IT" sz="1600" dirty="0">
                <a:latin typeface="Arial" panose="020B0604020202020204" pitchFamily="34" charset="0"/>
                <a:cs typeface="Arial" panose="020B0604020202020204" pitchFamily="34" charset="0"/>
              </a:rPr>
              <a:t> iniziali</a:t>
            </a:r>
          </a:p>
          <a:p>
            <a:pPr marL="285750" lvl="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Non modificare elementi valutati in fase di selezione</a:t>
            </a:r>
          </a:p>
          <a:p>
            <a:pPr marL="285750" lvl="0" indent="-285750">
              <a:buFont typeface="Arial" panose="020B0604020202020204" pitchFamily="34" charset="0"/>
              <a:buChar char="•"/>
            </a:pPr>
            <a:endParaRPr lang="it-IT" sz="1600" dirty="0">
              <a:latin typeface="Arial" panose="020B0604020202020204" pitchFamily="34" charset="0"/>
              <a:cs typeface="Arial" panose="020B0604020202020204" pitchFamily="34" charset="0"/>
            </a:endParaRPr>
          </a:p>
          <a:p>
            <a:r>
              <a:rPr lang="it-IT" sz="1600" b="1" dirty="0">
                <a:latin typeface="Arial" panose="020B0604020202020204" pitchFamily="34" charset="0"/>
                <a:cs typeface="Arial" panose="020B0604020202020204" pitchFamily="34" charset="0"/>
              </a:rPr>
              <a:t>🔒 Modifiche sostanziali (richiedono autorizzazione)</a:t>
            </a:r>
          </a:p>
          <a:p>
            <a:r>
              <a:rPr lang="it-IT" sz="1600" dirty="0">
                <a:solidFill>
                  <a:schemeClr val="tx1"/>
                </a:solidFill>
                <a:latin typeface="Arial" panose="020B0604020202020204" pitchFamily="34" charset="0"/>
                <a:cs typeface="Arial" panose="020B0604020202020204" pitchFamily="34" charset="0"/>
              </a:rPr>
              <a:t>Incidono su elementi essenziali:</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Requisiti di ammissibilità dei proponenti</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Elementi oggetto di valutazione comparativa</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Natura, obiettivi, risultati attesi</a:t>
            </a:r>
          </a:p>
          <a:p>
            <a:pPr marL="285750" indent="-285750">
              <a:buFont typeface="Arial" panose="020B0604020202020204" pitchFamily="34" charset="0"/>
              <a:buChar char="•"/>
            </a:pPr>
            <a:r>
              <a:rPr lang="it-IT" sz="1600" dirty="0">
                <a:latin typeface="Arial" panose="020B0604020202020204" pitchFamily="34" charset="0"/>
                <a:cs typeface="Arial" panose="020B0604020202020204" pitchFamily="34" charset="0"/>
              </a:rPr>
              <a:t>Equilibrio del piano finanziario</a:t>
            </a:r>
          </a:p>
          <a:p>
            <a:pPr marL="285750" lvl="0" indent="-285750">
              <a:buFont typeface="Arial" panose="020B0604020202020204" pitchFamily="34" charset="0"/>
              <a:buChar char="•"/>
            </a:pPr>
            <a:endParaRPr lang="it-IT" sz="1600" dirty="0">
              <a:latin typeface="Arial" panose="020B0604020202020204" pitchFamily="34" charset="0"/>
              <a:cs typeface="Arial" panose="020B0604020202020204" pitchFamily="34" charset="0"/>
            </a:endParaRPr>
          </a:p>
          <a:p>
            <a:r>
              <a:rPr lang="it-IT" sz="1600" dirty="0">
                <a:latin typeface="Arial" panose="020B0604020202020204" pitchFamily="34" charset="0"/>
                <a:cs typeface="Arial" panose="020B0604020202020204" pitchFamily="34" charset="0"/>
              </a:rPr>
              <a:t>.</a:t>
            </a:r>
          </a:p>
        </p:txBody>
      </p:sp>
      <p:cxnSp>
        <p:nvCxnSpPr>
          <p:cNvPr id="4" name="Connettore diritto 4">
            <a:extLst>
              <a:ext uri="{FF2B5EF4-FFF2-40B4-BE49-F238E27FC236}">
                <a16:creationId xmlns:a16="http://schemas.microsoft.com/office/drawing/2014/main" id="{3FF6D322-B6FB-75F7-4DF5-4D44F49B6000}"/>
              </a:ext>
            </a:extLst>
          </p:cNvPr>
          <p:cNvCxnSpPr/>
          <p:nvPr/>
        </p:nvCxnSpPr>
        <p:spPr>
          <a:xfrm>
            <a:off x="514278" y="996981"/>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18836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5A828-98C0-F8E9-BCAF-12DE2C7DD8E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77739E7-5164-ADAC-012D-BD6646AE967F}"/>
              </a:ext>
            </a:extLst>
          </p:cNvPr>
          <p:cNvSpPr>
            <a:spLocks noGrp="1"/>
          </p:cNvSpPr>
          <p:nvPr>
            <p:ph type="ctrTitle"/>
          </p:nvPr>
        </p:nvSpPr>
        <p:spPr>
          <a:xfrm>
            <a:off x="423405" y="259921"/>
            <a:ext cx="12192000" cy="753080"/>
          </a:xfrm>
        </p:spPr>
        <p:txBody>
          <a:bodyPr/>
          <a:lstStyle/>
          <a:p>
            <a:r>
              <a:rPr lang="it-IT" sz="2800" b="1" dirty="0">
                <a:solidFill>
                  <a:srgbClr val="297A38"/>
                </a:solidFill>
              </a:rPr>
              <a:t>| Variazioni progettuali – Obblighi di comunicazione</a:t>
            </a:r>
          </a:p>
        </p:txBody>
      </p:sp>
      <p:sp>
        <p:nvSpPr>
          <p:cNvPr id="7" name="CasellaDiTesto 6">
            <a:extLst>
              <a:ext uri="{FF2B5EF4-FFF2-40B4-BE49-F238E27FC236}">
                <a16:creationId xmlns:a16="http://schemas.microsoft.com/office/drawing/2014/main" id="{FAD75CBC-43A6-E79A-4C41-5545F7F9F592}"/>
              </a:ext>
            </a:extLst>
          </p:cNvPr>
          <p:cNvSpPr txBox="1"/>
          <p:nvPr/>
        </p:nvSpPr>
        <p:spPr>
          <a:xfrm>
            <a:off x="304799" y="1216236"/>
            <a:ext cx="6214607" cy="258532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None/>
            </a:pPr>
            <a:r>
              <a:rPr lang="it-IT" b="1" dirty="0">
                <a:latin typeface="Arial" panose="020B0604020202020204" pitchFamily="34" charset="0"/>
                <a:cs typeface="Arial" panose="020B0604020202020204" pitchFamily="34" charset="0"/>
              </a:rPr>
              <a:t>⏱️ a) Comunicazione tempestiva (immediata)</a:t>
            </a:r>
          </a:p>
          <a:p>
            <a:pPr lvl="2"/>
            <a:r>
              <a:rPr lang="it-IT" dirty="0">
                <a:effectLst/>
                <a:latin typeface="Arial" panose="020B0604020202020204" pitchFamily="34" charset="0"/>
                <a:cs typeface="Arial" panose="020B0604020202020204" pitchFamily="34" charset="0"/>
              </a:rPr>
              <a:t>Da comunicare senza ritardo:</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Modifiche su elementi valutati in selezione</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Rinuncia al finanziamento</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Perdita dei requisiti di ammissibilità</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Impossibilità totale/parziale di realizzare le attività</a:t>
            </a:r>
            <a:endParaRPr lang="it-IT" dirty="0">
              <a:latin typeface="Arial" panose="020B0604020202020204" pitchFamily="34" charset="0"/>
              <a:cs typeface="Arial" panose="020B0604020202020204" pitchFamily="34" charset="0"/>
            </a:endParaRPr>
          </a:p>
          <a:p>
            <a:pPr lvl="2"/>
            <a:r>
              <a:rPr lang="it-IT" i="1" dirty="0">
                <a:effectLst/>
                <a:latin typeface="Arial" panose="020B0604020202020204" pitchFamily="34" charset="0"/>
                <a:cs typeface="Arial" panose="020B0604020202020204" pitchFamily="34" charset="0"/>
              </a:rPr>
              <a:t>Possibili effetti: revoca totale/parziale e recupero somme.</a:t>
            </a:r>
            <a:endParaRPr lang="it-IT" dirty="0">
              <a:latin typeface="Arial" panose="020B0604020202020204" pitchFamily="34" charset="0"/>
              <a:cs typeface="Arial" panose="020B0604020202020204" pitchFamily="34" charset="0"/>
            </a:endParaRPr>
          </a:p>
        </p:txBody>
      </p:sp>
      <p:sp>
        <p:nvSpPr>
          <p:cNvPr id="9" name="CasellaDiTesto 8">
            <a:extLst>
              <a:ext uri="{FF2B5EF4-FFF2-40B4-BE49-F238E27FC236}">
                <a16:creationId xmlns:a16="http://schemas.microsoft.com/office/drawing/2014/main" id="{10D3B5E5-BCCE-F51E-D6A6-16DD5B8F201D}"/>
              </a:ext>
            </a:extLst>
          </p:cNvPr>
          <p:cNvSpPr txBox="1"/>
          <p:nvPr/>
        </p:nvSpPr>
        <p:spPr>
          <a:xfrm>
            <a:off x="6777991" y="2379149"/>
            <a:ext cx="5109210" cy="286232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None/>
            </a:pPr>
            <a:r>
              <a:rPr lang="it-IT" sz="1800" b="1" dirty="0">
                <a:latin typeface="Arial" panose="020B0604020202020204" pitchFamily="34" charset="0"/>
                <a:cs typeface="Arial" panose="020B0604020202020204" pitchFamily="34" charset="0"/>
              </a:rPr>
              <a:t>📅 b) Comunicazione entro 15 giorni (modifiche non sostanziali)</a:t>
            </a:r>
          </a:p>
          <a:p>
            <a:pPr lvl="1"/>
            <a:r>
              <a:rPr lang="it-IT" dirty="0">
                <a:effectLst/>
                <a:latin typeface="Arial" panose="020B0604020202020204" pitchFamily="34" charset="0"/>
                <a:cs typeface="Arial" panose="020B0604020202020204" pitchFamily="34" charset="0"/>
              </a:rPr>
              <a:t>Riguarda:</a:t>
            </a:r>
            <a:endParaRPr lang="it-IT"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Rimodulazione voci di costo</a:t>
            </a:r>
            <a:endParaRPr lang="it-IT"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Modalità operative</a:t>
            </a:r>
            <a:endParaRPr lang="it-IT"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Cronoprogramma procedurale e finanziario</a:t>
            </a:r>
            <a:endParaRPr lang="it-IT" dirty="0">
              <a:latin typeface="Arial" panose="020B0604020202020204" pitchFamily="34" charset="0"/>
              <a:cs typeface="Arial" panose="020B0604020202020204" pitchFamily="34" charset="0"/>
            </a:endParaRPr>
          </a:p>
          <a:p>
            <a:pPr lvl="1"/>
            <a:r>
              <a:rPr lang="it-IT" i="1" dirty="0">
                <a:effectLst/>
                <a:latin typeface="Arial" panose="020B0604020202020204" pitchFamily="34" charset="0"/>
                <a:cs typeface="Arial" panose="020B0604020202020204" pitchFamily="34" charset="0"/>
              </a:rPr>
              <a:t>Devono essere motivate, coerenti con l’avanzamento e nei limiti temporali autorizzati.</a:t>
            </a:r>
            <a:endParaRPr lang="it-IT" dirty="0">
              <a:latin typeface="Arial" panose="020B0604020202020204" pitchFamily="34" charset="0"/>
              <a:cs typeface="Arial" panose="020B0604020202020204" pitchFamily="34" charset="0"/>
            </a:endParaRPr>
          </a:p>
        </p:txBody>
      </p:sp>
      <p:sp>
        <p:nvSpPr>
          <p:cNvPr id="11" name="CasellaDiTesto 10">
            <a:extLst>
              <a:ext uri="{FF2B5EF4-FFF2-40B4-BE49-F238E27FC236}">
                <a16:creationId xmlns:a16="http://schemas.microsoft.com/office/drawing/2014/main" id="{5A133DD6-BD63-AF62-8275-34E4E5C5F4EF}"/>
              </a:ext>
            </a:extLst>
          </p:cNvPr>
          <p:cNvSpPr txBox="1"/>
          <p:nvPr/>
        </p:nvSpPr>
        <p:spPr>
          <a:xfrm>
            <a:off x="304798" y="3957869"/>
            <a:ext cx="6214607"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buNone/>
            </a:pPr>
            <a:r>
              <a:rPr lang="it-IT" sz="1800" b="1" dirty="0">
                <a:latin typeface="Arial" panose="020B0604020202020204" pitchFamily="34" charset="0"/>
                <a:cs typeface="Arial" panose="020B0604020202020204" pitchFamily="34" charset="0"/>
              </a:rPr>
              <a:t>🤝 c) Autorizzazione preventiva</a:t>
            </a:r>
          </a:p>
          <a:p>
            <a:pPr lvl="2"/>
            <a:r>
              <a:rPr lang="it-IT" dirty="0">
                <a:effectLst/>
                <a:latin typeface="Arial" panose="020B0604020202020204" pitchFamily="34" charset="0"/>
                <a:cs typeface="Arial" panose="020B0604020202020204" pitchFamily="34" charset="0"/>
              </a:rPr>
              <a:t>Richiesta per:</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Variazioni nella </a:t>
            </a:r>
            <a:r>
              <a:rPr lang="it-IT" b="1" dirty="0">
                <a:effectLst/>
                <a:latin typeface="Arial" panose="020B0604020202020204" pitchFamily="34" charset="0"/>
                <a:cs typeface="Arial" panose="020B0604020202020204" pitchFamily="34" charset="0"/>
              </a:rPr>
              <a:t>partnership</a:t>
            </a:r>
            <a:r>
              <a:rPr lang="it-IT" dirty="0">
                <a:effectLst/>
                <a:latin typeface="Arial" panose="020B0604020202020204" pitchFamily="34" charset="0"/>
                <a:cs typeface="Arial" panose="020B0604020202020204" pitchFamily="34" charset="0"/>
              </a:rPr>
              <a:t> (es. sostituzione partner)</a:t>
            </a:r>
            <a:endParaRPr lang="it-IT" dirty="0">
              <a:latin typeface="Arial" panose="020B0604020202020204" pitchFamily="34" charset="0"/>
              <a:cs typeface="Arial" panose="020B0604020202020204" pitchFamily="34" charset="0"/>
            </a:endParaRPr>
          </a:p>
          <a:p>
            <a:pPr lvl="2"/>
            <a:r>
              <a:rPr lang="it-IT" dirty="0">
                <a:effectLst/>
                <a:latin typeface="Arial" panose="020B0604020202020204" pitchFamily="34" charset="0"/>
                <a:cs typeface="Arial" panose="020B0604020202020204" pitchFamily="34" charset="0"/>
              </a:rPr>
              <a:t>Il nuovo partner deve:</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possedere i requisiti previsti dall’avviso</a:t>
            </a:r>
            <a:endParaRPr lang="it-IT" dirty="0">
              <a:latin typeface="Arial" panose="020B0604020202020204" pitchFamily="34" charset="0"/>
              <a:cs typeface="Arial" panose="020B0604020202020204" pitchFamily="34" charset="0"/>
            </a:endParaRPr>
          </a:p>
          <a:p>
            <a:pPr marL="1257300" lvl="2" indent="-342900">
              <a:buFont typeface="Arial" panose="020B0604020202020204" pitchFamily="34" charset="0"/>
              <a:buChar char="•"/>
            </a:pPr>
            <a:r>
              <a:rPr lang="it-IT" dirty="0">
                <a:effectLst/>
                <a:latin typeface="Arial" panose="020B0604020202020204" pitchFamily="34" charset="0"/>
                <a:cs typeface="Arial" panose="020B0604020202020204" pitchFamily="34" charset="0"/>
              </a:rPr>
              <a:t>garantire continuità delle condizioni che hanno determinato il contributo</a:t>
            </a:r>
            <a:endParaRPr lang="it-IT" dirty="0">
              <a:latin typeface="Arial" panose="020B0604020202020204" pitchFamily="34" charset="0"/>
              <a:cs typeface="Arial" panose="020B0604020202020204" pitchFamily="34" charset="0"/>
            </a:endParaRPr>
          </a:p>
        </p:txBody>
      </p:sp>
      <p:cxnSp>
        <p:nvCxnSpPr>
          <p:cNvPr id="3" name="Connettore diritto 4">
            <a:extLst>
              <a:ext uri="{FF2B5EF4-FFF2-40B4-BE49-F238E27FC236}">
                <a16:creationId xmlns:a16="http://schemas.microsoft.com/office/drawing/2014/main" id="{C033ABBA-D926-281C-F4F9-0D3D9A45B102}"/>
              </a:ext>
            </a:extLst>
          </p:cNvPr>
          <p:cNvCxnSpPr/>
          <p:nvPr/>
        </p:nvCxnSpPr>
        <p:spPr>
          <a:xfrm>
            <a:off x="514278" y="996981"/>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865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71BAB-8711-D372-98E1-2B72B102733E}"/>
            </a:ext>
          </a:extLst>
        </p:cNvPr>
        <p:cNvGrpSpPr/>
        <p:nvPr/>
      </p:nvGrpSpPr>
      <p:grpSpPr>
        <a:xfrm>
          <a:off x="0" y="0"/>
          <a:ext cx="0" cy="0"/>
          <a:chOff x="0" y="0"/>
          <a:chExt cx="0" cy="0"/>
        </a:xfrm>
      </p:grpSpPr>
      <p:sp>
        <p:nvSpPr>
          <p:cNvPr id="5" name="Titolo 4">
            <a:extLst>
              <a:ext uri="{FF2B5EF4-FFF2-40B4-BE49-F238E27FC236}">
                <a16:creationId xmlns:a16="http://schemas.microsoft.com/office/drawing/2014/main" id="{80786CA7-9C6B-7ED9-FC18-21B35A8F6CB1}"/>
              </a:ext>
            </a:extLst>
          </p:cNvPr>
          <p:cNvSpPr>
            <a:spLocks noGrp="1"/>
          </p:cNvSpPr>
          <p:nvPr>
            <p:ph type="ctrTitle"/>
          </p:nvPr>
        </p:nvSpPr>
        <p:spPr>
          <a:xfrm>
            <a:off x="514278" y="213631"/>
            <a:ext cx="12192000" cy="753080"/>
          </a:xfrm>
        </p:spPr>
        <p:txBody>
          <a:bodyPr/>
          <a:lstStyle/>
          <a:p>
            <a:r>
              <a:rPr lang="it-IT" sz="2800" dirty="0">
                <a:solidFill>
                  <a:srgbClr val="297A38"/>
                </a:solidFill>
                <a:latin typeface="+mn-lt"/>
              </a:rPr>
              <a:t>| </a:t>
            </a:r>
            <a:r>
              <a:rPr lang="it-IT" sz="2800" b="1" dirty="0">
                <a:solidFill>
                  <a:srgbClr val="297A38"/>
                </a:solidFill>
                <a:latin typeface="+mn-lt"/>
              </a:rPr>
              <a:t>Date Chiave</a:t>
            </a:r>
            <a:endParaRPr lang="it-IT" sz="2800" dirty="0">
              <a:solidFill>
                <a:srgbClr val="297A38"/>
              </a:solidFill>
            </a:endParaRPr>
          </a:p>
        </p:txBody>
      </p:sp>
      <p:sp>
        <p:nvSpPr>
          <p:cNvPr id="3" name="CasellaDiTesto 2">
            <a:extLst>
              <a:ext uri="{FF2B5EF4-FFF2-40B4-BE49-F238E27FC236}">
                <a16:creationId xmlns:a16="http://schemas.microsoft.com/office/drawing/2014/main" id="{10B1B37F-58C4-84AF-EB8A-586D2D0B7847}"/>
              </a:ext>
            </a:extLst>
          </p:cNvPr>
          <p:cNvSpPr txBox="1"/>
          <p:nvPr/>
        </p:nvSpPr>
        <p:spPr>
          <a:xfrm>
            <a:off x="6955435" y="3888286"/>
            <a:ext cx="4242217" cy="400110"/>
          </a:xfrm>
          <a:prstGeom prst="rect">
            <a:avLst/>
          </a:prstGeom>
          <a:noFill/>
        </p:spPr>
        <p:txBody>
          <a:bodyPr wrap="square">
            <a:spAutoFit/>
          </a:bodyPr>
          <a:lstStyle/>
          <a:p>
            <a:pPr lvl="0"/>
            <a:r>
              <a:rPr lang="it-IT" sz="2000" b="1" dirty="0">
                <a:effectLst/>
                <a:latin typeface="+mn-lt"/>
              </a:rPr>
              <a:t>Chiusura Bando:</a:t>
            </a:r>
            <a:r>
              <a:rPr lang="it-IT" sz="2000" dirty="0">
                <a:effectLst/>
                <a:latin typeface="+mn-lt"/>
              </a:rPr>
              <a:t> 16 Ottobre 2026. </a:t>
            </a:r>
          </a:p>
        </p:txBody>
      </p:sp>
      <p:pic>
        <p:nvPicPr>
          <p:cNvPr id="4" name="Immagine 3" descr="Cartello Aperto Con Colore Verde Per Negozio Vettore, Segno Chiuso, Segno  Aperto, Segno Di Apertura Del Negozio PNG e Vector per il download gratuito">
            <a:extLst>
              <a:ext uri="{FF2B5EF4-FFF2-40B4-BE49-F238E27FC236}">
                <a16:creationId xmlns:a16="http://schemas.microsoft.com/office/drawing/2014/main" id="{20A11610-FC1F-35BC-BCA8-C0C12B1E1F30}"/>
              </a:ext>
            </a:extLst>
          </p:cNvPr>
          <p:cNvPicPr>
            <a:picLocks noChangeAspect="1"/>
          </p:cNvPicPr>
          <p:nvPr/>
        </p:nvPicPr>
        <p:blipFill>
          <a:blip r:embed="rId2"/>
          <a:stretch>
            <a:fillRect/>
          </a:stretch>
        </p:blipFill>
        <p:spPr>
          <a:xfrm>
            <a:off x="1032999" y="890914"/>
            <a:ext cx="2999355" cy="1999571"/>
          </a:xfrm>
          <a:prstGeom prst="rect">
            <a:avLst/>
          </a:prstGeom>
        </p:spPr>
      </p:pic>
      <p:sp>
        <p:nvSpPr>
          <p:cNvPr id="6" name="CasellaDiTesto 5">
            <a:extLst>
              <a:ext uri="{FF2B5EF4-FFF2-40B4-BE49-F238E27FC236}">
                <a16:creationId xmlns:a16="http://schemas.microsoft.com/office/drawing/2014/main" id="{72785BAC-9D8E-29DF-2C7E-1CDA01DCB412}"/>
              </a:ext>
            </a:extLst>
          </p:cNvPr>
          <p:cNvSpPr txBox="1"/>
          <p:nvPr/>
        </p:nvSpPr>
        <p:spPr>
          <a:xfrm>
            <a:off x="4032354" y="2153503"/>
            <a:ext cx="4934263" cy="400110"/>
          </a:xfrm>
          <a:prstGeom prst="rect">
            <a:avLst/>
          </a:prstGeom>
          <a:noFill/>
        </p:spPr>
        <p:txBody>
          <a:bodyPr wrap="square" rtlCol="0">
            <a:spAutoFit/>
          </a:bodyPr>
          <a:lstStyle/>
          <a:p>
            <a:r>
              <a:rPr lang="it-IT" sz="2000" b="1" dirty="0"/>
              <a:t>Apertura Bando:</a:t>
            </a:r>
            <a:r>
              <a:rPr lang="it-IT" sz="2000" dirty="0"/>
              <a:t> 24 Agosto 2026. </a:t>
            </a:r>
          </a:p>
        </p:txBody>
      </p:sp>
      <p:pic>
        <p:nvPicPr>
          <p:cNvPr id="7" name="Immagine 6">
            <a:extLst>
              <a:ext uri="{FF2B5EF4-FFF2-40B4-BE49-F238E27FC236}">
                <a16:creationId xmlns:a16="http://schemas.microsoft.com/office/drawing/2014/main" id="{E792CBED-EDE3-7506-B8EA-7AEB6A8F48B6}"/>
              </a:ext>
            </a:extLst>
          </p:cNvPr>
          <p:cNvPicPr>
            <a:picLocks noChangeAspect="1"/>
          </p:cNvPicPr>
          <p:nvPr/>
        </p:nvPicPr>
        <p:blipFill>
          <a:blip r:embed="rId3"/>
          <a:stretch>
            <a:fillRect/>
          </a:stretch>
        </p:blipFill>
        <p:spPr>
          <a:xfrm>
            <a:off x="1110276" y="4541148"/>
            <a:ext cx="1422400" cy="1422400"/>
          </a:xfrm>
          <a:prstGeom prst="rect">
            <a:avLst/>
          </a:prstGeom>
        </p:spPr>
      </p:pic>
      <p:sp>
        <p:nvSpPr>
          <p:cNvPr id="8" name="CasellaDiTesto 7">
            <a:extLst>
              <a:ext uri="{FF2B5EF4-FFF2-40B4-BE49-F238E27FC236}">
                <a16:creationId xmlns:a16="http://schemas.microsoft.com/office/drawing/2014/main" id="{C5B0E857-D463-C1DB-D2CE-2CF7AAAB042E}"/>
              </a:ext>
            </a:extLst>
          </p:cNvPr>
          <p:cNvSpPr txBox="1"/>
          <p:nvPr/>
        </p:nvSpPr>
        <p:spPr>
          <a:xfrm>
            <a:off x="2713219" y="4929182"/>
            <a:ext cx="8635697" cy="923330"/>
          </a:xfrm>
          <a:prstGeom prst="rect">
            <a:avLst/>
          </a:prstGeom>
          <a:noFill/>
        </p:spPr>
        <p:txBody>
          <a:bodyPr wrap="none" rtlCol="0">
            <a:spAutoFit/>
          </a:bodyPr>
          <a:lstStyle/>
          <a:p>
            <a:r>
              <a:rPr lang="it-IT" b="1" dirty="0"/>
              <a:t>PRESENTAZIONE DOMANDE</a:t>
            </a:r>
          </a:p>
          <a:p>
            <a:r>
              <a:rPr lang="it-IT" dirty="0"/>
              <a:t>Esclusivamente tramite </a:t>
            </a:r>
            <a:r>
              <a:rPr lang="it-IT" b="1" dirty="0"/>
              <a:t>Piattaforma Bandi e Servizi </a:t>
            </a:r>
            <a:r>
              <a:rPr lang="it-IT" dirty="0"/>
              <a:t>(</a:t>
            </a:r>
            <a:r>
              <a:rPr lang="it-IT" dirty="0" err="1"/>
              <a:t>www.bandi.regione.lombardia.it</a:t>
            </a:r>
            <a:r>
              <a:rPr lang="it-IT" dirty="0"/>
              <a:t>). </a:t>
            </a:r>
            <a:endParaRPr lang="it-IT" dirty="0">
              <a:latin typeface="Google Sans Text"/>
            </a:endParaRPr>
          </a:p>
          <a:p>
            <a:endParaRPr lang="it-IT" dirty="0"/>
          </a:p>
        </p:txBody>
      </p:sp>
      <p:pic>
        <p:nvPicPr>
          <p:cNvPr id="9" name="Immagine 8" descr="Immagini vettoriali stock di Closed | DepositPhotos">
            <a:extLst>
              <a:ext uri="{FF2B5EF4-FFF2-40B4-BE49-F238E27FC236}">
                <a16:creationId xmlns:a16="http://schemas.microsoft.com/office/drawing/2014/main" id="{CA6D10A2-AC0C-8001-5F51-E2CA7AEC5AF8}"/>
              </a:ext>
            </a:extLst>
          </p:cNvPr>
          <p:cNvPicPr>
            <a:picLocks noChangeAspect="1"/>
          </p:cNvPicPr>
          <p:nvPr/>
        </p:nvPicPr>
        <p:blipFill>
          <a:blip r:embed="rId4"/>
          <a:srcRect t="10905"/>
          <a:stretch>
            <a:fillRect/>
          </a:stretch>
        </p:blipFill>
        <p:spPr>
          <a:xfrm>
            <a:off x="3536357" y="2800353"/>
            <a:ext cx="3495352" cy="2164716"/>
          </a:xfrm>
          <a:prstGeom prst="rect">
            <a:avLst/>
          </a:prstGeom>
        </p:spPr>
      </p:pic>
      <p:cxnSp>
        <p:nvCxnSpPr>
          <p:cNvPr id="2" name="Connettore diritto 4">
            <a:extLst>
              <a:ext uri="{FF2B5EF4-FFF2-40B4-BE49-F238E27FC236}">
                <a16:creationId xmlns:a16="http://schemas.microsoft.com/office/drawing/2014/main" id="{70310C87-A1D6-3B86-0758-35FD9B9CC62B}"/>
              </a:ext>
            </a:extLst>
          </p:cNvPr>
          <p:cNvCxnSpPr/>
          <p:nvPr/>
        </p:nvCxnSpPr>
        <p:spPr>
          <a:xfrm>
            <a:off x="514278" y="996981"/>
            <a:ext cx="11163443"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764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B3E21-63F3-B6A6-22EB-18983CDE671B}"/>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2E51AFC1-048E-9BD5-D25B-A04103A34215}"/>
              </a:ext>
            </a:extLst>
          </p:cNvPr>
          <p:cNvSpPr txBox="1"/>
          <p:nvPr/>
        </p:nvSpPr>
        <p:spPr>
          <a:xfrm>
            <a:off x="834451" y="1766132"/>
            <a:ext cx="10523095" cy="1938992"/>
          </a:xfrm>
          <a:prstGeom prst="rect">
            <a:avLst/>
          </a:prstGeom>
          <a:noFill/>
        </p:spPr>
        <p:txBody>
          <a:bodyPr wrap="square">
            <a:spAutoFit/>
          </a:bodyPr>
          <a:lstStyle/>
          <a:p>
            <a:pPr lvl="0" algn="ctr">
              <a:spcBef>
                <a:spcPts val="600"/>
              </a:spcBef>
              <a:buSzPts val="1000"/>
              <a:tabLst>
                <a:tab pos="228600" algn="l"/>
              </a:tabLst>
            </a:pPr>
            <a:r>
              <a:rPr lang="it-IT" sz="4000" b="1" dirty="0">
                <a:solidFill>
                  <a:srgbClr val="297A38"/>
                </a:solidFill>
                <a:latin typeface="Titillium Web"/>
              </a:rPr>
              <a:t>PRESENTAZIONE DELLA PIATTAFORMA PER L’ACQUISIZIONE DELLE PROPOSTE PROGETTUALI</a:t>
            </a:r>
          </a:p>
        </p:txBody>
      </p:sp>
      <p:sp>
        <p:nvSpPr>
          <p:cNvPr id="4" name="CasellaDiTesto 3">
            <a:extLst>
              <a:ext uri="{FF2B5EF4-FFF2-40B4-BE49-F238E27FC236}">
                <a16:creationId xmlns:a16="http://schemas.microsoft.com/office/drawing/2014/main" id="{FF17FDC3-9D68-89BE-0A33-6CC1B9C82580}"/>
              </a:ext>
            </a:extLst>
          </p:cNvPr>
          <p:cNvSpPr txBox="1"/>
          <p:nvPr/>
        </p:nvSpPr>
        <p:spPr>
          <a:xfrm>
            <a:off x="548389" y="3705124"/>
            <a:ext cx="11095220" cy="523220"/>
          </a:xfrm>
          <a:prstGeom prst="rect">
            <a:avLst/>
          </a:prstGeom>
          <a:noFill/>
        </p:spPr>
        <p:txBody>
          <a:bodyPr wrap="square">
            <a:spAutoFit/>
          </a:bodyPr>
          <a:lstStyle/>
          <a:p>
            <a:pPr algn="ctr"/>
            <a:r>
              <a:rPr lang="it-IT" sz="2800" kern="0" dirty="0">
                <a:solidFill>
                  <a:srgbClr val="007239"/>
                </a:solidFill>
                <a:latin typeface="Titillium Web" panose="020B0604020202020204" charset="0"/>
                <a:cs typeface="Arial"/>
                <a:sym typeface="Arial"/>
              </a:rPr>
              <a:t>A cura di ARIA </a:t>
            </a:r>
            <a:r>
              <a:rPr lang="it-IT" sz="2800" kern="0" dirty="0" err="1">
                <a:solidFill>
                  <a:srgbClr val="007239"/>
                </a:solidFill>
                <a:latin typeface="Titillium Web" panose="020B0604020202020204" charset="0"/>
                <a:cs typeface="Arial"/>
                <a:sym typeface="Arial"/>
              </a:rPr>
              <a:t>S.p.A</a:t>
            </a:r>
            <a:endParaRPr lang="it-IT" sz="2800" kern="0" dirty="0">
              <a:solidFill>
                <a:srgbClr val="007239"/>
              </a:solidFill>
              <a:latin typeface="Titillium Web" panose="020B0604020202020204" charset="0"/>
              <a:cs typeface="Arial"/>
              <a:sym typeface="Arial"/>
            </a:endParaRPr>
          </a:p>
        </p:txBody>
      </p:sp>
    </p:spTree>
    <p:extLst>
      <p:ext uri="{BB962C8B-B14F-4D97-AF65-F5344CB8AC3E}">
        <p14:creationId xmlns:p14="http://schemas.microsoft.com/office/powerpoint/2010/main" val="1474056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0873AE-3395-4A9A-AAC0-8B83DC0481C5}"/>
              </a:ext>
            </a:extLst>
          </p:cNvPr>
          <p:cNvSpPr>
            <a:spLocks noGrp="1"/>
          </p:cNvSpPr>
          <p:nvPr>
            <p:ph type="ctrTitle"/>
          </p:nvPr>
        </p:nvSpPr>
        <p:spPr>
          <a:xfrm>
            <a:off x="96252" y="85457"/>
            <a:ext cx="12192000" cy="439476"/>
          </a:xfrm>
        </p:spPr>
        <p:txBody>
          <a:bodyPr/>
          <a:lstStyle/>
          <a:p>
            <a:r>
              <a:rPr lang="it-IT" sz="2800" dirty="0"/>
              <a:t>1 di 4 – DATI DELLA DOMANDA</a:t>
            </a:r>
          </a:p>
        </p:txBody>
      </p:sp>
      <p:pic>
        <p:nvPicPr>
          <p:cNvPr id="6" name="Immagine 5">
            <a:extLst>
              <a:ext uri="{FF2B5EF4-FFF2-40B4-BE49-F238E27FC236}">
                <a16:creationId xmlns:a16="http://schemas.microsoft.com/office/drawing/2014/main" id="{F86DA27E-4B1C-4C45-8B3E-AA1CC9895E36}"/>
              </a:ext>
            </a:extLst>
          </p:cNvPr>
          <p:cNvPicPr>
            <a:picLocks noChangeAspect="1"/>
          </p:cNvPicPr>
          <p:nvPr/>
        </p:nvPicPr>
        <p:blipFill>
          <a:blip r:embed="rId2"/>
          <a:stretch>
            <a:fillRect/>
          </a:stretch>
        </p:blipFill>
        <p:spPr>
          <a:xfrm>
            <a:off x="1831599" y="717367"/>
            <a:ext cx="8528801" cy="5084599"/>
          </a:xfrm>
          <a:prstGeom prst="rect">
            <a:avLst/>
          </a:prstGeom>
        </p:spPr>
      </p:pic>
    </p:spTree>
    <p:extLst>
      <p:ext uri="{BB962C8B-B14F-4D97-AF65-F5344CB8AC3E}">
        <p14:creationId xmlns:p14="http://schemas.microsoft.com/office/powerpoint/2010/main" val="25748533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F13819-0BB6-4DF5-A74F-CAFDA7E12E6E}"/>
              </a:ext>
            </a:extLst>
          </p:cNvPr>
          <p:cNvSpPr>
            <a:spLocks noGrp="1"/>
          </p:cNvSpPr>
          <p:nvPr>
            <p:ph type="ctrTitle"/>
          </p:nvPr>
        </p:nvSpPr>
        <p:spPr>
          <a:xfrm>
            <a:off x="96252" y="85457"/>
            <a:ext cx="12192000" cy="439476"/>
          </a:xfrm>
        </p:spPr>
        <p:txBody>
          <a:bodyPr/>
          <a:lstStyle/>
          <a:p>
            <a:r>
              <a:rPr lang="it-IT" sz="2800" dirty="0"/>
              <a:t>1 di 4 – DATI DELLA DOMANDA</a:t>
            </a:r>
          </a:p>
        </p:txBody>
      </p:sp>
      <p:pic>
        <p:nvPicPr>
          <p:cNvPr id="3" name="Immagine 2">
            <a:extLst>
              <a:ext uri="{FF2B5EF4-FFF2-40B4-BE49-F238E27FC236}">
                <a16:creationId xmlns:a16="http://schemas.microsoft.com/office/drawing/2014/main" id="{8376603E-E418-4545-B019-C3B575BB2BD5}"/>
              </a:ext>
            </a:extLst>
          </p:cNvPr>
          <p:cNvPicPr>
            <a:picLocks noChangeAspect="1"/>
          </p:cNvPicPr>
          <p:nvPr/>
        </p:nvPicPr>
        <p:blipFill>
          <a:blip r:embed="rId2"/>
          <a:stretch>
            <a:fillRect/>
          </a:stretch>
        </p:blipFill>
        <p:spPr>
          <a:xfrm>
            <a:off x="1666174" y="643466"/>
            <a:ext cx="8214426" cy="5100894"/>
          </a:xfrm>
          <a:prstGeom prst="rect">
            <a:avLst/>
          </a:prstGeom>
        </p:spPr>
      </p:pic>
    </p:spTree>
    <p:extLst>
      <p:ext uri="{BB962C8B-B14F-4D97-AF65-F5344CB8AC3E}">
        <p14:creationId xmlns:p14="http://schemas.microsoft.com/office/powerpoint/2010/main" val="37840969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9CB98A-A017-4572-BB3D-4D4AC8BCA2F5}"/>
              </a:ext>
            </a:extLst>
          </p:cNvPr>
          <p:cNvSpPr>
            <a:spLocks noGrp="1"/>
          </p:cNvSpPr>
          <p:nvPr>
            <p:ph type="ctrTitle"/>
          </p:nvPr>
        </p:nvSpPr>
        <p:spPr>
          <a:xfrm>
            <a:off x="96252" y="85457"/>
            <a:ext cx="12192000" cy="405610"/>
          </a:xfrm>
        </p:spPr>
        <p:txBody>
          <a:bodyPr/>
          <a:lstStyle/>
          <a:p>
            <a:r>
              <a:rPr lang="it-IT" sz="2800" dirty="0"/>
              <a:t>1 di 4 – DATI DELLA DOMANDA</a:t>
            </a:r>
          </a:p>
        </p:txBody>
      </p:sp>
      <p:pic>
        <p:nvPicPr>
          <p:cNvPr id="4" name="Immagine 3">
            <a:extLst>
              <a:ext uri="{FF2B5EF4-FFF2-40B4-BE49-F238E27FC236}">
                <a16:creationId xmlns:a16="http://schemas.microsoft.com/office/drawing/2014/main" id="{87E63412-F3F2-429A-8E1C-1310FDBF0BB5}"/>
              </a:ext>
            </a:extLst>
          </p:cNvPr>
          <p:cNvPicPr>
            <a:picLocks noChangeAspect="1"/>
          </p:cNvPicPr>
          <p:nvPr/>
        </p:nvPicPr>
        <p:blipFill>
          <a:blip r:embed="rId2"/>
          <a:stretch>
            <a:fillRect/>
          </a:stretch>
        </p:blipFill>
        <p:spPr>
          <a:xfrm>
            <a:off x="2269909" y="576069"/>
            <a:ext cx="7795917" cy="5435263"/>
          </a:xfrm>
          <a:prstGeom prst="rect">
            <a:avLst/>
          </a:prstGeom>
        </p:spPr>
      </p:pic>
    </p:spTree>
    <p:extLst>
      <p:ext uri="{BB962C8B-B14F-4D97-AF65-F5344CB8AC3E}">
        <p14:creationId xmlns:p14="http://schemas.microsoft.com/office/powerpoint/2010/main" val="866039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BA3AAD-8277-4D98-AC97-61AD5B99FA6E}"/>
              </a:ext>
            </a:extLst>
          </p:cNvPr>
          <p:cNvSpPr>
            <a:spLocks noGrp="1"/>
          </p:cNvSpPr>
          <p:nvPr>
            <p:ph type="ctrTitle"/>
          </p:nvPr>
        </p:nvSpPr>
        <p:spPr>
          <a:xfrm>
            <a:off x="96252" y="85457"/>
            <a:ext cx="12192000" cy="507210"/>
          </a:xfrm>
        </p:spPr>
        <p:txBody>
          <a:bodyPr/>
          <a:lstStyle/>
          <a:p>
            <a:r>
              <a:rPr lang="it-IT" sz="2800" dirty="0"/>
              <a:t>1 di 4 – DATI DELLA DOMANDA</a:t>
            </a:r>
          </a:p>
        </p:txBody>
      </p:sp>
      <p:pic>
        <p:nvPicPr>
          <p:cNvPr id="4" name="Immagine 3">
            <a:extLst>
              <a:ext uri="{FF2B5EF4-FFF2-40B4-BE49-F238E27FC236}">
                <a16:creationId xmlns:a16="http://schemas.microsoft.com/office/drawing/2014/main" id="{B125B7E8-3B45-4BA2-9409-32EFC328C908}"/>
              </a:ext>
            </a:extLst>
          </p:cNvPr>
          <p:cNvPicPr>
            <a:picLocks noChangeAspect="1"/>
          </p:cNvPicPr>
          <p:nvPr/>
        </p:nvPicPr>
        <p:blipFill>
          <a:blip r:embed="rId2"/>
          <a:stretch>
            <a:fillRect/>
          </a:stretch>
        </p:blipFill>
        <p:spPr>
          <a:xfrm>
            <a:off x="3937000" y="712632"/>
            <a:ext cx="6917267" cy="5661518"/>
          </a:xfrm>
          <a:prstGeom prst="rect">
            <a:avLst/>
          </a:prstGeom>
          <a:ln>
            <a:solidFill>
              <a:srgbClr val="2F8C41"/>
            </a:solidFill>
          </a:ln>
        </p:spPr>
      </p:pic>
      <p:pic>
        <p:nvPicPr>
          <p:cNvPr id="5" name="Immagine 4">
            <a:extLst>
              <a:ext uri="{FF2B5EF4-FFF2-40B4-BE49-F238E27FC236}">
                <a16:creationId xmlns:a16="http://schemas.microsoft.com/office/drawing/2014/main" id="{DE653127-CE43-4E58-B767-D06C0F36234D}"/>
              </a:ext>
            </a:extLst>
          </p:cNvPr>
          <p:cNvPicPr>
            <a:picLocks noChangeAspect="1"/>
          </p:cNvPicPr>
          <p:nvPr/>
        </p:nvPicPr>
        <p:blipFill>
          <a:blip r:embed="rId3"/>
          <a:stretch>
            <a:fillRect/>
          </a:stretch>
        </p:blipFill>
        <p:spPr>
          <a:xfrm>
            <a:off x="250826" y="729527"/>
            <a:ext cx="3240157" cy="2876815"/>
          </a:xfrm>
          <a:prstGeom prst="rect">
            <a:avLst/>
          </a:prstGeom>
          <a:ln>
            <a:solidFill>
              <a:srgbClr val="2F8C41"/>
            </a:solidFill>
          </a:ln>
        </p:spPr>
      </p:pic>
    </p:spTree>
    <p:extLst>
      <p:ext uri="{BB962C8B-B14F-4D97-AF65-F5344CB8AC3E}">
        <p14:creationId xmlns:p14="http://schemas.microsoft.com/office/powerpoint/2010/main" val="1850084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3158F5-7226-4149-ACC0-6D6E31135D37}"/>
              </a:ext>
            </a:extLst>
          </p:cNvPr>
          <p:cNvSpPr>
            <a:spLocks noGrp="1"/>
          </p:cNvSpPr>
          <p:nvPr>
            <p:ph type="ctrTitle"/>
          </p:nvPr>
        </p:nvSpPr>
        <p:spPr>
          <a:xfrm>
            <a:off x="96252" y="85457"/>
            <a:ext cx="12192000" cy="532609"/>
          </a:xfrm>
        </p:spPr>
        <p:txBody>
          <a:bodyPr/>
          <a:lstStyle/>
          <a:p>
            <a:r>
              <a:rPr lang="it-IT" sz="2800" dirty="0"/>
              <a:t>1 di 4 – DATI DELLA DOMANDA</a:t>
            </a:r>
          </a:p>
        </p:txBody>
      </p:sp>
      <p:pic>
        <p:nvPicPr>
          <p:cNvPr id="4" name="Immagine 3">
            <a:extLst>
              <a:ext uri="{FF2B5EF4-FFF2-40B4-BE49-F238E27FC236}">
                <a16:creationId xmlns:a16="http://schemas.microsoft.com/office/drawing/2014/main" id="{3B74D82E-BEBC-406B-A58D-1812EC1957A4}"/>
              </a:ext>
            </a:extLst>
          </p:cNvPr>
          <p:cNvPicPr>
            <a:picLocks noChangeAspect="1"/>
          </p:cNvPicPr>
          <p:nvPr/>
        </p:nvPicPr>
        <p:blipFill>
          <a:blip r:embed="rId2"/>
          <a:stretch>
            <a:fillRect/>
          </a:stretch>
        </p:blipFill>
        <p:spPr>
          <a:xfrm>
            <a:off x="2325169" y="618066"/>
            <a:ext cx="6505636" cy="5613401"/>
          </a:xfrm>
          <a:prstGeom prst="rect">
            <a:avLst/>
          </a:prstGeom>
        </p:spPr>
      </p:pic>
    </p:spTree>
    <p:extLst>
      <p:ext uri="{BB962C8B-B14F-4D97-AF65-F5344CB8AC3E}">
        <p14:creationId xmlns:p14="http://schemas.microsoft.com/office/powerpoint/2010/main" val="23616829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6D5321-BD4A-4C98-8912-ABA101264A82}"/>
              </a:ext>
            </a:extLst>
          </p:cNvPr>
          <p:cNvSpPr>
            <a:spLocks noGrp="1"/>
          </p:cNvSpPr>
          <p:nvPr>
            <p:ph type="ctrTitle"/>
          </p:nvPr>
        </p:nvSpPr>
        <p:spPr>
          <a:xfrm>
            <a:off x="96252" y="85457"/>
            <a:ext cx="12192000" cy="447943"/>
          </a:xfrm>
        </p:spPr>
        <p:txBody>
          <a:bodyPr/>
          <a:lstStyle/>
          <a:p>
            <a:r>
              <a:rPr lang="it-IT" sz="2800" dirty="0"/>
              <a:t>1 di 4 – DATI DELLA DOMANDA</a:t>
            </a:r>
          </a:p>
        </p:txBody>
      </p:sp>
      <p:pic>
        <p:nvPicPr>
          <p:cNvPr id="4" name="Immagine 3">
            <a:extLst>
              <a:ext uri="{FF2B5EF4-FFF2-40B4-BE49-F238E27FC236}">
                <a16:creationId xmlns:a16="http://schemas.microsoft.com/office/drawing/2014/main" id="{C22DE03A-4CF1-42A0-BF6C-73E09FA4D132}"/>
              </a:ext>
            </a:extLst>
          </p:cNvPr>
          <p:cNvPicPr>
            <a:picLocks noChangeAspect="1"/>
          </p:cNvPicPr>
          <p:nvPr/>
        </p:nvPicPr>
        <p:blipFill>
          <a:blip r:embed="rId2"/>
          <a:stretch>
            <a:fillRect/>
          </a:stretch>
        </p:blipFill>
        <p:spPr>
          <a:xfrm>
            <a:off x="270933" y="687571"/>
            <a:ext cx="7789333" cy="1146274"/>
          </a:xfrm>
          <a:prstGeom prst="rect">
            <a:avLst/>
          </a:prstGeom>
          <a:ln>
            <a:solidFill>
              <a:srgbClr val="2F8C41"/>
            </a:solidFill>
          </a:ln>
        </p:spPr>
      </p:pic>
      <p:pic>
        <p:nvPicPr>
          <p:cNvPr id="5" name="Immagine 4">
            <a:extLst>
              <a:ext uri="{FF2B5EF4-FFF2-40B4-BE49-F238E27FC236}">
                <a16:creationId xmlns:a16="http://schemas.microsoft.com/office/drawing/2014/main" id="{03BAF489-B6FC-4B44-822D-AF1A786F3D77}"/>
              </a:ext>
            </a:extLst>
          </p:cNvPr>
          <p:cNvPicPr>
            <a:picLocks noChangeAspect="1"/>
          </p:cNvPicPr>
          <p:nvPr/>
        </p:nvPicPr>
        <p:blipFill>
          <a:blip r:embed="rId3"/>
          <a:stretch>
            <a:fillRect/>
          </a:stretch>
        </p:blipFill>
        <p:spPr>
          <a:xfrm>
            <a:off x="4863295" y="1988016"/>
            <a:ext cx="6818901" cy="4329889"/>
          </a:xfrm>
          <a:prstGeom prst="rect">
            <a:avLst/>
          </a:prstGeom>
          <a:ln>
            <a:solidFill>
              <a:srgbClr val="2F8C41"/>
            </a:solidFill>
          </a:ln>
        </p:spPr>
      </p:pic>
    </p:spTree>
    <p:extLst>
      <p:ext uri="{BB962C8B-B14F-4D97-AF65-F5344CB8AC3E}">
        <p14:creationId xmlns:p14="http://schemas.microsoft.com/office/powerpoint/2010/main" val="14017340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60D5E8-B6C4-4A6A-B314-491B5B6B4418}"/>
              </a:ext>
            </a:extLst>
          </p:cNvPr>
          <p:cNvSpPr>
            <a:spLocks noGrp="1"/>
          </p:cNvSpPr>
          <p:nvPr>
            <p:ph type="ctrTitle"/>
          </p:nvPr>
        </p:nvSpPr>
        <p:spPr>
          <a:xfrm>
            <a:off x="96252" y="85457"/>
            <a:ext cx="12192000" cy="556560"/>
          </a:xfrm>
        </p:spPr>
        <p:txBody>
          <a:bodyPr/>
          <a:lstStyle/>
          <a:p>
            <a:r>
              <a:rPr lang="it-IT" sz="2800" dirty="0"/>
              <a:t>1 di 4 – DATI DELLA DOMANDA</a:t>
            </a:r>
          </a:p>
        </p:txBody>
      </p:sp>
      <p:pic>
        <p:nvPicPr>
          <p:cNvPr id="4" name="Immagine 3">
            <a:extLst>
              <a:ext uri="{FF2B5EF4-FFF2-40B4-BE49-F238E27FC236}">
                <a16:creationId xmlns:a16="http://schemas.microsoft.com/office/drawing/2014/main" id="{80E2D9E0-283F-4920-BAA9-68FFE7895D4B}"/>
              </a:ext>
            </a:extLst>
          </p:cNvPr>
          <p:cNvPicPr>
            <a:picLocks noChangeAspect="1"/>
          </p:cNvPicPr>
          <p:nvPr/>
        </p:nvPicPr>
        <p:blipFill>
          <a:blip r:embed="rId2"/>
          <a:stretch>
            <a:fillRect/>
          </a:stretch>
        </p:blipFill>
        <p:spPr>
          <a:xfrm>
            <a:off x="2025691" y="642017"/>
            <a:ext cx="6449442" cy="5523558"/>
          </a:xfrm>
          <a:prstGeom prst="rect">
            <a:avLst/>
          </a:prstGeom>
        </p:spPr>
      </p:pic>
    </p:spTree>
    <p:extLst>
      <p:ext uri="{BB962C8B-B14F-4D97-AF65-F5344CB8AC3E}">
        <p14:creationId xmlns:p14="http://schemas.microsoft.com/office/powerpoint/2010/main" val="29154020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8EEBCA-4D46-3724-95A0-D2F3F8FDC3B5}"/>
              </a:ext>
            </a:extLst>
          </p:cNvPr>
          <p:cNvSpPr>
            <a:spLocks noGrp="1"/>
          </p:cNvSpPr>
          <p:nvPr>
            <p:ph type="ctrTitle"/>
          </p:nvPr>
        </p:nvSpPr>
        <p:spPr>
          <a:xfrm>
            <a:off x="96252" y="85457"/>
            <a:ext cx="12192000" cy="443463"/>
          </a:xfrm>
        </p:spPr>
        <p:txBody>
          <a:bodyPr/>
          <a:lstStyle/>
          <a:p>
            <a:r>
              <a:rPr lang="it-IT" sz="2800" dirty="0"/>
              <a:t>1 di 4 – DATI DELLA DOMANDA</a:t>
            </a:r>
          </a:p>
        </p:txBody>
      </p:sp>
      <p:pic>
        <p:nvPicPr>
          <p:cNvPr id="5" name="Immagine 4">
            <a:extLst>
              <a:ext uri="{FF2B5EF4-FFF2-40B4-BE49-F238E27FC236}">
                <a16:creationId xmlns:a16="http://schemas.microsoft.com/office/drawing/2014/main" id="{15065655-2C0D-DB9D-CA72-E6BE86A763D9}"/>
              </a:ext>
            </a:extLst>
          </p:cNvPr>
          <p:cNvPicPr>
            <a:picLocks noChangeAspect="1"/>
          </p:cNvPicPr>
          <p:nvPr/>
        </p:nvPicPr>
        <p:blipFill>
          <a:blip r:embed="rId2"/>
          <a:stretch>
            <a:fillRect/>
          </a:stretch>
        </p:blipFill>
        <p:spPr>
          <a:xfrm>
            <a:off x="667498" y="713289"/>
            <a:ext cx="8560632" cy="2533891"/>
          </a:xfrm>
          <a:prstGeom prst="rect">
            <a:avLst/>
          </a:prstGeom>
        </p:spPr>
      </p:pic>
      <p:pic>
        <p:nvPicPr>
          <p:cNvPr id="7" name="Immagine 6">
            <a:extLst>
              <a:ext uri="{FF2B5EF4-FFF2-40B4-BE49-F238E27FC236}">
                <a16:creationId xmlns:a16="http://schemas.microsoft.com/office/drawing/2014/main" id="{27B86B72-1A19-AF89-53FB-75BE01018C58}"/>
              </a:ext>
            </a:extLst>
          </p:cNvPr>
          <p:cNvPicPr>
            <a:picLocks noChangeAspect="1"/>
          </p:cNvPicPr>
          <p:nvPr/>
        </p:nvPicPr>
        <p:blipFill>
          <a:blip r:embed="rId3"/>
          <a:stretch>
            <a:fillRect/>
          </a:stretch>
        </p:blipFill>
        <p:spPr>
          <a:xfrm>
            <a:off x="3239418" y="2963117"/>
            <a:ext cx="8570302" cy="2294356"/>
          </a:xfrm>
          <a:prstGeom prst="rect">
            <a:avLst/>
          </a:prstGeom>
        </p:spPr>
      </p:pic>
      <p:pic>
        <p:nvPicPr>
          <p:cNvPr id="9" name="Immagine 8">
            <a:extLst>
              <a:ext uri="{FF2B5EF4-FFF2-40B4-BE49-F238E27FC236}">
                <a16:creationId xmlns:a16="http://schemas.microsoft.com/office/drawing/2014/main" id="{A087704C-2E8B-5DED-DC2C-A12DB157572C}"/>
              </a:ext>
            </a:extLst>
          </p:cNvPr>
          <p:cNvPicPr>
            <a:picLocks noChangeAspect="1"/>
          </p:cNvPicPr>
          <p:nvPr/>
        </p:nvPicPr>
        <p:blipFill>
          <a:blip r:embed="rId4"/>
          <a:stretch>
            <a:fillRect/>
          </a:stretch>
        </p:blipFill>
        <p:spPr>
          <a:xfrm>
            <a:off x="2565817" y="2819630"/>
            <a:ext cx="8560632" cy="2437843"/>
          </a:xfrm>
          <a:prstGeom prst="rect">
            <a:avLst/>
          </a:prstGeom>
        </p:spPr>
      </p:pic>
      <p:pic>
        <p:nvPicPr>
          <p:cNvPr id="11" name="Immagine 10">
            <a:extLst>
              <a:ext uri="{FF2B5EF4-FFF2-40B4-BE49-F238E27FC236}">
                <a16:creationId xmlns:a16="http://schemas.microsoft.com/office/drawing/2014/main" id="{3D137705-471B-203B-441F-BC1C34BACF19}"/>
              </a:ext>
            </a:extLst>
          </p:cNvPr>
          <p:cNvPicPr>
            <a:picLocks noChangeAspect="1"/>
          </p:cNvPicPr>
          <p:nvPr/>
        </p:nvPicPr>
        <p:blipFill>
          <a:blip r:embed="rId5"/>
          <a:stretch>
            <a:fillRect/>
          </a:stretch>
        </p:blipFill>
        <p:spPr>
          <a:xfrm>
            <a:off x="1065551" y="3515039"/>
            <a:ext cx="7605713" cy="3044780"/>
          </a:xfrm>
          <a:prstGeom prst="rect">
            <a:avLst/>
          </a:prstGeom>
        </p:spPr>
      </p:pic>
      <p:pic>
        <p:nvPicPr>
          <p:cNvPr id="13" name="Immagine 12">
            <a:extLst>
              <a:ext uri="{FF2B5EF4-FFF2-40B4-BE49-F238E27FC236}">
                <a16:creationId xmlns:a16="http://schemas.microsoft.com/office/drawing/2014/main" id="{34BE75C1-3D91-4407-9E51-537ED5E850CD}"/>
              </a:ext>
            </a:extLst>
          </p:cNvPr>
          <p:cNvPicPr>
            <a:picLocks noChangeAspect="1"/>
          </p:cNvPicPr>
          <p:nvPr/>
        </p:nvPicPr>
        <p:blipFill>
          <a:blip r:embed="rId6"/>
          <a:stretch>
            <a:fillRect/>
          </a:stretch>
        </p:blipFill>
        <p:spPr>
          <a:xfrm>
            <a:off x="2383169" y="3431549"/>
            <a:ext cx="8449484" cy="1214007"/>
          </a:xfrm>
          <a:prstGeom prst="rect">
            <a:avLst/>
          </a:prstGeom>
        </p:spPr>
      </p:pic>
    </p:spTree>
    <p:extLst>
      <p:ext uri="{BB962C8B-B14F-4D97-AF65-F5344CB8AC3E}">
        <p14:creationId xmlns:p14="http://schemas.microsoft.com/office/powerpoint/2010/main" val="419363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13"/>
                                        </p:tgtEl>
                                      </p:cBhvr>
                                    </p:animEffect>
                                    <p:set>
                                      <p:cBhvr>
                                        <p:cTn id="41" dur="1" fill="hold">
                                          <p:stCondLst>
                                            <p:cond delay="499"/>
                                          </p:stCondLst>
                                        </p:cTn>
                                        <p:tgtEl>
                                          <p:spTgt spid="13"/>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0" nodeType="withEffect">
                                  <p:stCondLst>
                                    <p:cond delay="0"/>
                                  </p:stCondLst>
                                  <p:childTnLst>
                                    <p:animEffect transition="out" filter="fade">
                                      <p:cBhvr>
                                        <p:cTn id="46" dur="500"/>
                                        <p:tgtEl>
                                          <p:spTgt spid="2"/>
                                        </p:tgtEl>
                                      </p:cBhvr>
                                    </p:animEffect>
                                    <p:set>
                                      <p:cBhvr>
                                        <p:cTn id="4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E62701-B617-4BAA-91CE-7042D96069A2}"/>
              </a:ext>
            </a:extLst>
          </p:cNvPr>
          <p:cNvSpPr>
            <a:spLocks noGrp="1"/>
          </p:cNvSpPr>
          <p:nvPr>
            <p:ph type="ctrTitle"/>
          </p:nvPr>
        </p:nvSpPr>
        <p:spPr>
          <a:xfrm>
            <a:off x="96252" y="85457"/>
            <a:ext cx="12192000" cy="558010"/>
          </a:xfrm>
        </p:spPr>
        <p:txBody>
          <a:bodyPr/>
          <a:lstStyle/>
          <a:p>
            <a:r>
              <a:rPr lang="it-IT" sz="2800" dirty="0"/>
              <a:t>2 di 4 – PROGETTO</a:t>
            </a:r>
          </a:p>
        </p:txBody>
      </p:sp>
      <p:pic>
        <p:nvPicPr>
          <p:cNvPr id="6" name="Immagine 5">
            <a:extLst>
              <a:ext uri="{FF2B5EF4-FFF2-40B4-BE49-F238E27FC236}">
                <a16:creationId xmlns:a16="http://schemas.microsoft.com/office/drawing/2014/main" id="{C70EE1F5-9609-44AB-8BAD-8AB27439DF82}"/>
              </a:ext>
            </a:extLst>
          </p:cNvPr>
          <p:cNvPicPr>
            <a:picLocks noChangeAspect="1"/>
          </p:cNvPicPr>
          <p:nvPr/>
        </p:nvPicPr>
        <p:blipFill>
          <a:blip r:embed="rId2"/>
          <a:stretch>
            <a:fillRect/>
          </a:stretch>
        </p:blipFill>
        <p:spPr>
          <a:xfrm>
            <a:off x="197723" y="643467"/>
            <a:ext cx="8209678" cy="5102333"/>
          </a:xfrm>
          <a:prstGeom prst="rect">
            <a:avLst/>
          </a:prstGeom>
        </p:spPr>
      </p:pic>
      <p:pic>
        <p:nvPicPr>
          <p:cNvPr id="7" name="Immagine 6">
            <a:extLst>
              <a:ext uri="{FF2B5EF4-FFF2-40B4-BE49-F238E27FC236}">
                <a16:creationId xmlns:a16="http://schemas.microsoft.com/office/drawing/2014/main" id="{2FD371FF-1C4B-468A-A90F-96A224DFD930}"/>
              </a:ext>
            </a:extLst>
          </p:cNvPr>
          <p:cNvPicPr>
            <a:picLocks noChangeAspect="1"/>
          </p:cNvPicPr>
          <p:nvPr/>
        </p:nvPicPr>
        <p:blipFill>
          <a:blip r:embed="rId3"/>
          <a:stretch>
            <a:fillRect/>
          </a:stretch>
        </p:blipFill>
        <p:spPr>
          <a:xfrm>
            <a:off x="6796617" y="4241163"/>
            <a:ext cx="4972050" cy="1973370"/>
          </a:xfrm>
          <a:prstGeom prst="rect">
            <a:avLst/>
          </a:prstGeom>
          <a:ln>
            <a:solidFill>
              <a:srgbClr val="2F8C41"/>
            </a:solidFill>
          </a:ln>
        </p:spPr>
      </p:pic>
    </p:spTree>
    <p:extLst>
      <p:ext uri="{BB962C8B-B14F-4D97-AF65-F5344CB8AC3E}">
        <p14:creationId xmlns:p14="http://schemas.microsoft.com/office/powerpoint/2010/main" val="15526986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C9405A-F742-44A9-BA2D-B1B84E767F5A}"/>
              </a:ext>
            </a:extLst>
          </p:cNvPr>
          <p:cNvSpPr>
            <a:spLocks noGrp="1"/>
          </p:cNvSpPr>
          <p:nvPr>
            <p:ph type="ctrTitle"/>
          </p:nvPr>
        </p:nvSpPr>
        <p:spPr>
          <a:xfrm>
            <a:off x="96252" y="85457"/>
            <a:ext cx="12192000" cy="405610"/>
          </a:xfrm>
        </p:spPr>
        <p:txBody>
          <a:bodyPr/>
          <a:lstStyle/>
          <a:p>
            <a:r>
              <a:rPr lang="it-IT" sz="2800" dirty="0"/>
              <a:t>2 di 4 – PROGETTO</a:t>
            </a:r>
          </a:p>
        </p:txBody>
      </p:sp>
      <p:pic>
        <p:nvPicPr>
          <p:cNvPr id="4" name="Immagine 3">
            <a:extLst>
              <a:ext uri="{FF2B5EF4-FFF2-40B4-BE49-F238E27FC236}">
                <a16:creationId xmlns:a16="http://schemas.microsoft.com/office/drawing/2014/main" id="{EC6922BF-C3ED-4F26-8BFE-AF4419375157}"/>
              </a:ext>
            </a:extLst>
          </p:cNvPr>
          <p:cNvPicPr>
            <a:picLocks noChangeAspect="1"/>
          </p:cNvPicPr>
          <p:nvPr/>
        </p:nvPicPr>
        <p:blipFill>
          <a:blip r:embed="rId2"/>
          <a:stretch>
            <a:fillRect/>
          </a:stretch>
        </p:blipFill>
        <p:spPr>
          <a:xfrm>
            <a:off x="1971955" y="668867"/>
            <a:ext cx="9153245" cy="5387455"/>
          </a:xfrm>
          <a:prstGeom prst="rect">
            <a:avLst/>
          </a:prstGeom>
        </p:spPr>
      </p:pic>
    </p:spTree>
    <p:extLst>
      <p:ext uri="{BB962C8B-B14F-4D97-AF65-F5344CB8AC3E}">
        <p14:creationId xmlns:p14="http://schemas.microsoft.com/office/powerpoint/2010/main" val="35715141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CEFA6B-FB45-43CB-9658-132C925BF85C}"/>
              </a:ext>
            </a:extLst>
          </p:cNvPr>
          <p:cNvSpPr>
            <a:spLocks noGrp="1"/>
          </p:cNvSpPr>
          <p:nvPr>
            <p:ph type="ctrTitle"/>
          </p:nvPr>
        </p:nvSpPr>
        <p:spPr>
          <a:xfrm>
            <a:off x="96252" y="85457"/>
            <a:ext cx="12192000" cy="405610"/>
          </a:xfrm>
        </p:spPr>
        <p:txBody>
          <a:bodyPr/>
          <a:lstStyle/>
          <a:p>
            <a:r>
              <a:rPr lang="it-IT" sz="2800" dirty="0"/>
              <a:t>2 di 4 – PROGETTO</a:t>
            </a:r>
          </a:p>
        </p:txBody>
      </p:sp>
      <p:pic>
        <p:nvPicPr>
          <p:cNvPr id="4" name="Immagine 3">
            <a:extLst>
              <a:ext uri="{FF2B5EF4-FFF2-40B4-BE49-F238E27FC236}">
                <a16:creationId xmlns:a16="http://schemas.microsoft.com/office/drawing/2014/main" id="{BFBA2307-C38C-4ADA-A3E1-A354E48F0280}"/>
              </a:ext>
            </a:extLst>
          </p:cNvPr>
          <p:cNvPicPr>
            <a:picLocks noChangeAspect="1"/>
          </p:cNvPicPr>
          <p:nvPr/>
        </p:nvPicPr>
        <p:blipFill>
          <a:blip r:embed="rId2"/>
          <a:stretch>
            <a:fillRect/>
          </a:stretch>
        </p:blipFill>
        <p:spPr>
          <a:xfrm>
            <a:off x="170898" y="577149"/>
            <a:ext cx="8229600" cy="4275986"/>
          </a:xfrm>
          <a:prstGeom prst="rect">
            <a:avLst/>
          </a:prstGeom>
          <a:ln>
            <a:solidFill>
              <a:srgbClr val="2F8C41"/>
            </a:solidFill>
          </a:ln>
        </p:spPr>
      </p:pic>
      <p:pic>
        <p:nvPicPr>
          <p:cNvPr id="5" name="Immagine 4">
            <a:extLst>
              <a:ext uri="{FF2B5EF4-FFF2-40B4-BE49-F238E27FC236}">
                <a16:creationId xmlns:a16="http://schemas.microsoft.com/office/drawing/2014/main" id="{7DCE1016-42F1-44C4-972F-00F6428AAD11}"/>
              </a:ext>
            </a:extLst>
          </p:cNvPr>
          <p:cNvPicPr>
            <a:picLocks noChangeAspect="1"/>
          </p:cNvPicPr>
          <p:nvPr/>
        </p:nvPicPr>
        <p:blipFill>
          <a:blip r:embed="rId3"/>
          <a:stretch>
            <a:fillRect/>
          </a:stretch>
        </p:blipFill>
        <p:spPr>
          <a:xfrm>
            <a:off x="5671623" y="2001356"/>
            <a:ext cx="6172199" cy="1984715"/>
          </a:xfrm>
          <a:prstGeom prst="rect">
            <a:avLst/>
          </a:prstGeom>
          <a:ln>
            <a:solidFill>
              <a:srgbClr val="2F8C41"/>
            </a:solidFill>
          </a:ln>
        </p:spPr>
      </p:pic>
      <p:pic>
        <p:nvPicPr>
          <p:cNvPr id="6" name="Immagine 5">
            <a:extLst>
              <a:ext uri="{FF2B5EF4-FFF2-40B4-BE49-F238E27FC236}">
                <a16:creationId xmlns:a16="http://schemas.microsoft.com/office/drawing/2014/main" id="{7C23784A-5E22-4918-AC66-4F2F5C0816CD}"/>
              </a:ext>
            </a:extLst>
          </p:cNvPr>
          <p:cNvPicPr>
            <a:picLocks noChangeAspect="1"/>
          </p:cNvPicPr>
          <p:nvPr/>
        </p:nvPicPr>
        <p:blipFill>
          <a:blip r:embed="rId4"/>
          <a:stretch>
            <a:fillRect/>
          </a:stretch>
        </p:blipFill>
        <p:spPr>
          <a:xfrm>
            <a:off x="170897" y="4939217"/>
            <a:ext cx="8229601" cy="1114285"/>
          </a:xfrm>
          <a:prstGeom prst="rect">
            <a:avLst/>
          </a:prstGeom>
          <a:ln>
            <a:solidFill>
              <a:srgbClr val="2F8C41"/>
            </a:solidFill>
          </a:ln>
        </p:spPr>
      </p:pic>
    </p:spTree>
    <p:extLst>
      <p:ext uri="{BB962C8B-B14F-4D97-AF65-F5344CB8AC3E}">
        <p14:creationId xmlns:p14="http://schemas.microsoft.com/office/powerpoint/2010/main" val="1194935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CD33BB-E992-49D6-B920-C2080CE38175}"/>
              </a:ext>
            </a:extLst>
          </p:cNvPr>
          <p:cNvSpPr>
            <a:spLocks noGrp="1"/>
          </p:cNvSpPr>
          <p:nvPr>
            <p:ph type="ctrTitle"/>
          </p:nvPr>
        </p:nvSpPr>
        <p:spPr>
          <a:xfrm>
            <a:off x="96252" y="85457"/>
            <a:ext cx="12192000" cy="427727"/>
          </a:xfrm>
        </p:spPr>
        <p:txBody>
          <a:bodyPr/>
          <a:lstStyle/>
          <a:p>
            <a:r>
              <a:rPr lang="it-IT" sz="2800" dirty="0"/>
              <a:t>2 di 4 – PROGETTO</a:t>
            </a:r>
          </a:p>
        </p:txBody>
      </p:sp>
      <p:pic>
        <p:nvPicPr>
          <p:cNvPr id="10" name="Immagine 9">
            <a:extLst>
              <a:ext uri="{FF2B5EF4-FFF2-40B4-BE49-F238E27FC236}">
                <a16:creationId xmlns:a16="http://schemas.microsoft.com/office/drawing/2014/main" id="{EDDFC49F-54AA-41D2-B83D-2533451CB2D7}"/>
              </a:ext>
            </a:extLst>
          </p:cNvPr>
          <p:cNvPicPr>
            <a:picLocks noChangeAspect="1"/>
          </p:cNvPicPr>
          <p:nvPr/>
        </p:nvPicPr>
        <p:blipFill>
          <a:blip r:embed="rId2"/>
          <a:stretch>
            <a:fillRect/>
          </a:stretch>
        </p:blipFill>
        <p:spPr>
          <a:xfrm>
            <a:off x="217550" y="581684"/>
            <a:ext cx="4979601" cy="1174550"/>
          </a:xfrm>
          <a:prstGeom prst="rect">
            <a:avLst/>
          </a:prstGeom>
          <a:ln>
            <a:solidFill>
              <a:srgbClr val="2F8C41"/>
            </a:solidFill>
          </a:ln>
        </p:spPr>
      </p:pic>
      <p:pic>
        <p:nvPicPr>
          <p:cNvPr id="11" name="Immagine 10">
            <a:extLst>
              <a:ext uri="{FF2B5EF4-FFF2-40B4-BE49-F238E27FC236}">
                <a16:creationId xmlns:a16="http://schemas.microsoft.com/office/drawing/2014/main" id="{0D03E449-B816-4FA5-8B47-D2178B50D025}"/>
              </a:ext>
            </a:extLst>
          </p:cNvPr>
          <p:cNvPicPr>
            <a:picLocks noChangeAspect="1"/>
          </p:cNvPicPr>
          <p:nvPr/>
        </p:nvPicPr>
        <p:blipFill>
          <a:blip r:embed="rId3"/>
          <a:stretch>
            <a:fillRect/>
          </a:stretch>
        </p:blipFill>
        <p:spPr>
          <a:xfrm>
            <a:off x="217550" y="1992590"/>
            <a:ext cx="6607337" cy="3656591"/>
          </a:xfrm>
          <a:prstGeom prst="rect">
            <a:avLst/>
          </a:prstGeom>
          <a:ln>
            <a:solidFill>
              <a:srgbClr val="2F8C41"/>
            </a:solidFill>
          </a:ln>
        </p:spPr>
      </p:pic>
      <p:pic>
        <p:nvPicPr>
          <p:cNvPr id="14" name="Immagine 13">
            <a:extLst>
              <a:ext uri="{FF2B5EF4-FFF2-40B4-BE49-F238E27FC236}">
                <a16:creationId xmlns:a16="http://schemas.microsoft.com/office/drawing/2014/main" id="{7286984C-DAB0-4D5A-A587-F7038DE31709}"/>
              </a:ext>
            </a:extLst>
          </p:cNvPr>
          <p:cNvPicPr>
            <a:picLocks noChangeAspect="1"/>
          </p:cNvPicPr>
          <p:nvPr/>
        </p:nvPicPr>
        <p:blipFill>
          <a:blip r:embed="rId4"/>
          <a:stretch>
            <a:fillRect/>
          </a:stretch>
        </p:blipFill>
        <p:spPr>
          <a:xfrm>
            <a:off x="5486497" y="749540"/>
            <a:ext cx="6607338" cy="4150689"/>
          </a:xfrm>
          <a:prstGeom prst="rect">
            <a:avLst/>
          </a:prstGeom>
          <a:ln>
            <a:solidFill>
              <a:srgbClr val="2F8C41"/>
            </a:solidFill>
          </a:ln>
        </p:spPr>
      </p:pic>
    </p:spTree>
    <p:extLst>
      <p:ext uri="{BB962C8B-B14F-4D97-AF65-F5344CB8AC3E}">
        <p14:creationId xmlns:p14="http://schemas.microsoft.com/office/powerpoint/2010/main" val="37609767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2FABE5-537B-4919-9DC5-76D817D415B5}"/>
              </a:ext>
            </a:extLst>
          </p:cNvPr>
          <p:cNvSpPr>
            <a:spLocks noGrp="1"/>
          </p:cNvSpPr>
          <p:nvPr>
            <p:ph type="ctrTitle"/>
          </p:nvPr>
        </p:nvSpPr>
        <p:spPr>
          <a:xfrm>
            <a:off x="96252" y="85457"/>
            <a:ext cx="12192000" cy="362412"/>
          </a:xfrm>
        </p:spPr>
        <p:txBody>
          <a:bodyPr/>
          <a:lstStyle/>
          <a:p>
            <a:r>
              <a:rPr lang="it-IT" sz="2800" dirty="0"/>
              <a:t>2 di 4 – PROGETTO</a:t>
            </a:r>
          </a:p>
        </p:txBody>
      </p:sp>
      <p:pic>
        <p:nvPicPr>
          <p:cNvPr id="4" name="Immagine 3">
            <a:extLst>
              <a:ext uri="{FF2B5EF4-FFF2-40B4-BE49-F238E27FC236}">
                <a16:creationId xmlns:a16="http://schemas.microsoft.com/office/drawing/2014/main" id="{73148F27-7608-4DD1-9CF3-29F3E242E690}"/>
              </a:ext>
            </a:extLst>
          </p:cNvPr>
          <p:cNvPicPr>
            <a:picLocks noChangeAspect="1"/>
          </p:cNvPicPr>
          <p:nvPr/>
        </p:nvPicPr>
        <p:blipFill>
          <a:blip r:embed="rId2"/>
          <a:stretch>
            <a:fillRect/>
          </a:stretch>
        </p:blipFill>
        <p:spPr>
          <a:xfrm>
            <a:off x="243178" y="540728"/>
            <a:ext cx="4440789" cy="3917041"/>
          </a:xfrm>
          <a:prstGeom prst="rect">
            <a:avLst/>
          </a:prstGeom>
          <a:ln>
            <a:solidFill>
              <a:srgbClr val="2F8C41"/>
            </a:solidFill>
          </a:ln>
        </p:spPr>
      </p:pic>
      <p:pic>
        <p:nvPicPr>
          <p:cNvPr id="5" name="Immagine 4">
            <a:extLst>
              <a:ext uri="{FF2B5EF4-FFF2-40B4-BE49-F238E27FC236}">
                <a16:creationId xmlns:a16="http://schemas.microsoft.com/office/drawing/2014/main" id="{1B63ABFF-FF9C-4884-8349-E3B4D405B811}"/>
              </a:ext>
            </a:extLst>
          </p:cNvPr>
          <p:cNvPicPr>
            <a:picLocks noChangeAspect="1"/>
          </p:cNvPicPr>
          <p:nvPr/>
        </p:nvPicPr>
        <p:blipFill>
          <a:blip r:embed="rId3"/>
          <a:stretch>
            <a:fillRect/>
          </a:stretch>
        </p:blipFill>
        <p:spPr>
          <a:xfrm>
            <a:off x="4945593" y="1091681"/>
            <a:ext cx="6820310" cy="5196963"/>
          </a:xfrm>
          <a:prstGeom prst="rect">
            <a:avLst/>
          </a:prstGeom>
          <a:ln>
            <a:solidFill>
              <a:srgbClr val="2F8C41"/>
            </a:solidFill>
          </a:ln>
        </p:spPr>
      </p:pic>
    </p:spTree>
    <p:extLst>
      <p:ext uri="{BB962C8B-B14F-4D97-AF65-F5344CB8AC3E}">
        <p14:creationId xmlns:p14="http://schemas.microsoft.com/office/powerpoint/2010/main" val="9316289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2998F8-4F98-4C47-9E44-8FB5C880CA77}"/>
              </a:ext>
            </a:extLst>
          </p:cNvPr>
          <p:cNvSpPr>
            <a:spLocks noGrp="1"/>
          </p:cNvSpPr>
          <p:nvPr>
            <p:ph type="ctrTitle"/>
          </p:nvPr>
        </p:nvSpPr>
        <p:spPr>
          <a:xfrm>
            <a:off x="96252" y="85457"/>
            <a:ext cx="12192000" cy="390404"/>
          </a:xfrm>
        </p:spPr>
        <p:txBody>
          <a:bodyPr/>
          <a:lstStyle/>
          <a:p>
            <a:r>
              <a:rPr lang="it-IT" sz="2800" dirty="0"/>
              <a:t>2 di 4 – PROGETTO</a:t>
            </a:r>
          </a:p>
        </p:txBody>
      </p:sp>
      <p:pic>
        <p:nvPicPr>
          <p:cNvPr id="4" name="Immagine 3">
            <a:extLst>
              <a:ext uri="{FF2B5EF4-FFF2-40B4-BE49-F238E27FC236}">
                <a16:creationId xmlns:a16="http://schemas.microsoft.com/office/drawing/2014/main" id="{54F27D13-E68F-417B-9377-0A1E771C425B}"/>
              </a:ext>
            </a:extLst>
          </p:cNvPr>
          <p:cNvPicPr>
            <a:picLocks noChangeAspect="1"/>
          </p:cNvPicPr>
          <p:nvPr/>
        </p:nvPicPr>
        <p:blipFill>
          <a:blip r:embed="rId2"/>
          <a:stretch>
            <a:fillRect/>
          </a:stretch>
        </p:blipFill>
        <p:spPr>
          <a:xfrm>
            <a:off x="214605" y="786961"/>
            <a:ext cx="10412963" cy="2807643"/>
          </a:xfrm>
          <a:prstGeom prst="rect">
            <a:avLst/>
          </a:prstGeom>
          <a:ln>
            <a:solidFill>
              <a:srgbClr val="2F8C41"/>
            </a:solidFill>
          </a:ln>
        </p:spPr>
      </p:pic>
      <p:pic>
        <p:nvPicPr>
          <p:cNvPr id="5" name="Immagine 4">
            <a:extLst>
              <a:ext uri="{FF2B5EF4-FFF2-40B4-BE49-F238E27FC236}">
                <a16:creationId xmlns:a16="http://schemas.microsoft.com/office/drawing/2014/main" id="{1CE700A9-B234-4759-B420-1AA5A125588C}"/>
              </a:ext>
            </a:extLst>
          </p:cNvPr>
          <p:cNvPicPr>
            <a:picLocks noChangeAspect="1"/>
          </p:cNvPicPr>
          <p:nvPr/>
        </p:nvPicPr>
        <p:blipFill>
          <a:blip r:embed="rId3"/>
          <a:stretch>
            <a:fillRect/>
          </a:stretch>
        </p:blipFill>
        <p:spPr>
          <a:xfrm>
            <a:off x="4394720" y="3905704"/>
            <a:ext cx="7231224" cy="2324173"/>
          </a:xfrm>
          <a:prstGeom prst="rect">
            <a:avLst/>
          </a:prstGeom>
          <a:ln>
            <a:solidFill>
              <a:srgbClr val="2F8C41"/>
            </a:solidFill>
          </a:ln>
        </p:spPr>
      </p:pic>
    </p:spTree>
    <p:extLst>
      <p:ext uri="{BB962C8B-B14F-4D97-AF65-F5344CB8AC3E}">
        <p14:creationId xmlns:p14="http://schemas.microsoft.com/office/powerpoint/2010/main" val="33621379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35FF09-02AF-4964-8C3A-FFD42A3EF90C}"/>
              </a:ext>
            </a:extLst>
          </p:cNvPr>
          <p:cNvSpPr>
            <a:spLocks noGrp="1"/>
          </p:cNvSpPr>
          <p:nvPr>
            <p:ph type="ctrTitle"/>
          </p:nvPr>
        </p:nvSpPr>
        <p:spPr>
          <a:xfrm>
            <a:off x="96252" y="85457"/>
            <a:ext cx="12192000" cy="343751"/>
          </a:xfrm>
        </p:spPr>
        <p:txBody>
          <a:bodyPr/>
          <a:lstStyle/>
          <a:p>
            <a:r>
              <a:rPr lang="it-IT" sz="2800" dirty="0"/>
              <a:t>2 di 4 – PROGETTO</a:t>
            </a:r>
          </a:p>
        </p:txBody>
      </p:sp>
      <p:pic>
        <p:nvPicPr>
          <p:cNvPr id="5" name="Immagine 4">
            <a:extLst>
              <a:ext uri="{FF2B5EF4-FFF2-40B4-BE49-F238E27FC236}">
                <a16:creationId xmlns:a16="http://schemas.microsoft.com/office/drawing/2014/main" id="{4F002BE5-6635-454F-94CC-64E2CFA322CD}"/>
              </a:ext>
            </a:extLst>
          </p:cNvPr>
          <p:cNvPicPr>
            <a:picLocks noChangeAspect="1"/>
          </p:cNvPicPr>
          <p:nvPr/>
        </p:nvPicPr>
        <p:blipFill>
          <a:blip r:embed="rId2"/>
          <a:stretch>
            <a:fillRect/>
          </a:stretch>
        </p:blipFill>
        <p:spPr>
          <a:xfrm>
            <a:off x="221157" y="541176"/>
            <a:ext cx="8139894" cy="4758612"/>
          </a:xfrm>
          <a:prstGeom prst="rect">
            <a:avLst/>
          </a:prstGeom>
          <a:ln>
            <a:solidFill>
              <a:srgbClr val="2F8C41"/>
            </a:solidFill>
          </a:ln>
        </p:spPr>
      </p:pic>
      <p:pic>
        <p:nvPicPr>
          <p:cNvPr id="6" name="Immagine 5">
            <a:extLst>
              <a:ext uri="{FF2B5EF4-FFF2-40B4-BE49-F238E27FC236}">
                <a16:creationId xmlns:a16="http://schemas.microsoft.com/office/drawing/2014/main" id="{EF03F8DA-0756-49D3-8BE2-1691B7CDCA43}"/>
              </a:ext>
            </a:extLst>
          </p:cNvPr>
          <p:cNvPicPr>
            <a:picLocks noChangeAspect="1"/>
          </p:cNvPicPr>
          <p:nvPr/>
        </p:nvPicPr>
        <p:blipFill>
          <a:blip r:embed="rId3"/>
          <a:stretch>
            <a:fillRect/>
          </a:stretch>
        </p:blipFill>
        <p:spPr>
          <a:xfrm>
            <a:off x="5326773" y="3060441"/>
            <a:ext cx="6644070" cy="3256383"/>
          </a:xfrm>
          <a:prstGeom prst="rect">
            <a:avLst/>
          </a:prstGeom>
          <a:ln>
            <a:solidFill>
              <a:srgbClr val="2F8C41"/>
            </a:solidFill>
          </a:ln>
        </p:spPr>
      </p:pic>
    </p:spTree>
    <p:extLst>
      <p:ext uri="{BB962C8B-B14F-4D97-AF65-F5344CB8AC3E}">
        <p14:creationId xmlns:p14="http://schemas.microsoft.com/office/powerpoint/2010/main" val="26170580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2B375C-476E-4309-9AD3-5FC2FBEE0BF1}"/>
              </a:ext>
            </a:extLst>
          </p:cNvPr>
          <p:cNvSpPr>
            <a:spLocks noGrp="1"/>
          </p:cNvSpPr>
          <p:nvPr>
            <p:ph type="ctrTitle"/>
          </p:nvPr>
        </p:nvSpPr>
        <p:spPr>
          <a:xfrm>
            <a:off x="96252" y="85457"/>
            <a:ext cx="12192000" cy="409065"/>
          </a:xfrm>
        </p:spPr>
        <p:txBody>
          <a:bodyPr/>
          <a:lstStyle/>
          <a:p>
            <a:r>
              <a:rPr lang="it-IT" sz="2800" dirty="0"/>
              <a:t>2 di 4 – PROGETTO</a:t>
            </a:r>
          </a:p>
        </p:txBody>
      </p:sp>
      <p:pic>
        <p:nvPicPr>
          <p:cNvPr id="4" name="Immagine 3">
            <a:extLst>
              <a:ext uri="{FF2B5EF4-FFF2-40B4-BE49-F238E27FC236}">
                <a16:creationId xmlns:a16="http://schemas.microsoft.com/office/drawing/2014/main" id="{88FA96E4-AC4D-4CF1-ABB5-F1295252EEB3}"/>
              </a:ext>
            </a:extLst>
          </p:cNvPr>
          <p:cNvPicPr>
            <a:picLocks noChangeAspect="1"/>
          </p:cNvPicPr>
          <p:nvPr/>
        </p:nvPicPr>
        <p:blipFill>
          <a:blip r:embed="rId2"/>
          <a:stretch>
            <a:fillRect/>
          </a:stretch>
        </p:blipFill>
        <p:spPr>
          <a:xfrm>
            <a:off x="833534" y="930707"/>
            <a:ext cx="10524931" cy="4313380"/>
          </a:xfrm>
          <a:prstGeom prst="rect">
            <a:avLst/>
          </a:prstGeom>
        </p:spPr>
      </p:pic>
    </p:spTree>
    <p:extLst>
      <p:ext uri="{BB962C8B-B14F-4D97-AF65-F5344CB8AC3E}">
        <p14:creationId xmlns:p14="http://schemas.microsoft.com/office/powerpoint/2010/main" val="40742745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32764D-E42A-495F-8D25-4FB6F10EA75A}"/>
              </a:ext>
            </a:extLst>
          </p:cNvPr>
          <p:cNvSpPr>
            <a:spLocks noGrp="1"/>
          </p:cNvSpPr>
          <p:nvPr>
            <p:ph type="ctrTitle"/>
          </p:nvPr>
        </p:nvSpPr>
        <p:spPr>
          <a:xfrm>
            <a:off x="96252" y="85457"/>
            <a:ext cx="12192000" cy="427727"/>
          </a:xfrm>
        </p:spPr>
        <p:txBody>
          <a:bodyPr/>
          <a:lstStyle/>
          <a:p>
            <a:r>
              <a:rPr lang="it-IT" sz="2800" dirty="0"/>
              <a:t>3 di 4 – DOCUMENTI</a:t>
            </a:r>
          </a:p>
        </p:txBody>
      </p:sp>
      <p:pic>
        <p:nvPicPr>
          <p:cNvPr id="4" name="Immagine 3">
            <a:extLst>
              <a:ext uri="{FF2B5EF4-FFF2-40B4-BE49-F238E27FC236}">
                <a16:creationId xmlns:a16="http://schemas.microsoft.com/office/drawing/2014/main" id="{3366C715-A47C-4E1E-906A-47D3F7739739}"/>
              </a:ext>
            </a:extLst>
          </p:cNvPr>
          <p:cNvPicPr>
            <a:picLocks noChangeAspect="1"/>
          </p:cNvPicPr>
          <p:nvPr/>
        </p:nvPicPr>
        <p:blipFill>
          <a:blip r:embed="rId2"/>
          <a:stretch>
            <a:fillRect/>
          </a:stretch>
        </p:blipFill>
        <p:spPr>
          <a:xfrm>
            <a:off x="178670" y="625152"/>
            <a:ext cx="7509754" cy="4450022"/>
          </a:xfrm>
          <a:prstGeom prst="rect">
            <a:avLst/>
          </a:prstGeom>
          <a:ln>
            <a:solidFill>
              <a:srgbClr val="2F8C41"/>
            </a:solidFill>
          </a:ln>
        </p:spPr>
      </p:pic>
      <p:pic>
        <p:nvPicPr>
          <p:cNvPr id="5" name="Immagine 4">
            <a:extLst>
              <a:ext uri="{FF2B5EF4-FFF2-40B4-BE49-F238E27FC236}">
                <a16:creationId xmlns:a16="http://schemas.microsoft.com/office/drawing/2014/main" id="{EEFEC272-6FAF-41E0-AB77-1DBF61642457}"/>
              </a:ext>
            </a:extLst>
          </p:cNvPr>
          <p:cNvPicPr>
            <a:picLocks noChangeAspect="1"/>
          </p:cNvPicPr>
          <p:nvPr/>
        </p:nvPicPr>
        <p:blipFill>
          <a:blip r:embed="rId3"/>
          <a:stretch>
            <a:fillRect/>
          </a:stretch>
        </p:blipFill>
        <p:spPr>
          <a:xfrm>
            <a:off x="5449078" y="4307631"/>
            <a:ext cx="6260841" cy="2086947"/>
          </a:xfrm>
          <a:prstGeom prst="rect">
            <a:avLst/>
          </a:prstGeom>
          <a:ln>
            <a:solidFill>
              <a:srgbClr val="2F8C41"/>
            </a:solidFill>
          </a:ln>
        </p:spPr>
      </p:pic>
    </p:spTree>
    <p:extLst>
      <p:ext uri="{BB962C8B-B14F-4D97-AF65-F5344CB8AC3E}">
        <p14:creationId xmlns:p14="http://schemas.microsoft.com/office/powerpoint/2010/main" val="26360614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95448E-0AB1-47E6-B210-19BA44D72A3D}"/>
              </a:ext>
            </a:extLst>
          </p:cNvPr>
          <p:cNvSpPr>
            <a:spLocks noGrp="1"/>
          </p:cNvSpPr>
          <p:nvPr>
            <p:ph type="ctrTitle"/>
          </p:nvPr>
        </p:nvSpPr>
        <p:spPr/>
        <p:txBody>
          <a:bodyPr/>
          <a:lstStyle/>
          <a:p>
            <a:r>
              <a:rPr lang="it-IT" sz="2800" dirty="0"/>
              <a:t>3 di 4 – DOCUMENTI</a:t>
            </a:r>
          </a:p>
        </p:txBody>
      </p:sp>
      <p:pic>
        <p:nvPicPr>
          <p:cNvPr id="4" name="Immagine 3">
            <a:extLst>
              <a:ext uri="{FF2B5EF4-FFF2-40B4-BE49-F238E27FC236}">
                <a16:creationId xmlns:a16="http://schemas.microsoft.com/office/drawing/2014/main" id="{7B9389AE-3F0B-442D-BA8F-4A61BE649AE0}"/>
              </a:ext>
            </a:extLst>
          </p:cNvPr>
          <p:cNvPicPr>
            <a:picLocks noChangeAspect="1"/>
          </p:cNvPicPr>
          <p:nvPr/>
        </p:nvPicPr>
        <p:blipFill>
          <a:blip r:embed="rId2"/>
          <a:stretch>
            <a:fillRect/>
          </a:stretch>
        </p:blipFill>
        <p:spPr>
          <a:xfrm>
            <a:off x="251927" y="751297"/>
            <a:ext cx="9171991" cy="3102292"/>
          </a:xfrm>
          <a:prstGeom prst="rect">
            <a:avLst/>
          </a:prstGeom>
          <a:ln>
            <a:solidFill>
              <a:srgbClr val="2F8C41"/>
            </a:solidFill>
          </a:ln>
        </p:spPr>
      </p:pic>
      <p:pic>
        <p:nvPicPr>
          <p:cNvPr id="5" name="Immagine 4">
            <a:extLst>
              <a:ext uri="{FF2B5EF4-FFF2-40B4-BE49-F238E27FC236}">
                <a16:creationId xmlns:a16="http://schemas.microsoft.com/office/drawing/2014/main" id="{A1163E01-2E2C-4573-A719-636A2B9B1D26}"/>
              </a:ext>
            </a:extLst>
          </p:cNvPr>
          <p:cNvPicPr>
            <a:picLocks noChangeAspect="1"/>
          </p:cNvPicPr>
          <p:nvPr/>
        </p:nvPicPr>
        <p:blipFill>
          <a:blip r:embed="rId3"/>
          <a:stretch>
            <a:fillRect/>
          </a:stretch>
        </p:blipFill>
        <p:spPr>
          <a:xfrm>
            <a:off x="4357398" y="3953772"/>
            <a:ext cx="7529804" cy="2391121"/>
          </a:xfrm>
          <a:prstGeom prst="rect">
            <a:avLst/>
          </a:prstGeom>
          <a:ln>
            <a:solidFill>
              <a:srgbClr val="2F8C41"/>
            </a:solidFill>
          </a:ln>
        </p:spPr>
      </p:pic>
    </p:spTree>
    <p:extLst>
      <p:ext uri="{BB962C8B-B14F-4D97-AF65-F5344CB8AC3E}">
        <p14:creationId xmlns:p14="http://schemas.microsoft.com/office/powerpoint/2010/main" val="2221259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68EEBCA-4D46-3724-95A0-D2F3F8FDC3B5}"/>
              </a:ext>
            </a:extLst>
          </p:cNvPr>
          <p:cNvSpPr>
            <a:spLocks noGrp="1"/>
          </p:cNvSpPr>
          <p:nvPr>
            <p:ph type="ctrTitle"/>
          </p:nvPr>
        </p:nvSpPr>
        <p:spPr/>
        <p:txBody>
          <a:bodyPr/>
          <a:lstStyle/>
          <a:p>
            <a:r>
              <a:rPr lang="it-IT" sz="2800" dirty="0"/>
              <a:t>4 di 4 – INVIO AL PROTOCOLLO</a:t>
            </a:r>
          </a:p>
        </p:txBody>
      </p:sp>
      <p:pic>
        <p:nvPicPr>
          <p:cNvPr id="5" name="Immagine 4">
            <a:extLst>
              <a:ext uri="{FF2B5EF4-FFF2-40B4-BE49-F238E27FC236}">
                <a16:creationId xmlns:a16="http://schemas.microsoft.com/office/drawing/2014/main" id="{D3937EC9-7D3D-E90D-FEC6-522564C28D1B}"/>
              </a:ext>
            </a:extLst>
          </p:cNvPr>
          <p:cNvPicPr>
            <a:picLocks noChangeAspect="1"/>
          </p:cNvPicPr>
          <p:nvPr/>
        </p:nvPicPr>
        <p:blipFill>
          <a:blip r:embed="rId2"/>
          <a:stretch>
            <a:fillRect/>
          </a:stretch>
        </p:blipFill>
        <p:spPr>
          <a:xfrm>
            <a:off x="313518" y="1095049"/>
            <a:ext cx="11564964" cy="4667901"/>
          </a:xfrm>
          <a:prstGeom prst="rect">
            <a:avLst/>
          </a:prstGeom>
        </p:spPr>
      </p:pic>
    </p:spTree>
    <p:extLst>
      <p:ext uri="{BB962C8B-B14F-4D97-AF65-F5344CB8AC3E}">
        <p14:creationId xmlns:p14="http://schemas.microsoft.com/office/powerpoint/2010/main" val="112564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6E2E3-8DDD-7D60-187B-CE5A55351BE7}"/>
            </a:ext>
          </a:extLst>
        </p:cNvPr>
        <p:cNvGrpSpPr/>
        <p:nvPr/>
      </p:nvGrpSpPr>
      <p:grpSpPr>
        <a:xfrm>
          <a:off x="0" y="0"/>
          <a:ext cx="0" cy="0"/>
          <a:chOff x="0" y="0"/>
          <a:chExt cx="0" cy="0"/>
        </a:xfrm>
      </p:grpSpPr>
      <p:sp>
        <p:nvSpPr>
          <p:cNvPr id="2" name="TextBox 5">
            <a:extLst>
              <a:ext uri="{FF2B5EF4-FFF2-40B4-BE49-F238E27FC236}">
                <a16:creationId xmlns:a16="http://schemas.microsoft.com/office/drawing/2014/main" id="{80D6B728-1B38-0F1C-04DB-2A29C7BF10ED}"/>
              </a:ext>
            </a:extLst>
          </p:cNvPr>
          <p:cNvSpPr txBox="1"/>
          <p:nvPr/>
        </p:nvSpPr>
        <p:spPr>
          <a:xfrm>
            <a:off x="261937" y="942975"/>
            <a:ext cx="11668125" cy="2008242"/>
          </a:xfrm>
          <a:prstGeom prst="rect">
            <a:avLst/>
          </a:prstGeom>
          <a:noFill/>
        </p:spPr>
        <p:txBody>
          <a:bodyPr wrap="square" lIns="0" tIns="0" rIns="0" bIns="0" anchor="t">
            <a:spAutoFit/>
          </a:bodyPr>
          <a:lstStyle/>
          <a:p>
            <a:pPr algn="ctr"/>
            <a:endParaRPr lang="it-IT" sz="4350" b="1" i="0" u="none" dirty="0">
              <a:solidFill>
                <a:srgbClr val="005A26"/>
              </a:solidFill>
              <a:latin typeface="+mj-lt"/>
            </a:endParaRPr>
          </a:p>
          <a:p>
            <a:pPr algn="ctr"/>
            <a:endParaRPr lang="it-IT" sz="4350" b="1" dirty="0">
              <a:solidFill>
                <a:srgbClr val="005A26"/>
              </a:solidFill>
              <a:latin typeface="+mj-lt"/>
            </a:endParaRPr>
          </a:p>
          <a:p>
            <a:pPr algn="ctr"/>
            <a:r>
              <a:rPr sz="4350" b="1" i="0" u="none" dirty="0" err="1">
                <a:solidFill>
                  <a:srgbClr val="005A26"/>
                </a:solidFill>
                <a:latin typeface="+mj-lt"/>
              </a:rPr>
              <a:t>Sessione</a:t>
            </a:r>
            <a:r>
              <a:rPr sz="4350" b="1" i="0" u="none" dirty="0">
                <a:solidFill>
                  <a:srgbClr val="005A26"/>
                </a:solidFill>
                <a:latin typeface="+mj-lt"/>
              </a:rPr>
              <a:t> </a:t>
            </a:r>
            <a:r>
              <a:rPr sz="4350" b="1" i="0" u="none" dirty="0" err="1">
                <a:solidFill>
                  <a:srgbClr val="005A26"/>
                </a:solidFill>
                <a:latin typeface="+mj-lt"/>
              </a:rPr>
              <a:t>Domande</a:t>
            </a:r>
            <a:r>
              <a:rPr sz="4350" b="1" i="0" u="none" dirty="0">
                <a:solidFill>
                  <a:srgbClr val="005A26"/>
                </a:solidFill>
                <a:latin typeface="+mj-lt"/>
              </a:rPr>
              <a:t> e </a:t>
            </a:r>
            <a:r>
              <a:rPr sz="4350" b="1" i="0" u="none" dirty="0" err="1">
                <a:solidFill>
                  <a:srgbClr val="005A26"/>
                </a:solidFill>
                <a:latin typeface="+mj-lt"/>
              </a:rPr>
              <a:t>Risposte</a:t>
            </a:r>
            <a:endParaRPr sz="4350" b="1" i="0" u="none" dirty="0">
              <a:solidFill>
                <a:srgbClr val="005A26"/>
              </a:solidFill>
              <a:latin typeface="+mj-lt"/>
            </a:endParaRPr>
          </a:p>
        </p:txBody>
      </p:sp>
    </p:spTree>
    <p:extLst>
      <p:ext uri="{BB962C8B-B14F-4D97-AF65-F5344CB8AC3E}">
        <p14:creationId xmlns:p14="http://schemas.microsoft.com/office/powerpoint/2010/main" val="16813123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8FD91B-02DA-D49A-BE5C-E034AA88D8F1}"/>
              </a:ext>
            </a:extLst>
          </p:cNvPr>
          <p:cNvSpPr>
            <a:spLocks noGrp="1"/>
          </p:cNvSpPr>
          <p:nvPr>
            <p:ph type="ctrTitle"/>
          </p:nvPr>
        </p:nvSpPr>
        <p:spPr>
          <a:xfrm>
            <a:off x="977659" y="251846"/>
            <a:ext cx="12192000" cy="753080"/>
          </a:xfrm>
        </p:spPr>
        <p:txBody>
          <a:bodyPr/>
          <a:lstStyle/>
          <a:p>
            <a:r>
              <a:rPr lang="it-IT" sz="2800" b="1" dirty="0">
                <a:solidFill>
                  <a:srgbClr val="005A26"/>
                </a:solidFill>
                <a:latin typeface="+mj-lt"/>
                <a:ea typeface="+mn-ea"/>
                <a:cs typeface="+mn-cs"/>
              </a:rPr>
              <a:t>INFORMAZIONI E CONTATTI</a:t>
            </a:r>
          </a:p>
        </p:txBody>
      </p:sp>
      <p:sp>
        <p:nvSpPr>
          <p:cNvPr id="3" name="Sottotitolo 2">
            <a:extLst>
              <a:ext uri="{FF2B5EF4-FFF2-40B4-BE49-F238E27FC236}">
                <a16:creationId xmlns:a16="http://schemas.microsoft.com/office/drawing/2014/main" id="{F4B10B4A-D914-8734-CB2F-37D5FAEC070E}"/>
              </a:ext>
            </a:extLst>
          </p:cNvPr>
          <p:cNvSpPr>
            <a:spLocks noGrp="1"/>
          </p:cNvSpPr>
          <p:nvPr>
            <p:ph type="subTitle" idx="1"/>
          </p:nvPr>
        </p:nvSpPr>
        <p:spPr>
          <a:xfrm>
            <a:off x="1931670" y="868680"/>
            <a:ext cx="9282671" cy="5166360"/>
          </a:xfrm>
        </p:spPr>
        <p:txBody>
          <a:bodyPr/>
          <a:lstStyle/>
          <a:p>
            <a:pPr marL="14288" indent="-14288" algn="just"/>
            <a:endParaRPr lang="it-IT" dirty="0">
              <a:latin typeface="Arial" panose="020B0604020202020204" pitchFamily="34" charset="0"/>
              <a:cs typeface="Arial" panose="020B0604020202020204" pitchFamily="34" charset="0"/>
            </a:endParaRPr>
          </a:p>
          <a:p>
            <a:pPr marL="14288" indent="-14288" algn="just"/>
            <a:r>
              <a:rPr lang="it-IT" dirty="0">
                <a:latin typeface="Arial" panose="020B0604020202020204" pitchFamily="34" charset="0"/>
                <a:cs typeface="Arial" panose="020B0604020202020204" pitchFamily="34" charset="0"/>
              </a:rPr>
              <a:t>Qualsiasi informazione relativa ai contenuti del bando e agli adempimenti connessi potrà essere richiesta a:</a:t>
            </a:r>
          </a:p>
          <a:p>
            <a:pPr algn="just"/>
            <a:endParaRPr lang="it-IT" dirty="0">
              <a:latin typeface="Arial" panose="020B0604020202020204" pitchFamily="34" charset="0"/>
              <a:cs typeface="Arial" panose="020B0604020202020204" pitchFamily="34" charset="0"/>
            </a:endParaRPr>
          </a:p>
          <a:p>
            <a:pPr algn="just"/>
            <a:r>
              <a:rPr lang="it-IT" dirty="0">
                <a:latin typeface="Arial" panose="020B0604020202020204" pitchFamily="34" charset="0"/>
                <a:cs typeface="Arial" panose="020B0604020202020204" pitchFamily="34" charset="0"/>
              </a:rPr>
              <a:t>BandoTerzoSettore2026@regione.lombardia.it</a:t>
            </a:r>
          </a:p>
          <a:p>
            <a:pPr algn="just"/>
            <a:endParaRPr lang="it-IT" dirty="0">
              <a:latin typeface="Arial" panose="020B0604020202020204" pitchFamily="34" charset="0"/>
              <a:cs typeface="Arial" panose="020B0604020202020204" pitchFamily="34" charset="0"/>
            </a:endParaRPr>
          </a:p>
          <a:p>
            <a:pPr marL="14288" indent="-14288" algn="just"/>
            <a:endParaRPr lang="it-IT" dirty="0">
              <a:latin typeface="Arial" panose="020B0604020202020204" pitchFamily="34" charset="0"/>
              <a:cs typeface="Arial" panose="020B0604020202020204" pitchFamily="34" charset="0"/>
            </a:endParaRPr>
          </a:p>
          <a:p>
            <a:pPr marL="14288" indent="-14288" algn="just"/>
            <a:endParaRPr lang="it-IT" dirty="0">
              <a:latin typeface="Arial" panose="020B0604020202020204" pitchFamily="34" charset="0"/>
              <a:cs typeface="Arial" panose="020B0604020202020204" pitchFamily="34" charset="0"/>
            </a:endParaRPr>
          </a:p>
          <a:p>
            <a:pPr marL="14288" indent="-14288" algn="just"/>
            <a:r>
              <a:rPr lang="it-IT" dirty="0">
                <a:latin typeface="Arial" panose="020B0604020202020204" pitchFamily="34" charset="0"/>
                <a:cs typeface="Arial" panose="020B0604020202020204" pitchFamily="34" charset="0"/>
              </a:rPr>
              <a:t>Per le richieste di assistenza alla compilazione on-line e per i quesiti di ordine tecnico sulle procedure informatizzate è possibile contattare l’indirizzo:</a:t>
            </a:r>
          </a:p>
          <a:p>
            <a:pPr algn="just"/>
            <a:r>
              <a:rPr lang="it-IT" dirty="0">
                <a:latin typeface="Arial" panose="020B0604020202020204" pitchFamily="34" charset="0"/>
                <a:cs typeface="Arial" panose="020B0604020202020204" pitchFamily="34" charset="0"/>
                <a:hlinkClick r:id="rId2"/>
              </a:rPr>
              <a:t>Bandi@regione.lombardia.it</a:t>
            </a:r>
            <a:endParaRPr lang="it-IT" dirty="0">
              <a:latin typeface="Arial" panose="020B0604020202020204" pitchFamily="34" charset="0"/>
              <a:cs typeface="Arial" panose="020B0604020202020204" pitchFamily="34" charset="0"/>
            </a:endParaRPr>
          </a:p>
          <a:p>
            <a:pPr algn="just"/>
            <a:r>
              <a:rPr lang="it-IT" i="1" dirty="0">
                <a:latin typeface="Arial" panose="020B0604020202020204" pitchFamily="34" charset="0"/>
                <a:cs typeface="Arial" panose="020B0604020202020204" pitchFamily="34" charset="0"/>
              </a:rPr>
              <a:t>oppure</a:t>
            </a:r>
          </a:p>
          <a:p>
            <a:pPr algn="just"/>
            <a:r>
              <a:rPr lang="it-IT" dirty="0">
                <a:latin typeface="Arial" panose="020B0604020202020204" pitchFamily="34" charset="0"/>
                <a:cs typeface="Arial" panose="020B0604020202020204" pitchFamily="34" charset="0"/>
              </a:rPr>
              <a:t>Call Center di Lombardia Informatica</a:t>
            </a:r>
          </a:p>
          <a:p>
            <a:pPr algn="just"/>
            <a:r>
              <a:rPr lang="it-IT" dirty="0">
                <a:latin typeface="Arial" panose="020B0604020202020204" pitchFamily="34" charset="0"/>
                <a:cs typeface="Arial" panose="020B0604020202020204" pitchFamily="34" charset="0"/>
              </a:rPr>
              <a:t>numero verde 800.131.151 </a:t>
            </a:r>
          </a:p>
          <a:p>
            <a:pPr algn="just"/>
            <a:r>
              <a:rPr lang="it-IT" dirty="0">
                <a:latin typeface="Arial" panose="020B0604020202020204" pitchFamily="34" charset="0"/>
                <a:cs typeface="Arial" panose="020B0604020202020204" pitchFamily="34" charset="0"/>
              </a:rPr>
              <a:t>operativo dal lunedì al sabato, escluso i festivi:</a:t>
            </a:r>
          </a:p>
          <a:p>
            <a:pPr algn="just"/>
            <a:r>
              <a:rPr lang="it-IT" dirty="0">
                <a:latin typeface="Arial" panose="020B0604020202020204" pitchFamily="34" charset="0"/>
                <a:cs typeface="Arial" panose="020B0604020202020204" pitchFamily="34" charset="0"/>
              </a:rPr>
              <a:t>dalle ore 8.00 alle ore 20.00 per i quesiti di ordine tecnico</a:t>
            </a:r>
          </a:p>
          <a:p>
            <a:pPr algn="just"/>
            <a:r>
              <a:rPr lang="it-IT" dirty="0">
                <a:latin typeface="Arial" panose="020B0604020202020204" pitchFamily="34" charset="0"/>
                <a:cs typeface="Arial" panose="020B0604020202020204" pitchFamily="34" charset="0"/>
              </a:rPr>
              <a:t>dalle ore 8.30 alle ore 17.00 per richieste di assistenza tecnica</a:t>
            </a:r>
          </a:p>
        </p:txBody>
      </p:sp>
      <p:pic>
        <p:nvPicPr>
          <p:cNvPr id="6" name="Immagine 5" descr="Support vector icon. headset. eps 10. green icon Stock Vector by ...">
            <a:extLst>
              <a:ext uri="{FF2B5EF4-FFF2-40B4-BE49-F238E27FC236}">
                <a16:creationId xmlns:a16="http://schemas.microsoft.com/office/drawing/2014/main" id="{436A52B6-A6FF-A57F-D3FD-79F997937506}"/>
              </a:ext>
            </a:extLst>
          </p:cNvPr>
          <p:cNvPicPr>
            <a:picLocks noChangeAspect="1"/>
          </p:cNvPicPr>
          <p:nvPr/>
        </p:nvPicPr>
        <p:blipFill>
          <a:blip r:embed="rId3"/>
          <a:stretch>
            <a:fillRect/>
          </a:stretch>
        </p:blipFill>
        <p:spPr>
          <a:xfrm>
            <a:off x="1093752" y="4256707"/>
            <a:ext cx="768662" cy="768662"/>
          </a:xfrm>
          <a:prstGeom prst="rect">
            <a:avLst/>
          </a:prstGeom>
        </p:spPr>
      </p:pic>
      <p:pic>
        <p:nvPicPr>
          <p:cNvPr id="7" name="Immagine 6" descr="Email Green PNG Transparent Images Free Download | Vector Files ...">
            <a:extLst>
              <a:ext uri="{FF2B5EF4-FFF2-40B4-BE49-F238E27FC236}">
                <a16:creationId xmlns:a16="http://schemas.microsoft.com/office/drawing/2014/main" id="{40F84826-729D-18CA-4890-6E6B1379312F}"/>
              </a:ext>
            </a:extLst>
          </p:cNvPr>
          <p:cNvPicPr>
            <a:picLocks noChangeAspect="1"/>
          </p:cNvPicPr>
          <p:nvPr/>
        </p:nvPicPr>
        <p:blipFill>
          <a:blip r:embed="rId4"/>
          <a:stretch>
            <a:fillRect/>
          </a:stretch>
        </p:blipFill>
        <p:spPr>
          <a:xfrm>
            <a:off x="1096583" y="1832632"/>
            <a:ext cx="768662" cy="768662"/>
          </a:xfrm>
          <a:prstGeom prst="rect">
            <a:avLst/>
          </a:prstGeom>
        </p:spPr>
      </p:pic>
      <p:pic>
        <p:nvPicPr>
          <p:cNvPr id="8" name="Immagine 7" descr="Email Green PNG Transparent Images Free Download | Vector Files ...">
            <a:extLst>
              <a:ext uri="{FF2B5EF4-FFF2-40B4-BE49-F238E27FC236}">
                <a16:creationId xmlns:a16="http://schemas.microsoft.com/office/drawing/2014/main" id="{F9E0F6EC-2A44-338F-CBE3-AD2E2DE56A79}"/>
              </a:ext>
            </a:extLst>
          </p:cNvPr>
          <p:cNvPicPr>
            <a:picLocks noChangeAspect="1"/>
          </p:cNvPicPr>
          <p:nvPr/>
        </p:nvPicPr>
        <p:blipFill>
          <a:blip r:embed="rId4"/>
          <a:stretch>
            <a:fillRect/>
          </a:stretch>
        </p:blipFill>
        <p:spPr>
          <a:xfrm>
            <a:off x="1096583" y="3067529"/>
            <a:ext cx="768662" cy="768662"/>
          </a:xfrm>
          <a:prstGeom prst="rect">
            <a:avLst/>
          </a:prstGeom>
        </p:spPr>
      </p:pic>
    </p:spTree>
    <p:extLst>
      <p:ext uri="{BB962C8B-B14F-4D97-AF65-F5344CB8AC3E}">
        <p14:creationId xmlns:p14="http://schemas.microsoft.com/office/powerpoint/2010/main" val="25107270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12;p23" descr="MASTER_slide 4-3_TAPPO con partner.png">
            <a:extLst>
              <a:ext uri="{FF2B5EF4-FFF2-40B4-BE49-F238E27FC236}">
                <a16:creationId xmlns:a16="http://schemas.microsoft.com/office/drawing/2014/main" id="{32050DDF-CCC6-49FC-BD69-8F767A0FC432}"/>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9" name="Titolo 1">
            <a:extLst>
              <a:ext uri="{FF2B5EF4-FFF2-40B4-BE49-F238E27FC236}">
                <a16:creationId xmlns:a16="http://schemas.microsoft.com/office/drawing/2014/main" id="{AC23BEB8-BF25-4DD0-A180-CD6451E65397}"/>
              </a:ext>
            </a:extLst>
          </p:cNvPr>
          <p:cNvSpPr txBox="1">
            <a:spLocks/>
          </p:cNvSpPr>
          <p:nvPr/>
        </p:nvSpPr>
        <p:spPr>
          <a:xfrm>
            <a:off x="1845097" y="921351"/>
            <a:ext cx="8501806" cy="285754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7239"/>
              </a:buClr>
              <a:buSzPts val="4000"/>
              <a:buFont typeface="Arial"/>
              <a:buNone/>
              <a:defRPr sz="4000" b="1" i="0" u="none" strike="noStrike" cap="none">
                <a:solidFill>
                  <a:srgbClr val="00723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it-IT" sz="7200" kern="0" dirty="0">
                <a:latin typeface="Titillium Web" panose="020B0604020202020204" charset="0"/>
              </a:rPr>
              <a:t>Grazie</a:t>
            </a:r>
          </a:p>
        </p:txBody>
      </p:sp>
      <p:sp>
        <p:nvSpPr>
          <p:cNvPr id="26" name="CasellaDiTesto 25">
            <a:extLst>
              <a:ext uri="{FF2B5EF4-FFF2-40B4-BE49-F238E27FC236}">
                <a16:creationId xmlns:a16="http://schemas.microsoft.com/office/drawing/2014/main" id="{CDC2A2D5-76E1-45FB-8EA2-3B4DB73264F8}"/>
              </a:ext>
            </a:extLst>
          </p:cNvPr>
          <p:cNvSpPr txBox="1"/>
          <p:nvPr/>
        </p:nvSpPr>
        <p:spPr>
          <a:xfrm>
            <a:off x="464975" y="3869250"/>
            <a:ext cx="11262050" cy="830997"/>
          </a:xfrm>
          <a:prstGeom prst="rect">
            <a:avLst/>
          </a:prstGeom>
          <a:noFill/>
        </p:spPr>
        <p:txBody>
          <a:bodyPr wrap="square">
            <a:spAutoFit/>
          </a:bodyPr>
          <a:lstStyle/>
          <a:p>
            <a:pPr algn="ctr"/>
            <a:r>
              <a:rPr lang="it-IT" sz="2400" b="1" kern="0" dirty="0">
                <a:solidFill>
                  <a:srgbClr val="007239"/>
                </a:solidFill>
                <a:latin typeface="Titillium Web" panose="020B0604020202020204" charset="0"/>
                <a:cs typeface="Arial"/>
                <a:sym typeface="Arial"/>
              </a:rPr>
              <a:t>Direzione Generale Famiglia, solidarietà sociale, disabilità, pari opportunità</a:t>
            </a:r>
          </a:p>
          <a:p>
            <a:pPr algn="ctr"/>
            <a:r>
              <a:rPr lang="it-IT" sz="2400" b="1" kern="0" dirty="0">
                <a:solidFill>
                  <a:srgbClr val="007239"/>
                </a:solidFill>
                <a:latin typeface="Titillium Web" panose="020B0604020202020204" charset="0"/>
                <a:cs typeface="Arial"/>
                <a:sym typeface="Arial"/>
              </a:rPr>
              <a:t>Struttura Volontariato e Terzo Settore</a:t>
            </a:r>
          </a:p>
        </p:txBody>
      </p:sp>
    </p:spTree>
    <p:extLst>
      <p:ext uri="{BB962C8B-B14F-4D97-AF65-F5344CB8AC3E}">
        <p14:creationId xmlns:p14="http://schemas.microsoft.com/office/powerpoint/2010/main" val="37517257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STSLIDEVIEWED" val="653,10,SoMS            1/2"/>
</p:tagLst>
</file>

<file path=ppt/theme/theme1.xml><?xml version="1.0" encoding="utf-8"?>
<a:theme xmlns:a="http://schemas.openxmlformats.org/drawingml/2006/main" name="Office Theme">
  <a:themeElements>
    <a:clrScheme name="REGIONE LOMBARDIA">
      <a:dk1>
        <a:sysClr val="windowText" lastClr="000000"/>
      </a:dk1>
      <a:lt1>
        <a:sysClr val="window" lastClr="FFFFFF"/>
      </a:lt1>
      <a:dk2>
        <a:srgbClr val="464646"/>
      </a:dk2>
      <a:lt2>
        <a:srgbClr val="FFFFFF"/>
      </a:lt2>
      <a:accent1>
        <a:srgbClr val="297A38"/>
      </a:accent1>
      <a:accent2>
        <a:srgbClr val="349C48"/>
      </a:accent2>
      <a:accent3>
        <a:srgbClr val="3FBB57"/>
      </a:accent3>
      <a:accent4>
        <a:srgbClr val="56C66B"/>
      </a:accent4>
      <a:accent5>
        <a:srgbClr val="70CE82"/>
      </a:accent5>
      <a:accent6>
        <a:srgbClr val="9BDDA8"/>
      </a:accent6>
      <a:hlink>
        <a:srgbClr val="0070C0"/>
      </a:hlink>
      <a:folHlink>
        <a:srgbClr val="FFC000"/>
      </a:folHlink>
    </a:clrScheme>
    <a:fontScheme name="Titillium Web">
      <a:majorFont>
        <a:latin typeface="Titillium Web"/>
        <a:ea typeface=""/>
        <a:cs typeface=""/>
      </a:majorFont>
      <a:minorFont>
        <a:latin typeface="Titillium We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A0F0FC2-AA58-4CA4-A5DA-32F8EB11FF0D}">
  <we:reference id="f5f369e5-aa35-49d7-ad7b-638152ddb008" version="1.0.0.1" store="EXCatalog" storeType="EXCatalog"/>
  <we:alternateReferences>
    <we:reference id="WA200010001" version="1.0.0.1" store="it-IT" storeType="OMEX"/>
  </we:alternateReferences>
  <we:properties>
    <we:property name="claude.fileId" value="&quot;fe881b43-883d-44a6-b91d-1245c487573d&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0</TotalTime>
  <Words>4810</Words>
  <Application>Microsoft Office PowerPoint</Application>
  <PresentationFormat>Widescreen</PresentationFormat>
  <Paragraphs>604</Paragraphs>
  <Slides>69</Slides>
  <Notes>18</Notes>
  <HiddenSlides>0</HiddenSlides>
  <MMClips>0</MMClips>
  <ScaleCrop>false</ScaleCrop>
  <HeadingPairs>
    <vt:vector size="6" baseType="variant">
      <vt:variant>
        <vt:lpstr>Caratteri utilizzati</vt:lpstr>
      </vt:variant>
      <vt:variant>
        <vt:i4>14</vt:i4>
      </vt:variant>
      <vt:variant>
        <vt:lpstr>Tema</vt:lpstr>
      </vt:variant>
      <vt:variant>
        <vt:i4>3</vt:i4>
      </vt:variant>
      <vt:variant>
        <vt:lpstr>Titoli diapositive</vt:lpstr>
      </vt:variant>
      <vt:variant>
        <vt:i4>69</vt:i4>
      </vt:variant>
    </vt:vector>
  </HeadingPairs>
  <TitlesOfParts>
    <vt:vector size="86" baseType="lpstr">
      <vt:lpstr>Arial</vt:lpstr>
      <vt:lpstr>Calibri</vt:lpstr>
      <vt:lpstr>Calibri Light</vt:lpstr>
      <vt:lpstr>Century Gothic</vt:lpstr>
      <vt:lpstr>CIDFont+F3</vt:lpstr>
      <vt:lpstr>CIDFont+F5</vt:lpstr>
      <vt:lpstr>Fira Sans Extra Condensed</vt:lpstr>
      <vt:lpstr>Fira Sans Extra Condensed Medium</vt:lpstr>
      <vt:lpstr>Google Sans Text</vt:lpstr>
      <vt:lpstr>Helvetica</vt:lpstr>
      <vt:lpstr>Montserrat Medium</vt:lpstr>
      <vt:lpstr>Poppins SemiBold</vt:lpstr>
      <vt:lpstr>Titillium Web</vt:lpstr>
      <vt:lpstr>Wingdings</vt:lpstr>
      <vt:lpstr>Office Theme</vt:lpstr>
      <vt:lpstr>Tema di Office</vt:lpstr>
      <vt:lpstr>Personalizza struttura</vt:lpstr>
      <vt:lpstr>Presentazione standard di PowerPoint</vt:lpstr>
      <vt:lpstr> PRESENTAZIONE DELL’AVVISO REGIONALE APS - ODV - Fondazioni del Terzo Settore - 2026 - 2028</vt:lpstr>
      <vt:lpstr>Presentazione standard di PowerPoint</vt:lpstr>
      <vt:lpstr>FONTI NORMATIVE</vt:lpstr>
      <vt:lpstr>Presentazione standard di PowerPoint</vt:lpstr>
      <vt:lpstr> | TIPOLOGIE PROGETTUALI  </vt:lpstr>
      <vt:lpstr> | BENEFICIARI E RETI</vt:lpstr>
      <vt:lpstr> | PRIORITÀ TRASVERSALI</vt:lpstr>
      <vt:lpstr> | AREE TEMATICHE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 STRUTTURA PROGETTUALE </vt:lpstr>
      <vt:lpstr>| CRITERI DI AMMISSIBILITÀ E DI VALUTAZIONE</vt:lpstr>
      <vt:lpstr>| CRITERI DI VALUTAZIONE 1/4</vt:lpstr>
      <vt:lpstr>| CRITERI DI VALUTAZIONE 2/4</vt:lpstr>
      <vt:lpstr>| CRITERI DI VALUTAZIONE 3/4</vt:lpstr>
      <vt:lpstr>| CRITERI DI VALUTAZIONE 4/4</vt:lpstr>
      <vt:lpstr>Presentazione standard di PowerPoint</vt:lpstr>
      <vt:lpstr>| MODALITÀ E TEMPI PER L’EROGAZIONE DELL’AGEVOLAZIONE</vt:lpstr>
      <vt:lpstr>| SCHEDA PROGETTO E PIANO DEI CONTI DA COMPILARE ATTRAVERSO BANDI E SERVIZI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Requisiti Generali di Ammissibilità</vt:lpstr>
      <vt:lpstr>| AMMISSIBILITA’ DELLA SPESA</vt:lpstr>
      <vt:lpstr>Presentazione standard di PowerPoint</vt:lpstr>
      <vt:lpstr>Presentazione standard di PowerPoint</vt:lpstr>
      <vt:lpstr>Presentazione standard di PowerPoint</vt:lpstr>
      <vt:lpstr>Presentazione standard di PowerPoint</vt:lpstr>
      <vt:lpstr>| Erogazione e rendicontazione finale</vt:lpstr>
      <vt:lpstr>| Tracciabilità e Conservazione Atti</vt:lpstr>
      <vt:lpstr>| Variazioni progettuali – Principi generali</vt:lpstr>
      <vt:lpstr>| Variazioni progettuali</vt:lpstr>
      <vt:lpstr>| Variazioni progettuali – Obblighi di comunicazione</vt:lpstr>
      <vt:lpstr>| Date Chiave</vt:lpstr>
      <vt:lpstr>Presentazione standard di PowerPoint</vt:lpstr>
      <vt:lpstr>1 di 4 – DATI DELLA DOMANDA</vt:lpstr>
      <vt:lpstr>1 di 4 – DATI DELLA DOMANDA</vt:lpstr>
      <vt:lpstr>1 di 4 – DATI DELLA DOMANDA</vt:lpstr>
      <vt:lpstr>1 di 4 – DATI DELLA DOMANDA</vt:lpstr>
      <vt:lpstr>1 di 4 – DATI DELLA DOMANDA</vt:lpstr>
      <vt:lpstr>1 di 4 – DATI DELLA DOMANDA</vt:lpstr>
      <vt:lpstr>1 di 4 – DATI DELLA DOMANDA</vt:lpstr>
      <vt:lpstr>1 di 4 – DATI DELLA DOMANDA</vt:lpstr>
      <vt:lpstr>2 di 4 – PROGETTO</vt:lpstr>
      <vt:lpstr>2 di 4 – PROGETTO</vt:lpstr>
      <vt:lpstr>2 di 4 – PROGETTO</vt:lpstr>
      <vt:lpstr>2 di 4 – PROGETTO</vt:lpstr>
      <vt:lpstr>2 di 4 – PROGETTO</vt:lpstr>
      <vt:lpstr>2 di 4 – PROGETTO</vt:lpstr>
      <vt:lpstr>2 di 4 – PROGETTO</vt:lpstr>
      <vt:lpstr>2 di 4 – PROGETTO</vt:lpstr>
      <vt:lpstr>3 di 4 – DOCUMENTI</vt:lpstr>
      <vt:lpstr>3 di 4 – DOCUMENTI</vt:lpstr>
      <vt:lpstr>4 di 4 – INVIO AL PROTOCOLLO</vt:lpstr>
      <vt:lpstr>Presentazione standard di PowerPoint</vt:lpstr>
      <vt:lpstr>INFORMAZIONI E CONTATTI</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BUNGGI</dc:creator>
  <cp:lastModifiedBy>Edoardo Acerno - LATTANZIO KIBS</cp:lastModifiedBy>
  <cp:revision>1292</cp:revision>
  <dcterms:created xsi:type="dcterms:W3CDTF">2017-11-17T01:15:06Z</dcterms:created>
  <dcterms:modified xsi:type="dcterms:W3CDTF">2026-09-25T12:42:03Z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4f5f15f-11ca-4705-a655-5e46846a1c6b_Enabled">
    <vt:lpwstr>true</vt:lpwstr>
  </property>
  <property fmtid="{D5CDD505-2E9C-101B-9397-08002B2CF9AE}" pid="3" name="MSIP_Label_94f5f15f-11ca-4705-a655-5e46846a1c6b_SetDate">
    <vt:lpwstr>2026-09-11T08:56:29Z</vt:lpwstr>
  </property>
  <property fmtid="{D5CDD505-2E9C-101B-9397-08002B2CF9AE}" pid="4" name="MSIP_Label_94f5f15f-11ca-4705-a655-5e46846a1c6b_Method">
    <vt:lpwstr>Standard</vt:lpwstr>
  </property>
  <property fmtid="{D5CDD505-2E9C-101B-9397-08002B2CF9AE}" pid="5" name="MSIP_Label_94f5f15f-11ca-4705-a655-5e46846a1c6b_Name">
    <vt:lpwstr>Pubblico</vt:lpwstr>
  </property>
  <property fmtid="{D5CDD505-2E9C-101B-9397-08002B2CF9AE}" pid="6" name="MSIP_Label_94f5f15f-11ca-4705-a655-5e46846a1c6b_SiteId">
    <vt:lpwstr>49ea7387-144b-4c06-b54d-6a66b2b79d71</vt:lpwstr>
  </property>
  <property fmtid="{D5CDD505-2E9C-101B-9397-08002B2CF9AE}" pid="7" name="MSIP_Label_94f5f15f-11ca-4705-a655-5e46846a1c6b_ActionId">
    <vt:lpwstr>3fd89c20-fd03-48d6-8103-9cb47d62c148</vt:lpwstr>
  </property>
  <property fmtid="{D5CDD505-2E9C-101B-9397-08002B2CF9AE}" pid="8" name="MSIP_Label_94f5f15f-11ca-4705-a655-5e46846a1c6b_ContentBits">
    <vt:lpwstr>0</vt:lpwstr>
  </property>
  <property fmtid="{D5CDD505-2E9C-101B-9397-08002B2CF9AE}" pid="9" name="MSIP_Label_94f5f15f-11ca-4705-a655-5e46846a1c6b_Tag">
    <vt:lpwstr>50, 3, 0, 1</vt:lpwstr>
  </property>
</Properties>
</file>