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4" r:id="rId2"/>
  </p:sldMasterIdLst>
  <p:notesMasterIdLst>
    <p:notesMasterId r:id="rId17"/>
  </p:notesMasterIdLst>
  <p:sldIdLst>
    <p:sldId id="2437" r:id="rId3"/>
    <p:sldId id="2717" r:id="rId4"/>
    <p:sldId id="2718" r:id="rId5"/>
    <p:sldId id="2726" r:id="rId6"/>
    <p:sldId id="2719" r:id="rId7"/>
    <p:sldId id="2729" r:id="rId8"/>
    <p:sldId id="2728" r:id="rId9"/>
    <p:sldId id="2720" r:id="rId10"/>
    <p:sldId id="2730" r:id="rId11"/>
    <p:sldId id="2725" r:id="rId12"/>
    <p:sldId id="2727" r:id="rId13"/>
    <p:sldId id="2731" r:id="rId14"/>
    <p:sldId id="2732" r:id="rId15"/>
    <p:sldId id="2733" r:id="rId1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F937C04-3261-12B2-B1E1-9E54ACF3ED6E}" name="Michela Moraldo" initials="MM" userId="S::michela.moraldo@camelotbio.com::659275a0-7e35-45e8-a76a-9adea1e6f5b1" providerId="AD"/>
  <p188:author id="{702DF3D2-C47D-3F86-9EAB-7DBA68C36E29}" name="Michela Moraldo" initials="MM" userId="S::michela.moraldo@camelotbs.onmicrosoft.com::951312f3-d41e-45b4-815f-b2e73ec9222f" providerId="AD"/>
  <p188:author id="{457CE9E0-4F6B-58AF-A661-76870AD7AFF0}" name="Davide Garibaldi" initials="dg" userId="S::davide.garibaldi@camelotbio.com::7703d470-f34f-4182-9f09-86cf89f48f3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2E8286"/>
    <a:srgbClr val="297A38"/>
    <a:srgbClr val="F5F6F7"/>
    <a:srgbClr val="17324D"/>
    <a:srgbClr val="FFDA44"/>
    <a:srgbClr val="7F7F7F"/>
    <a:srgbClr val="FDEADA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5D35B5-7F73-1E4A-AFE9-A1F43A45DBCD}" v="1" dt="2025-09-17T12:40:10.5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07" autoAdjust="0"/>
    <p:restoredTop sz="92452" autoAdjust="0"/>
  </p:normalViewPr>
  <p:slideViewPr>
    <p:cSldViewPr snapToGrid="0">
      <p:cViewPr varScale="1">
        <p:scale>
          <a:sx n="134" d="100"/>
          <a:sy n="134" d="100"/>
        </p:scale>
        <p:origin x="576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8/10/relationships/authors" Target="authors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C4B9F-B5C5-4A29-BCE8-EE1A91956302}" type="datetimeFigureOut">
              <a:rPr lang="it-IT" smtClean="0"/>
              <a:t>17/09/25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04119B-43A1-4E8C-B03D-222787A1B0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5170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L_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0" y="408738"/>
            <a:ext cx="12192000" cy="4042311"/>
          </a:xfrm>
        </p:spPr>
        <p:txBody>
          <a:bodyPr/>
          <a:lstStyle/>
          <a:p>
            <a:r>
              <a:rPr lang="it-IT" dirty="0"/>
              <a:t>Titolo presentazione</a:t>
            </a:r>
          </a:p>
        </p:txBody>
      </p:sp>
    </p:spTree>
    <p:extLst>
      <p:ext uri="{BB962C8B-B14F-4D97-AF65-F5344CB8AC3E}">
        <p14:creationId xmlns:p14="http://schemas.microsoft.com/office/powerpoint/2010/main" val="1183711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L_intern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MASTER_slide 16-9_interno con partner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" y="-203"/>
            <a:ext cx="12191283" cy="6858000"/>
          </a:xfrm>
          <a:prstGeom prst="rect">
            <a:avLst/>
          </a:prstGeom>
        </p:spPr>
      </p:pic>
      <p:sp>
        <p:nvSpPr>
          <p:cNvPr id="9" name="Titolo 1"/>
          <p:cNvSpPr>
            <a:spLocks noGrp="1"/>
          </p:cNvSpPr>
          <p:nvPr>
            <p:ph type="ctrTitle" hasCustomPrompt="1"/>
          </p:nvPr>
        </p:nvSpPr>
        <p:spPr>
          <a:xfrm>
            <a:off x="914400" y="438963"/>
            <a:ext cx="10363200" cy="880669"/>
          </a:xfrm>
        </p:spPr>
        <p:txBody>
          <a:bodyPr>
            <a:normAutofit/>
          </a:bodyPr>
          <a:lstStyle>
            <a:lvl1pPr algn="l">
              <a:defRPr sz="4000">
                <a:solidFill>
                  <a:srgbClr val="056633"/>
                </a:solidFill>
              </a:defRPr>
            </a:lvl1pPr>
          </a:lstStyle>
          <a:p>
            <a:r>
              <a:rPr lang="it-IT" dirty="0"/>
              <a:t>Titolo</a:t>
            </a:r>
          </a:p>
        </p:txBody>
      </p:sp>
      <p:sp>
        <p:nvSpPr>
          <p:cNvPr id="10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914400" y="1868506"/>
            <a:ext cx="10363200" cy="441434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Helvetica"/>
                <a:cs typeface="Helvetica"/>
              </a:defRPr>
            </a:lvl1pPr>
            <a:lvl2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7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Testo</a:t>
            </a:r>
          </a:p>
        </p:txBody>
      </p:sp>
      <p:sp>
        <p:nvSpPr>
          <p:cNvPr id="11" name="CasellaDiTesto 10"/>
          <p:cNvSpPr txBox="1"/>
          <p:nvPr userDrawn="1"/>
        </p:nvSpPr>
        <p:spPr>
          <a:xfrm>
            <a:off x="-116780" y="1985289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sz="240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CE37AB9-EAF1-2F42-A570-403BCD9BF8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4147" y="6107896"/>
            <a:ext cx="1860311" cy="75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059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8852A8-ACE4-0A43-81B1-03B5041B7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26B-C3EC-534C-BE84-B3A2D35BA6DE}" type="datetimeFigureOut">
              <a:rPr lang="it-IT" smtClean="0"/>
              <a:t>17/09/25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4B1D4D-BF74-A548-9C71-2487707F1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7DF392-7E85-774A-82A8-AD46C850E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939C7-6B79-1F41-A2BA-A762A42289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594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Diapositiva titolo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24" descr="MASTER_slide 4-3_interno con partner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4"/>
          <p:cNvSpPr txBox="1">
            <a:spLocks noGrp="1"/>
          </p:cNvSpPr>
          <p:nvPr>
            <p:ph type="ctrTitle"/>
          </p:nvPr>
        </p:nvSpPr>
        <p:spPr>
          <a:xfrm>
            <a:off x="96252" y="85457"/>
            <a:ext cx="12192000" cy="75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7239"/>
              </a:buClr>
              <a:buSzPts val="4800"/>
              <a:buFont typeface="Titillium Web"/>
              <a:buNone/>
              <a:defRPr sz="4800">
                <a:latin typeface="Titillium Web"/>
                <a:ea typeface="Titillium Web"/>
                <a:cs typeface="Titillium Web"/>
                <a:sym typeface="Titillium We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4"/>
          <p:cNvSpPr txBox="1">
            <a:spLocks noGrp="1"/>
          </p:cNvSpPr>
          <p:nvPr>
            <p:ph type="subTitle" idx="1"/>
          </p:nvPr>
        </p:nvSpPr>
        <p:spPr>
          <a:xfrm>
            <a:off x="914401" y="1089758"/>
            <a:ext cx="10299940" cy="3764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3" name="Google Shape;23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4751" y="6429604"/>
            <a:ext cx="1117600" cy="428397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24"/>
          <p:cNvSpPr/>
          <p:nvPr/>
        </p:nvSpPr>
        <p:spPr>
          <a:xfrm>
            <a:off x="0" y="6488183"/>
            <a:ext cx="764601" cy="369818"/>
          </a:xfrm>
          <a:prstGeom prst="rect">
            <a:avLst/>
          </a:prstGeom>
          <a:solidFill>
            <a:srgbClr val="297A3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4"/>
          <p:cNvSpPr/>
          <p:nvPr/>
        </p:nvSpPr>
        <p:spPr>
          <a:xfrm>
            <a:off x="2181800" y="6491304"/>
            <a:ext cx="7576042" cy="369818"/>
          </a:xfrm>
          <a:prstGeom prst="rect">
            <a:avLst/>
          </a:prstGeom>
          <a:solidFill>
            <a:srgbClr val="297A3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4"/>
          <p:cNvSpPr/>
          <p:nvPr/>
        </p:nvSpPr>
        <p:spPr>
          <a:xfrm>
            <a:off x="11214341" y="6488183"/>
            <a:ext cx="977659" cy="369818"/>
          </a:xfrm>
          <a:prstGeom prst="rect">
            <a:avLst/>
          </a:prstGeom>
          <a:solidFill>
            <a:srgbClr val="297A3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4"/>
          <p:cNvSpPr/>
          <p:nvPr/>
        </p:nvSpPr>
        <p:spPr>
          <a:xfrm>
            <a:off x="9812866" y="6458893"/>
            <a:ext cx="1276813" cy="36981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" name="Google Shape;28;p24"/>
          <p:cNvPicPr preferRelativeResize="0"/>
          <p:nvPr/>
        </p:nvPicPr>
        <p:blipFill rotWithShape="1">
          <a:blip r:embed="rId4">
            <a:alphaModFix/>
          </a:blip>
          <a:srcRect l="10617" t="4298" b="20010"/>
          <a:stretch/>
        </p:blipFill>
        <p:spPr>
          <a:xfrm>
            <a:off x="9915763" y="6384045"/>
            <a:ext cx="1228940" cy="473955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24"/>
          <p:cNvSpPr txBox="1"/>
          <p:nvPr/>
        </p:nvSpPr>
        <p:spPr>
          <a:xfrm>
            <a:off x="11098989" y="6532472"/>
            <a:ext cx="1114999" cy="281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endParaRPr kumimoji="0" sz="12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9316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L_copertina" preserve="1">
  <p:cSld name="RL_copertina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12;p23" descr="MASTER_slide 4-3_TAPPO con partner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3"/>
          <p:cNvSpPr/>
          <p:nvPr/>
        </p:nvSpPr>
        <p:spPr>
          <a:xfrm>
            <a:off x="8008219" y="5370897"/>
            <a:ext cx="3580598" cy="106307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" name="Google Shape;15;p23"/>
          <p:cNvPicPr preferRelativeResize="0"/>
          <p:nvPr/>
        </p:nvPicPr>
        <p:blipFill rotWithShape="1">
          <a:blip r:embed="rId3">
            <a:alphaModFix/>
          </a:blip>
          <a:srcRect l="10617" t="4298" b="20010"/>
          <a:stretch/>
        </p:blipFill>
        <p:spPr>
          <a:xfrm>
            <a:off x="827767" y="5591413"/>
            <a:ext cx="2117562" cy="816662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3"/>
          <p:cNvSpPr/>
          <p:nvPr/>
        </p:nvSpPr>
        <p:spPr>
          <a:xfrm>
            <a:off x="0" y="6566991"/>
            <a:ext cx="3492795" cy="271131"/>
          </a:xfrm>
          <a:prstGeom prst="rect">
            <a:avLst/>
          </a:prstGeom>
          <a:solidFill>
            <a:srgbClr val="297A3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3"/>
          <p:cNvSpPr txBox="1"/>
          <p:nvPr/>
        </p:nvSpPr>
        <p:spPr>
          <a:xfrm>
            <a:off x="923094" y="6568127"/>
            <a:ext cx="164660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it-IT" sz="1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tillium Web"/>
                <a:ea typeface="Titillium Web"/>
                <a:cs typeface="Titillium Web"/>
                <a:sym typeface="Titillium Web"/>
              </a:rPr>
              <a:t>www.regione.lombardia.it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6588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 preserve="1">
  <p:cSld name="Diapositiva titolo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24" descr="MASTER_slide 4-3_interno con partner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4"/>
          <p:cNvSpPr txBox="1">
            <a:spLocks noGrp="1"/>
          </p:cNvSpPr>
          <p:nvPr>
            <p:ph type="ctrTitle"/>
          </p:nvPr>
        </p:nvSpPr>
        <p:spPr>
          <a:xfrm>
            <a:off x="96252" y="85457"/>
            <a:ext cx="12192000" cy="75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7239"/>
              </a:buClr>
              <a:buSzPts val="4800"/>
              <a:buFont typeface="Titillium Web"/>
              <a:buNone/>
              <a:defRPr sz="4800">
                <a:latin typeface="Titillium Web"/>
                <a:ea typeface="Titillium Web"/>
                <a:cs typeface="Titillium Web"/>
                <a:sym typeface="Titillium We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4"/>
          <p:cNvSpPr txBox="1">
            <a:spLocks noGrp="1"/>
          </p:cNvSpPr>
          <p:nvPr>
            <p:ph type="subTitle" idx="1"/>
          </p:nvPr>
        </p:nvSpPr>
        <p:spPr>
          <a:xfrm>
            <a:off x="914401" y="1089758"/>
            <a:ext cx="10299940" cy="3764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3" name="Google Shape;23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4751" y="6429604"/>
            <a:ext cx="1117600" cy="428397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24"/>
          <p:cNvSpPr/>
          <p:nvPr/>
        </p:nvSpPr>
        <p:spPr>
          <a:xfrm>
            <a:off x="0" y="6488183"/>
            <a:ext cx="764601" cy="369818"/>
          </a:xfrm>
          <a:prstGeom prst="rect">
            <a:avLst/>
          </a:prstGeom>
          <a:solidFill>
            <a:srgbClr val="297A3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4"/>
          <p:cNvSpPr/>
          <p:nvPr/>
        </p:nvSpPr>
        <p:spPr>
          <a:xfrm>
            <a:off x="2181800" y="6491304"/>
            <a:ext cx="7576042" cy="369818"/>
          </a:xfrm>
          <a:prstGeom prst="rect">
            <a:avLst/>
          </a:prstGeom>
          <a:solidFill>
            <a:srgbClr val="297A3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4"/>
          <p:cNvSpPr/>
          <p:nvPr/>
        </p:nvSpPr>
        <p:spPr>
          <a:xfrm>
            <a:off x="11214341" y="6488183"/>
            <a:ext cx="977659" cy="369818"/>
          </a:xfrm>
          <a:prstGeom prst="rect">
            <a:avLst/>
          </a:prstGeom>
          <a:solidFill>
            <a:srgbClr val="297A3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4"/>
          <p:cNvSpPr/>
          <p:nvPr/>
        </p:nvSpPr>
        <p:spPr>
          <a:xfrm>
            <a:off x="9812866" y="6458893"/>
            <a:ext cx="1276813" cy="36981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" name="Google Shape;28;p24"/>
          <p:cNvPicPr preferRelativeResize="0"/>
          <p:nvPr/>
        </p:nvPicPr>
        <p:blipFill rotWithShape="1">
          <a:blip r:embed="rId4">
            <a:alphaModFix/>
          </a:blip>
          <a:srcRect l="10617" t="4298" b="20010"/>
          <a:stretch/>
        </p:blipFill>
        <p:spPr>
          <a:xfrm>
            <a:off x="9915763" y="6384045"/>
            <a:ext cx="1228940" cy="473955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24"/>
          <p:cNvSpPr txBox="1"/>
          <p:nvPr/>
        </p:nvSpPr>
        <p:spPr>
          <a:xfrm>
            <a:off x="11098989" y="6532472"/>
            <a:ext cx="1114999" cy="281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endParaRPr kumimoji="0" sz="12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006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91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MASTER_slide 16-9_TAPPO con partn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283" cy="6858000"/>
          </a:xfrm>
          <a:prstGeom prst="rect">
            <a:avLst/>
          </a:prstGeom>
        </p:spPr>
      </p:pic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0" y="408737"/>
            <a:ext cx="12191283" cy="5542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Titolo presentazione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933F9BA-0903-FEA2-7F5D-A665BA61EA93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63500" y="6657340"/>
            <a:ext cx="942975" cy="13716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it-IT" sz="900">
                <a:solidFill>
                  <a:srgbClr val="CF022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C2 - Uso Limitato </a:t>
            </a:r>
          </a:p>
        </p:txBody>
      </p:sp>
    </p:spTree>
    <p:extLst>
      <p:ext uri="{BB962C8B-B14F-4D97-AF65-F5344CB8AC3E}">
        <p14:creationId xmlns:p14="http://schemas.microsoft.com/office/powerpoint/2010/main" val="1700618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8" r:id="rId4"/>
  </p:sldLayoutIdLst>
  <p:txStyles>
    <p:titleStyle>
      <a:lvl1pPr algn="ctr" defTabSz="609630" rtl="0" eaLnBrk="1" latinLnBrk="0" hangingPunct="1">
        <a:spcBef>
          <a:spcPct val="0"/>
        </a:spcBef>
        <a:buNone/>
        <a:defRPr sz="5867" b="1" kern="1200">
          <a:solidFill>
            <a:srgbClr val="056633"/>
          </a:solidFill>
          <a:latin typeface="Helvetica"/>
          <a:ea typeface="+mj-ea"/>
          <a:cs typeface="Helvetica"/>
        </a:defRPr>
      </a:lvl1pPr>
    </p:titleStyle>
    <p:bodyStyle>
      <a:lvl1pPr marL="457223" indent="-457223" algn="l" defTabSz="609630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650" indent="-381019" algn="l" defTabSz="609630" rtl="0" eaLnBrk="1" latinLnBrk="0" hangingPunct="1">
        <a:spcBef>
          <a:spcPct val="20000"/>
        </a:spcBef>
        <a:buFont typeface="Arial"/>
        <a:buChar char="–"/>
        <a:defRPr sz="3734" kern="1200">
          <a:solidFill>
            <a:schemeClr val="tx1"/>
          </a:solidFill>
          <a:latin typeface="+mn-lt"/>
          <a:ea typeface="+mn-ea"/>
          <a:cs typeface="+mn-cs"/>
        </a:defRPr>
      </a:lvl2pPr>
      <a:lvl3pPr marL="1524076" indent="-304815" algn="l" defTabSz="60963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707" indent="-304815" algn="l" defTabSz="609630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337" indent="-304815" algn="l" defTabSz="609630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968" indent="-304815" algn="l" defTabSz="60963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598" indent="-304815" algn="l" defTabSz="60963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2229" indent="-304815" algn="l" defTabSz="60963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859" indent="-304815" algn="l" defTabSz="60963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096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30" algn="l" defTabSz="6096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61" algn="l" defTabSz="6096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91" algn="l" defTabSz="6096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522" algn="l" defTabSz="6096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152" algn="l" defTabSz="6096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783" algn="l" defTabSz="6096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413" algn="l" defTabSz="6096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7044" algn="l" defTabSz="6096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91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2"/>
          <p:cNvSpPr txBox="1"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007239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00723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CDAAF1D-50DA-31DA-240E-3BD6BED1C80A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63500" y="6657340"/>
            <a:ext cx="942975" cy="13716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it-IT" sz="900">
                <a:solidFill>
                  <a:srgbClr val="CF022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C2 - Uso Limitato </a:t>
            </a:r>
          </a:p>
        </p:txBody>
      </p:sp>
    </p:spTree>
    <p:extLst>
      <p:ext uri="{BB962C8B-B14F-4D97-AF65-F5344CB8AC3E}">
        <p14:creationId xmlns:p14="http://schemas.microsoft.com/office/powerpoint/2010/main" val="184894818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1">
            <a:extLst>
              <a:ext uri="{FF2B5EF4-FFF2-40B4-BE49-F238E27FC236}">
                <a16:creationId xmlns:a16="http://schemas.microsoft.com/office/drawing/2014/main" id="{73C334C5-D531-E166-C139-10B384A19C9D}"/>
              </a:ext>
            </a:extLst>
          </p:cNvPr>
          <p:cNvSpPr txBox="1">
            <a:spLocks/>
          </p:cNvSpPr>
          <p:nvPr/>
        </p:nvSpPr>
        <p:spPr>
          <a:xfrm>
            <a:off x="2331037" y="2053754"/>
            <a:ext cx="7568443" cy="2551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5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39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00723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7239"/>
              </a:buClr>
              <a:buSzPts val="4000"/>
              <a:buFont typeface="Arial"/>
              <a:buNone/>
              <a:tabLst/>
              <a:defRPr/>
            </a:pPr>
            <a:r>
              <a:rPr kumimoji="0" lang="it-IT" sz="12000" b="1" i="0" u="none" strike="noStrike" kern="1200" cap="none" spc="0" normalizeH="0" baseline="0" noProof="0" dirty="0">
                <a:ln>
                  <a:noFill/>
                </a:ln>
                <a:solidFill>
                  <a:srgbClr val="297A38"/>
                </a:solidFill>
                <a:effectLst/>
                <a:uLnTx/>
                <a:uFillTx/>
                <a:latin typeface="Titillium Web"/>
                <a:cs typeface="Arial"/>
                <a:sym typeface="Arial"/>
              </a:rPr>
              <a:t>IeFP Apprendistato</a:t>
            </a:r>
            <a:endParaRPr kumimoji="0" lang="it-IT" sz="12000" b="0" i="0" u="none" strike="noStrike" kern="1200" cap="none" spc="0" normalizeH="0" baseline="0" noProof="0" dirty="0">
              <a:ln>
                <a:noFill/>
              </a:ln>
              <a:solidFill>
                <a:srgbClr val="297A38"/>
              </a:solidFill>
              <a:effectLst/>
              <a:uLnTx/>
              <a:uFillTx/>
              <a:latin typeface="Titillium Web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7239"/>
              </a:buClr>
              <a:buSzPts val="4000"/>
              <a:buFont typeface="Arial"/>
              <a:buNone/>
              <a:tabLst/>
              <a:defRPr/>
            </a:pPr>
            <a:r>
              <a:rPr lang="it-IT" sz="6000" b="0" i="1" dirty="0">
                <a:solidFill>
                  <a:prstClr val="black"/>
                </a:solidFill>
                <a:latin typeface="Titillium Web" panose="00000500000000000000" pitchFamily="2" charset="0"/>
                <a:ea typeface="+mn-ea"/>
                <a:cs typeface="Helvetica"/>
              </a:rPr>
              <a:t>Settembre</a:t>
            </a:r>
            <a:r>
              <a:rPr kumimoji="0" lang="it-IT" sz="6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tillium Web" panose="00000500000000000000" pitchFamily="2" charset="0"/>
                <a:ea typeface="+mn-ea"/>
                <a:cs typeface="Helvetica"/>
                <a:sym typeface="Arial"/>
              </a:rPr>
              <a:t> 2025 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84C55974-8D6A-E543-545C-0C3F0AA07C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7682" y="519049"/>
            <a:ext cx="2228965" cy="838243"/>
          </a:xfrm>
          <a:prstGeom prst="rect">
            <a:avLst/>
          </a:prstGeom>
        </p:spPr>
      </p:pic>
      <p:grpSp>
        <p:nvGrpSpPr>
          <p:cNvPr id="13" name="Gruppo 12">
            <a:extLst>
              <a:ext uri="{FF2B5EF4-FFF2-40B4-BE49-F238E27FC236}">
                <a16:creationId xmlns:a16="http://schemas.microsoft.com/office/drawing/2014/main" id="{02E89F38-0FFE-572B-E5BA-45A17B5253E8}"/>
              </a:ext>
            </a:extLst>
          </p:cNvPr>
          <p:cNvGrpSpPr/>
          <p:nvPr/>
        </p:nvGrpSpPr>
        <p:grpSpPr>
          <a:xfrm>
            <a:off x="705353" y="601602"/>
            <a:ext cx="2199212" cy="673135"/>
            <a:chOff x="705353" y="601602"/>
            <a:chExt cx="2199212" cy="673135"/>
          </a:xfrm>
        </p:grpSpPr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DD19227A-081E-95BD-C3AB-596DA94CCC9B}"/>
                </a:ext>
              </a:extLst>
            </p:cNvPr>
            <p:cNvSpPr/>
            <p:nvPr/>
          </p:nvSpPr>
          <p:spPr>
            <a:xfrm>
              <a:off x="2061882" y="601603"/>
              <a:ext cx="842683" cy="518986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tillium Web"/>
                <a:ea typeface="+mn-ea"/>
                <a:cs typeface="+mn-cs"/>
              </a:endParaRPr>
            </a:p>
          </p:txBody>
        </p:sp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3A2D442D-A109-54DF-C724-288EAC52D1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5353" y="601602"/>
              <a:ext cx="1625684" cy="6731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19842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858260-26F8-2C7E-09F7-063A6A4C29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olo 1">
            <a:extLst>
              <a:ext uri="{FF2B5EF4-FFF2-40B4-BE49-F238E27FC236}">
                <a16:creationId xmlns:a16="http://schemas.microsoft.com/office/drawing/2014/main" id="{C7926F1D-7034-C7D9-1B38-67DA9C649053}"/>
              </a:ext>
            </a:extLst>
          </p:cNvPr>
          <p:cNvSpPr txBox="1">
            <a:spLocks/>
          </p:cNvSpPr>
          <p:nvPr/>
        </p:nvSpPr>
        <p:spPr>
          <a:xfrm>
            <a:off x="479834" y="275334"/>
            <a:ext cx="10836166" cy="880669"/>
          </a:xfr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056633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>
              <a:ln>
                <a:noFill/>
              </a:ln>
              <a:solidFill>
                <a:srgbClr val="56C66B"/>
              </a:solidFill>
              <a:effectLst/>
              <a:uLnTx/>
              <a:uFillTx/>
              <a:latin typeface="Titillium Web"/>
              <a:ea typeface="+mj-ea"/>
              <a:cs typeface="+mj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15678D9-7F35-627D-4B5F-09325CC341A9}"/>
              </a:ext>
            </a:extLst>
          </p:cNvPr>
          <p:cNvSpPr txBox="1"/>
          <p:nvPr/>
        </p:nvSpPr>
        <p:spPr>
          <a:xfrm>
            <a:off x="387984" y="238030"/>
            <a:ext cx="10655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it-IT" b="1" dirty="0">
                <a:solidFill>
                  <a:srgbClr val="008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Gestione Iscrizione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9B24AC04-E9C7-1B9B-8509-164CF8DAA77A}"/>
              </a:ext>
            </a:extLst>
          </p:cNvPr>
          <p:cNvSpPr/>
          <p:nvPr/>
        </p:nvSpPr>
        <p:spPr>
          <a:xfrm>
            <a:off x="354927" y="192151"/>
            <a:ext cx="11085980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7DF36504-910F-3797-B8DC-90CC9D000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14" y="1027879"/>
            <a:ext cx="8203993" cy="500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F39D5395-E7DD-D931-AAAF-21A651929FDF}"/>
              </a:ext>
            </a:extLst>
          </p:cNvPr>
          <p:cNvSpPr txBox="1"/>
          <p:nvPr/>
        </p:nvSpPr>
        <p:spPr>
          <a:xfrm>
            <a:off x="8912646" y="1488963"/>
            <a:ext cx="28423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Successivamente all’iscrizione gli studenti dovranno essere assegnati alla SEZIONE, pigiando sul tasto «+»</a:t>
            </a:r>
          </a:p>
        </p:txBody>
      </p:sp>
      <p:sp>
        <p:nvSpPr>
          <p:cNvPr id="3" name="Ovale 2">
            <a:extLst>
              <a:ext uri="{FF2B5EF4-FFF2-40B4-BE49-F238E27FC236}">
                <a16:creationId xmlns:a16="http://schemas.microsoft.com/office/drawing/2014/main" id="{443C4B43-C297-4229-18A9-CD53A14141F2}"/>
              </a:ext>
            </a:extLst>
          </p:cNvPr>
          <p:cNvSpPr/>
          <p:nvPr/>
        </p:nvSpPr>
        <p:spPr>
          <a:xfrm>
            <a:off x="3877937" y="2908453"/>
            <a:ext cx="220338" cy="26440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a gomito 4">
            <a:extLst>
              <a:ext uri="{FF2B5EF4-FFF2-40B4-BE49-F238E27FC236}">
                <a16:creationId xmlns:a16="http://schemas.microsoft.com/office/drawing/2014/main" id="{3CFE057F-EED6-B814-EADA-EE9826875AC7}"/>
              </a:ext>
            </a:extLst>
          </p:cNvPr>
          <p:cNvCxnSpPr>
            <a:stCxn id="2" idx="1"/>
            <a:endCxn id="3" idx="0"/>
          </p:cNvCxnSpPr>
          <p:nvPr/>
        </p:nvCxnSpPr>
        <p:spPr>
          <a:xfrm rot="10800000" flipV="1">
            <a:off x="3988106" y="2227627"/>
            <a:ext cx="4924540" cy="680826"/>
          </a:xfrm>
          <a:prstGeom prst="bentConnector2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6031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535B87-A5ED-E021-CD67-6B0A82CFA3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F116E7-E36E-AEE2-4F92-2C04EDAAF8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14466" y="2386206"/>
            <a:ext cx="7763069" cy="753080"/>
          </a:xfrm>
        </p:spPr>
        <p:txBody>
          <a:bodyPr/>
          <a:lstStyle/>
          <a:p>
            <a:r>
              <a:rPr lang="it-IT" dirty="0"/>
              <a:t>Inserimento Presenze GRS</a:t>
            </a:r>
          </a:p>
        </p:txBody>
      </p:sp>
    </p:spTree>
    <p:extLst>
      <p:ext uri="{BB962C8B-B14F-4D97-AF65-F5344CB8AC3E}">
        <p14:creationId xmlns:p14="http://schemas.microsoft.com/office/powerpoint/2010/main" val="4076895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4D9197-9FFE-F941-E141-A15773765E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olo 1">
            <a:extLst>
              <a:ext uri="{FF2B5EF4-FFF2-40B4-BE49-F238E27FC236}">
                <a16:creationId xmlns:a16="http://schemas.microsoft.com/office/drawing/2014/main" id="{9A0549E7-FD7A-C1AA-DB1B-6BCC07AA2341}"/>
              </a:ext>
            </a:extLst>
          </p:cNvPr>
          <p:cNvSpPr txBox="1">
            <a:spLocks/>
          </p:cNvSpPr>
          <p:nvPr/>
        </p:nvSpPr>
        <p:spPr>
          <a:xfrm>
            <a:off x="479834" y="275334"/>
            <a:ext cx="10836166" cy="880669"/>
          </a:xfr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056633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>
              <a:ln>
                <a:noFill/>
              </a:ln>
              <a:solidFill>
                <a:srgbClr val="56C66B"/>
              </a:solidFill>
              <a:effectLst/>
              <a:uLnTx/>
              <a:uFillTx/>
              <a:latin typeface="Titillium Web"/>
              <a:ea typeface="+mj-ea"/>
              <a:cs typeface="+mj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6752A72-F1B0-58F5-1ADF-0757C6C0E0BB}"/>
              </a:ext>
            </a:extLst>
          </p:cNvPr>
          <p:cNvSpPr txBox="1"/>
          <p:nvPr/>
        </p:nvSpPr>
        <p:spPr>
          <a:xfrm>
            <a:off x="387984" y="238030"/>
            <a:ext cx="10655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it-IT" b="1" dirty="0">
                <a:solidFill>
                  <a:srgbClr val="008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Inserimento Presenze GRS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0E90D261-8F3A-97BB-6D3A-67F67C95FC7B}"/>
              </a:ext>
            </a:extLst>
          </p:cNvPr>
          <p:cNvSpPr/>
          <p:nvPr/>
        </p:nvSpPr>
        <p:spPr>
          <a:xfrm>
            <a:off x="354927" y="192151"/>
            <a:ext cx="11085980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68F9391-F823-2EFF-240A-627F5654D61B}"/>
              </a:ext>
            </a:extLst>
          </p:cNvPr>
          <p:cNvSpPr txBox="1"/>
          <p:nvPr/>
        </p:nvSpPr>
        <p:spPr>
          <a:xfrm>
            <a:off x="270514" y="869854"/>
            <a:ext cx="10563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Nel GRS, la tipologia di percorso da selezionare è «</a:t>
            </a:r>
            <a:r>
              <a:rPr lang="it-IT" b="1" dirty="0"/>
              <a:t>IeFP in Apprendistato art 43 – Post 2025</a:t>
            </a:r>
            <a:r>
              <a:rPr lang="it-IT" dirty="0"/>
              <a:t>»</a:t>
            </a:r>
          </a:p>
          <a:p>
            <a:r>
              <a:rPr lang="it-IT" dirty="0"/>
              <a:t>Al posto di PFI viene richiesto di inserire il Codice Corso e da quello si ricerca la Sezione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1BC8F4F-FCBB-6221-73B0-9DF8E0CBA6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33" y="1827930"/>
            <a:ext cx="12008467" cy="294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3654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0E319D-23A0-AB0E-7D27-75EDFD419E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olo 1">
            <a:extLst>
              <a:ext uri="{FF2B5EF4-FFF2-40B4-BE49-F238E27FC236}">
                <a16:creationId xmlns:a16="http://schemas.microsoft.com/office/drawing/2014/main" id="{FFCF923D-EC40-41C5-3F23-A8880E8BF25D}"/>
              </a:ext>
            </a:extLst>
          </p:cNvPr>
          <p:cNvSpPr txBox="1">
            <a:spLocks/>
          </p:cNvSpPr>
          <p:nvPr/>
        </p:nvSpPr>
        <p:spPr>
          <a:xfrm>
            <a:off x="479834" y="275334"/>
            <a:ext cx="10836166" cy="880669"/>
          </a:xfr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056633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>
              <a:ln>
                <a:noFill/>
              </a:ln>
              <a:solidFill>
                <a:srgbClr val="56C66B"/>
              </a:solidFill>
              <a:effectLst/>
              <a:uLnTx/>
              <a:uFillTx/>
              <a:latin typeface="Titillium Web"/>
              <a:ea typeface="+mj-ea"/>
              <a:cs typeface="+mj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2B30D55-5DAC-6F02-7D7E-8537525E05A2}"/>
              </a:ext>
            </a:extLst>
          </p:cNvPr>
          <p:cNvSpPr txBox="1"/>
          <p:nvPr/>
        </p:nvSpPr>
        <p:spPr>
          <a:xfrm>
            <a:off x="387984" y="238030"/>
            <a:ext cx="10655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it-IT" b="1" dirty="0">
                <a:solidFill>
                  <a:srgbClr val="008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Inserimento Presenze GRS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B1B66AF8-59AD-BF40-9B47-1493CB294A1F}"/>
              </a:ext>
            </a:extLst>
          </p:cNvPr>
          <p:cNvSpPr/>
          <p:nvPr/>
        </p:nvSpPr>
        <p:spPr>
          <a:xfrm>
            <a:off x="354927" y="192151"/>
            <a:ext cx="11085980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E808382-E78B-97A1-7B70-1DEA031F046B}"/>
              </a:ext>
            </a:extLst>
          </p:cNvPr>
          <p:cNvSpPr txBox="1"/>
          <p:nvPr/>
        </p:nvSpPr>
        <p:spPr>
          <a:xfrm>
            <a:off x="270514" y="869854"/>
            <a:ext cx="10563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La modalità di inserimento presenze resta invariato rispetto al normale processo.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744C82D-FD8A-6B2A-A9F7-3D62E9F671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83" y="1627815"/>
            <a:ext cx="11179727" cy="343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7688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544EF3-1F18-D657-0ADB-728C746BD1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olo 1">
            <a:extLst>
              <a:ext uri="{FF2B5EF4-FFF2-40B4-BE49-F238E27FC236}">
                <a16:creationId xmlns:a16="http://schemas.microsoft.com/office/drawing/2014/main" id="{EC51AB98-069A-A39C-52A9-33C5B41D1995}"/>
              </a:ext>
            </a:extLst>
          </p:cNvPr>
          <p:cNvSpPr txBox="1">
            <a:spLocks/>
          </p:cNvSpPr>
          <p:nvPr/>
        </p:nvSpPr>
        <p:spPr>
          <a:xfrm>
            <a:off x="479834" y="275334"/>
            <a:ext cx="10836166" cy="880669"/>
          </a:xfr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056633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>
              <a:ln>
                <a:noFill/>
              </a:ln>
              <a:solidFill>
                <a:srgbClr val="56C66B"/>
              </a:solidFill>
              <a:effectLst/>
              <a:uLnTx/>
              <a:uFillTx/>
              <a:latin typeface="Titillium Web"/>
              <a:ea typeface="+mj-ea"/>
              <a:cs typeface="+mj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FE80358-502A-1C52-5208-3F7114654389}"/>
              </a:ext>
            </a:extLst>
          </p:cNvPr>
          <p:cNvSpPr txBox="1"/>
          <p:nvPr/>
        </p:nvSpPr>
        <p:spPr>
          <a:xfrm>
            <a:off x="387984" y="238030"/>
            <a:ext cx="10655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it-IT" b="1" dirty="0">
                <a:solidFill>
                  <a:srgbClr val="008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Inserimento Presenze GRS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869B2A95-8F9C-7F93-83AB-389F3A559098}"/>
              </a:ext>
            </a:extLst>
          </p:cNvPr>
          <p:cNvSpPr/>
          <p:nvPr/>
        </p:nvSpPr>
        <p:spPr>
          <a:xfrm>
            <a:off x="354927" y="192151"/>
            <a:ext cx="11085980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53EEFB5-EA79-6D93-FBBA-E8754ED47077}"/>
              </a:ext>
            </a:extLst>
          </p:cNvPr>
          <p:cNvSpPr txBox="1"/>
          <p:nvPr/>
        </p:nvSpPr>
        <p:spPr>
          <a:xfrm>
            <a:off x="270514" y="823975"/>
            <a:ext cx="10563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Esempio di dettaglio di un’ora inserita 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192C6667-24C1-5BEA-70B9-FE093AD44C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90" y="1285636"/>
            <a:ext cx="11439219" cy="4286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585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F86478-6DAE-4A99-8E09-20CE1630EB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olo 1">
            <a:extLst>
              <a:ext uri="{FF2B5EF4-FFF2-40B4-BE49-F238E27FC236}">
                <a16:creationId xmlns:a16="http://schemas.microsoft.com/office/drawing/2014/main" id="{FEFA33EE-F88F-3158-F2A5-AF9132695A69}"/>
              </a:ext>
            </a:extLst>
          </p:cNvPr>
          <p:cNvSpPr txBox="1">
            <a:spLocks/>
          </p:cNvSpPr>
          <p:nvPr/>
        </p:nvSpPr>
        <p:spPr>
          <a:xfrm>
            <a:off x="479834" y="275334"/>
            <a:ext cx="10836166" cy="880669"/>
          </a:xfr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056633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>
              <a:ln>
                <a:noFill/>
              </a:ln>
              <a:solidFill>
                <a:srgbClr val="56C66B"/>
              </a:solidFill>
              <a:effectLst/>
              <a:uLnTx/>
              <a:uFillTx/>
              <a:latin typeface="Titillium Web"/>
              <a:ea typeface="+mj-ea"/>
              <a:cs typeface="+mj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AB7D12D-BEC6-5629-CAE4-7B2321D3CB02}"/>
              </a:ext>
            </a:extLst>
          </p:cNvPr>
          <p:cNvSpPr txBox="1"/>
          <p:nvPr/>
        </p:nvSpPr>
        <p:spPr>
          <a:xfrm>
            <a:off x="387984" y="238030"/>
            <a:ext cx="10655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it-IT" sz="1800" b="1" dirty="0">
                <a:solidFill>
                  <a:srgbClr val="008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ISCRIZIONE AL CORSO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CFA8A404-6DD2-E9E3-13EE-43C70B693819}"/>
              </a:ext>
            </a:extLst>
          </p:cNvPr>
          <p:cNvSpPr/>
          <p:nvPr/>
        </p:nvSpPr>
        <p:spPr>
          <a:xfrm>
            <a:off x="354927" y="192151"/>
            <a:ext cx="11085980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C1585560-8093-5B53-705D-555FBEF11DA9}"/>
              </a:ext>
            </a:extLst>
          </p:cNvPr>
          <p:cNvSpPr txBox="1"/>
          <p:nvPr/>
        </p:nvSpPr>
        <p:spPr>
          <a:xfrm>
            <a:off x="354927" y="1013254"/>
            <a:ext cx="8830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Accedendo con il profilo Ente in Gestione Corsi, troverete due nuove opzioni: 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4E5E933E-56D5-1146-5090-D898D5AC57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07" y="1519290"/>
            <a:ext cx="11708785" cy="181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reccia giù 6">
            <a:extLst>
              <a:ext uri="{FF2B5EF4-FFF2-40B4-BE49-F238E27FC236}">
                <a16:creationId xmlns:a16="http://schemas.microsoft.com/office/drawing/2014/main" id="{6C31F45B-AA12-4599-0AF6-6371000DB2CE}"/>
              </a:ext>
            </a:extLst>
          </p:cNvPr>
          <p:cNvSpPr/>
          <p:nvPr/>
        </p:nvSpPr>
        <p:spPr>
          <a:xfrm>
            <a:off x="5331720" y="3195736"/>
            <a:ext cx="656216" cy="708338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28AC2ED-6F4F-D44B-1871-B8D5B49D90F8}"/>
              </a:ext>
            </a:extLst>
          </p:cNvPr>
          <p:cNvSpPr/>
          <p:nvPr/>
        </p:nvSpPr>
        <p:spPr>
          <a:xfrm>
            <a:off x="1300633" y="2546941"/>
            <a:ext cx="8551571" cy="592428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8AECA8F-9AF3-F855-D851-628A0C10A8C4}"/>
              </a:ext>
            </a:extLst>
          </p:cNvPr>
          <p:cNvSpPr txBox="1"/>
          <p:nvPr/>
        </p:nvSpPr>
        <p:spPr>
          <a:xfrm>
            <a:off x="1680811" y="4167020"/>
            <a:ext cx="8830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Selezionando questa nuova opzione si accede alla schermata della ricerca Corso</a:t>
            </a:r>
          </a:p>
        </p:txBody>
      </p:sp>
    </p:spTree>
    <p:extLst>
      <p:ext uri="{BB962C8B-B14F-4D97-AF65-F5344CB8AC3E}">
        <p14:creationId xmlns:p14="http://schemas.microsoft.com/office/powerpoint/2010/main" val="123323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31D518-E908-5EF1-959A-61767FC4F6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olo 1">
            <a:extLst>
              <a:ext uri="{FF2B5EF4-FFF2-40B4-BE49-F238E27FC236}">
                <a16:creationId xmlns:a16="http://schemas.microsoft.com/office/drawing/2014/main" id="{245AC443-AC64-0E9C-7EBF-7D742C67DEEC}"/>
              </a:ext>
            </a:extLst>
          </p:cNvPr>
          <p:cNvSpPr txBox="1">
            <a:spLocks/>
          </p:cNvSpPr>
          <p:nvPr/>
        </p:nvSpPr>
        <p:spPr>
          <a:xfrm>
            <a:off x="479834" y="275334"/>
            <a:ext cx="10836166" cy="880669"/>
          </a:xfr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056633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>
              <a:ln>
                <a:noFill/>
              </a:ln>
              <a:solidFill>
                <a:srgbClr val="56C66B"/>
              </a:solidFill>
              <a:effectLst/>
              <a:uLnTx/>
              <a:uFillTx/>
              <a:latin typeface="Titillium Web"/>
              <a:ea typeface="+mj-ea"/>
              <a:cs typeface="+mj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F97F436-E264-F7DB-DC5E-C7B9726EC484}"/>
              </a:ext>
            </a:extLst>
          </p:cNvPr>
          <p:cNvSpPr txBox="1"/>
          <p:nvPr/>
        </p:nvSpPr>
        <p:spPr>
          <a:xfrm>
            <a:off x="387984" y="238030"/>
            <a:ext cx="10655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it-IT" sz="1800" b="1" dirty="0">
                <a:solidFill>
                  <a:srgbClr val="008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ISCRIZIONE AL CORSO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F3F7F302-4DCF-1BB0-A4CC-636A2694A213}"/>
              </a:ext>
            </a:extLst>
          </p:cNvPr>
          <p:cNvSpPr/>
          <p:nvPr/>
        </p:nvSpPr>
        <p:spPr>
          <a:xfrm>
            <a:off x="354927" y="192151"/>
            <a:ext cx="11085980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7655D811-2269-7E5A-23DD-1EE1EFED2C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0" y="803876"/>
            <a:ext cx="11085980" cy="353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DF8AD95-61FF-E998-FF8B-0FC993783E7D}"/>
              </a:ext>
            </a:extLst>
          </p:cNvPr>
          <p:cNvSpPr txBox="1"/>
          <p:nvPr/>
        </p:nvSpPr>
        <p:spPr>
          <a:xfrm>
            <a:off x="1032386" y="4579925"/>
            <a:ext cx="8479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Nella schermata di ricerca corso, accedere al Corso e selezionare icona «</a:t>
            </a:r>
            <a:r>
              <a:rPr lang="it-IT" b="1" dirty="0"/>
              <a:t>Iscrizione Corso</a:t>
            </a:r>
            <a:r>
              <a:rPr lang="it-IT" dirty="0"/>
              <a:t>»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DEE82D6-6156-4EAD-AE87-E84B651D36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" t="5446" r="1460" b="36144"/>
          <a:stretch>
            <a:fillRect/>
          </a:stretch>
        </p:blipFill>
        <p:spPr bwMode="auto">
          <a:xfrm>
            <a:off x="387983" y="5116959"/>
            <a:ext cx="10850287" cy="951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e 3">
            <a:extLst>
              <a:ext uri="{FF2B5EF4-FFF2-40B4-BE49-F238E27FC236}">
                <a16:creationId xmlns:a16="http://schemas.microsoft.com/office/drawing/2014/main" id="{ED9DA410-FFC9-0F89-D8F4-15F6CD7B1CEA}"/>
              </a:ext>
            </a:extLst>
          </p:cNvPr>
          <p:cNvSpPr/>
          <p:nvPr/>
        </p:nvSpPr>
        <p:spPr>
          <a:xfrm>
            <a:off x="8878529" y="5592700"/>
            <a:ext cx="265471" cy="56229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" name="Connettore diritto a freccia 5">
            <a:extLst>
              <a:ext uri="{FF2B5EF4-FFF2-40B4-BE49-F238E27FC236}">
                <a16:creationId xmlns:a16="http://schemas.microsoft.com/office/drawing/2014/main" id="{2F510BA2-DA01-46E8-8E69-3DD1FACE6506}"/>
              </a:ext>
            </a:extLst>
          </p:cNvPr>
          <p:cNvCxnSpPr>
            <a:cxnSpLocks/>
          </p:cNvCxnSpPr>
          <p:nvPr/>
        </p:nvCxnSpPr>
        <p:spPr>
          <a:xfrm>
            <a:off x="9011264" y="4949257"/>
            <a:ext cx="0" cy="64344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4713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A9FE36-A2B4-B6E9-F597-14BECCE1A0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41933" y="2386206"/>
            <a:ext cx="4887667" cy="753080"/>
          </a:xfrm>
        </p:spPr>
        <p:txBody>
          <a:bodyPr/>
          <a:lstStyle/>
          <a:p>
            <a:r>
              <a:rPr lang="it-IT" dirty="0"/>
              <a:t>Iscrizione Corsisti</a:t>
            </a:r>
          </a:p>
        </p:txBody>
      </p:sp>
    </p:spTree>
    <p:extLst>
      <p:ext uri="{BB962C8B-B14F-4D97-AF65-F5344CB8AC3E}">
        <p14:creationId xmlns:p14="http://schemas.microsoft.com/office/powerpoint/2010/main" val="3793021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62F60D-8432-AFC8-337F-AEC97DB5A6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olo 1">
            <a:extLst>
              <a:ext uri="{FF2B5EF4-FFF2-40B4-BE49-F238E27FC236}">
                <a16:creationId xmlns:a16="http://schemas.microsoft.com/office/drawing/2014/main" id="{9C406060-7276-1516-0673-0EA5B52741C0}"/>
              </a:ext>
            </a:extLst>
          </p:cNvPr>
          <p:cNvSpPr txBox="1">
            <a:spLocks/>
          </p:cNvSpPr>
          <p:nvPr/>
        </p:nvSpPr>
        <p:spPr>
          <a:xfrm>
            <a:off x="479834" y="275334"/>
            <a:ext cx="10836166" cy="880669"/>
          </a:xfr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056633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>
              <a:ln>
                <a:noFill/>
              </a:ln>
              <a:solidFill>
                <a:srgbClr val="56C66B"/>
              </a:solidFill>
              <a:effectLst/>
              <a:uLnTx/>
              <a:uFillTx/>
              <a:latin typeface="Titillium Web"/>
              <a:ea typeface="+mj-ea"/>
              <a:cs typeface="+mj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D49910D-9557-D3FA-62A1-F5AD45720FF5}"/>
              </a:ext>
            </a:extLst>
          </p:cNvPr>
          <p:cNvSpPr txBox="1"/>
          <p:nvPr/>
        </p:nvSpPr>
        <p:spPr>
          <a:xfrm>
            <a:off x="387984" y="238030"/>
            <a:ext cx="10655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it-IT" sz="1800" b="1" dirty="0">
                <a:solidFill>
                  <a:srgbClr val="008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Iscrizione Corsisti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07DAAC01-1C7E-6242-DDE3-872B69D0732B}"/>
              </a:ext>
            </a:extLst>
          </p:cNvPr>
          <p:cNvSpPr/>
          <p:nvPr/>
        </p:nvSpPr>
        <p:spPr>
          <a:xfrm>
            <a:off x="354927" y="192151"/>
            <a:ext cx="11085980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66171A8-74DE-A947-D369-BAEDB6E5B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84" y="2176486"/>
            <a:ext cx="101600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C831B39-20E5-7422-8760-C9F7D214A17C}"/>
              </a:ext>
            </a:extLst>
          </p:cNvPr>
          <p:cNvSpPr txBox="1"/>
          <p:nvPr/>
        </p:nvSpPr>
        <p:spPr>
          <a:xfrm>
            <a:off x="479833" y="930259"/>
            <a:ext cx="84791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Una volta cliccato su «</a:t>
            </a:r>
            <a:r>
              <a:rPr lang="it-IT" b="1" dirty="0"/>
              <a:t>Iscrizione Corso</a:t>
            </a:r>
            <a:r>
              <a:rPr lang="it-IT" dirty="0"/>
              <a:t>» si avranno a disposizione le due opzioni: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Gestione Iscrizioni </a:t>
            </a:r>
            <a:r>
              <a:rPr lang="it-IT" dirty="0"/>
              <a:t>(per consentire iscrizione dei DISCENTI al corso)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Gestione Iscritti </a:t>
            </a:r>
            <a:r>
              <a:rPr lang="it-IT" dirty="0"/>
              <a:t>(per visualizzare lo stato di iscrizione dei DISCENTI al corso)</a:t>
            </a:r>
          </a:p>
        </p:txBody>
      </p:sp>
    </p:spTree>
    <p:extLst>
      <p:ext uri="{BB962C8B-B14F-4D97-AF65-F5344CB8AC3E}">
        <p14:creationId xmlns:p14="http://schemas.microsoft.com/office/powerpoint/2010/main" val="2480552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84705E-238C-12E3-A95A-ADBCFFA224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olo 1">
            <a:extLst>
              <a:ext uri="{FF2B5EF4-FFF2-40B4-BE49-F238E27FC236}">
                <a16:creationId xmlns:a16="http://schemas.microsoft.com/office/drawing/2014/main" id="{90C7BEFF-5CC7-D0A1-7A69-CCED82523F0E}"/>
              </a:ext>
            </a:extLst>
          </p:cNvPr>
          <p:cNvSpPr txBox="1">
            <a:spLocks/>
          </p:cNvSpPr>
          <p:nvPr/>
        </p:nvSpPr>
        <p:spPr>
          <a:xfrm>
            <a:off x="479834" y="275334"/>
            <a:ext cx="10836166" cy="880669"/>
          </a:xfr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056633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>
              <a:ln>
                <a:noFill/>
              </a:ln>
              <a:solidFill>
                <a:srgbClr val="56C66B"/>
              </a:solidFill>
              <a:effectLst/>
              <a:uLnTx/>
              <a:uFillTx/>
              <a:latin typeface="Titillium Web"/>
              <a:ea typeface="+mj-ea"/>
              <a:cs typeface="+mj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5BDC667-7E78-BF2F-DF7F-79529DB71278}"/>
              </a:ext>
            </a:extLst>
          </p:cNvPr>
          <p:cNvSpPr txBox="1"/>
          <p:nvPr/>
        </p:nvSpPr>
        <p:spPr>
          <a:xfrm>
            <a:off x="387984" y="238030"/>
            <a:ext cx="10655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it-IT" sz="1800" b="1" dirty="0">
                <a:solidFill>
                  <a:srgbClr val="008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Iscrizione Corsisti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ED9B5EA8-EAE9-060E-0D1D-7C3453ED4683}"/>
              </a:ext>
            </a:extLst>
          </p:cNvPr>
          <p:cNvSpPr/>
          <p:nvPr/>
        </p:nvSpPr>
        <p:spPr>
          <a:xfrm>
            <a:off x="354927" y="192151"/>
            <a:ext cx="11085980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8385E0E-8130-DD8A-EDED-220F2B93F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84" y="1193307"/>
            <a:ext cx="101600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415260E1-055B-FB1E-125F-7D7ADD70EADE}"/>
              </a:ext>
            </a:extLst>
          </p:cNvPr>
          <p:cNvSpPr/>
          <p:nvPr/>
        </p:nvSpPr>
        <p:spPr>
          <a:xfrm>
            <a:off x="1417564" y="1554042"/>
            <a:ext cx="3969684" cy="880669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02E2DE1-0C3E-7338-B95B-A14647D7FB85}"/>
              </a:ext>
            </a:extLst>
          </p:cNvPr>
          <p:cNvSpPr txBox="1"/>
          <p:nvPr/>
        </p:nvSpPr>
        <p:spPr>
          <a:xfrm>
            <a:off x="479834" y="3619720"/>
            <a:ext cx="10563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Selezionando </a:t>
            </a:r>
            <a:r>
              <a:rPr lang="it-IT" b="1" dirty="0"/>
              <a:t>Gestione Iscrizione </a:t>
            </a:r>
            <a:r>
              <a:rPr lang="it-IT" dirty="0"/>
              <a:t>apparirà un sotto menu con due opzioni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F3E54C-488D-9917-732A-3E57F5E23E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15" y="4205665"/>
            <a:ext cx="9574665" cy="1807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057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3FF97F-D737-D5A0-5E7A-E20AEC2863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olo 1">
            <a:extLst>
              <a:ext uri="{FF2B5EF4-FFF2-40B4-BE49-F238E27FC236}">
                <a16:creationId xmlns:a16="http://schemas.microsoft.com/office/drawing/2014/main" id="{BDE5FD14-F6F9-8A2C-9A05-C7661779E86D}"/>
              </a:ext>
            </a:extLst>
          </p:cNvPr>
          <p:cNvSpPr txBox="1">
            <a:spLocks/>
          </p:cNvSpPr>
          <p:nvPr/>
        </p:nvSpPr>
        <p:spPr>
          <a:xfrm>
            <a:off x="479834" y="275334"/>
            <a:ext cx="10836166" cy="880669"/>
          </a:xfr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056633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>
              <a:ln>
                <a:noFill/>
              </a:ln>
              <a:solidFill>
                <a:srgbClr val="56C66B"/>
              </a:solidFill>
              <a:effectLst/>
              <a:uLnTx/>
              <a:uFillTx/>
              <a:latin typeface="Titillium Web"/>
              <a:ea typeface="+mj-ea"/>
              <a:cs typeface="+mj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B2249B9-D603-A78A-0834-DF2D9A04D68F}"/>
              </a:ext>
            </a:extLst>
          </p:cNvPr>
          <p:cNvSpPr txBox="1"/>
          <p:nvPr/>
        </p:nvSpPr>
        <p:spPr>
          <a:xfrm>
            <a:off x="387984" y="238030"/>
            <a:ext cx="10655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it-IT" b="1" dirty="0">
                <a:solidFill>
                  <a:srgbClr val="008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Gestione Iscrizione</a:t>
            </a:r>
            <a:endParaRPr lang="it-IT" sz="1800" b="1" dirty="0">
              <a:solidFill>
                <a:srgbClr val="008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DD7D06FB-12C3-23B2-4E43-0BD8ED6D3D9E}"/>
              </a:ext>
            </a:extLst>
          </p:cNvPr>
          <p:cNvSpPr/>
          <p:nvPr/>
        </p:nvSpPr>
        <p:spPr>
          <a:xfrm>
            <a:off x="354927" y="192151"/>
            <a:ext cx="11085980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6961B738-744D-10B1-2117-08B0EB8BA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34" y="962659"/>
            <a:ext cx="11029966" cy="2081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B922A4C0-436F-7FBE-C3E2-48FA89255430}"/>
              </a:ext>
            </a:extLst>
          </p:cNvPr>
          <p:cNvSpPr/>
          <p:nvPr/>
        </p:nvSpPr>
        <p:spPr>
          <a:xfrm>
            <a:off x="1670952" y="1223536"/>
            <a:ext cx="3969684" cy="880669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B2E07F4-5C45-0CF9-1518-7D07F7F9D5DE}"/>
              </a:ext>
            </a:extLst>
          </p:cNvPr>
          <p:cNvSpPr txBox="1"/>
          <p:nvPr/>
        </p:nvSpPr>
        <p:spPr>
          <a:xfrm>
            <a:off x="479834" y="2970201"/>
            <a:ext cx="10563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Selezionando Inserimento «</a:t>
            </a:r>
            <a:r>
              <a:rPr lang="it-IT" b="1" dirty="0"/>
              <a:t>Iscrizione Manuale</a:t>
            </a:r>
            <a:r>
              <a:rPr lang="it-IT" dirty="0"/>
              <a:t>», apparirà un nuovo tab per inserire manualmente dei DISCENTI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EDCC6AA-1458-193A-1091-25EDFD63C0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34" y="3454946"/>
            <a:ext cx="9038309" cy="2758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233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596407-8E69-BE16-A754-133276F2E4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olo 1">
            <a:extLst>
              <a:ext uri="{FF2B5EF4-FFF2-40B4-BE49-F238E27FC236}">
                <a16:creationId xmlns:a16="http://schemas.microsoft.com/office/drawing/2014/main" id="{55097D8D-761C-2F07-41AD-C4A6BF296E45}"/>
              </a:ext>
            </a:extLst>
          </p:cNvPr>
          <p:cNvSpPr txBox="1">
            <a:spLocks/>
          </p:cNvSpPr>
          <p:nvPr/>
        </p:nvSpPr>
        <p:spPr>
          <a:xfrm>
            <a:off x="479834" y="275334"/>
            <a:ext cx="10836166" cy="880669"/>
          </a:xfr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056633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>
              <a:ln>
                <a:noFill/>
              </a:ln>
              <a:solidFill>
                <a:srgbClr val="56C66B"/>
              </a:solidFill>
              <a:effectLst/>
              <a:uLnTx/>
              <a:uFillTx/>
              <a:latin typeface="Titillium Web"/>
              <a:ea typeface="+mj-ea"/>
              <a:cs typeface="+mj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A0295D1-8B14-BA5E-81F4-FF3B87AB5AE7}"/>
              </a:ext>
            </a:extLst>
          </p:cNvPr>
          <p:cNvSpPr txBox="1"/>
          <p:nvPr/>
        </p:nvSpPr>
        <p:spPr>
          <a:xfrm>
            <a:off x="387984" y="238030"/>
            <a:ext cx="10655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it-IT" b="1" dirty="0">
                <a:solidFill>
                  <a:srgbClr val="008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Gestione Iscrizione</a:t>
            </a:r>
            <a:endParaRPr lang="it-IT" sz="1800" b="1" dirty="0">
              <a:solidFill>
                <a:srgbClr val="008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AE0898F7-1C33-8AB2-A5A3-0F734A34E465}"/>
              </a:ext>
            </a:extLst>
          </p:cNvPr>
          <p:cNvSpPr/>
          <p:nvPr/>
        </p:nvSpPr>
        <p:spPr>
          <a:xfrm>
            <a:off x="354927" y="192151"/>
            <a:ext cx="11085980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720856F8-0408-83A0-BEE5-674B17D15A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34" y="962659"/>
            <a:ext cx="11029966" cy="2081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63FFB670-0F28-DF5B-0E01-116A5868880C}"/>
              </a:ext>
            </a:extLst>
          </p:cNvPr>
          <p:cNvSpPr/>
          <p:nvPr/>
        </p:nvSpPr>
        <p:spPr>
          <a:xfrm>
            <a:off x="1615867" y="2003612"/>
            <a:ext cx="2678806" cy="876747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01F2EDB-B487-C91A-CA88-9D0E644AC517}"/>
              </a:ext>
            </a:extLst>
          </p:cNvPr>
          <p:cNvSpPr txBox="1"/>
          <p:nvPr/>
        </p:nvSpPr>
        <p:spPr>
          <a:xfrm>
            <a:off x="479834" y="3522842"/>
            <a:ext cx="11315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Selezionando IMPORTA ISCRITTI, apparirà un nuovo tab per inserire massivamente l’elenco dei DISCENTI da foglio Excel.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6BC277D0-E4FE-7302-D9E4-4695879F5F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98" y="4102562"/>
            <a:ext cx="11397803" cy="179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247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0C85C0-83F6-3157-9716-00CDCB2095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olo 1">
            <a:extLst>
              <a:ext uri="{FF2B5EF4-FFF2-40B4-BE49-F238E27FC236}">
                <a16:creationId xmlns:a16="http://schemas.microsoft.com/office/drawing/2014/main" id="{51EC9AD9-3F94-2A11-CDB4-567AB2441A0E}"/>
              </a:ext>
            </a:extLst>
          </p:cNvPr>
          <p:cNvSpPr txBox="1">
            <a:spLocks/>
          </p:cNvSpPr>
          <p:nvPr/>
        </p:nvSpPr>
        <p:spPr>
          <a:xfrm>
            <a:off x="479834" y="275334"/>
            <a:ext cx="10836166" cy="880669"/>
          </a:xfr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056633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200" b="0" i="1" u="none" strike="noStrike" kern="1200" cap="none" spc="0" normalizeH="0" baseline="0" noProof="0" dirty="0">
              <a:ln>
                <a:noFill/>
              </a:ln>
              <a:solidFill>
                <a:srgbClr val="56C66B"/>
              </a:solidFill>
              <a:effectLst/>
              <a:uLnTx/>
              <a:uFillTx/>
              <a:latin typeface="Titillium Web"/>
              <a:ea typeface="+mj-ea"/>
              <a:cs typeface="+mj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B093538-7F23-9CC7-7807-31EDA99D357B}"/>
              </a:ext>
            </a:extLst>
          </p:cNvPr>
          <p:cNvSpPr txBox="1"/>
          <p:nvPr/>
        </p:nvSpPr>
        <p:spPr>
          <a:xfrm>
            <a:off x="387984" y="238030"/>
            <a:ext cx="10655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it-IT" b="1" dirty="0">
                <a:solidFill>
                  <a:srgbClr val="008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Gestione Iscritti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DF3E03A0-07D9-ED26-5E1D-9073658F3472}"/>
              </a:ext>
            </a:extLst>
          </p:cNvPr>
          <p:cNvSpPr/>
          <p:nvPr/>
        </p:nvSpPr>
        <p:spPr>
          <a:xfrm>
            <a:off x="354927" y="192151"/>
            <a:ext cx="11085980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1289CD6-1E0A-2582-CDE6-09B484240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84" y="815400"/>
            <a:ext cx="9471274" cy="2060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54E408E0-B261-5E21-8B01-5606BBEFAC4D}"/>
              </a:ext>
            </a:extLst>
          </p:cNvPr>
          <p:cNvSpPr/>
          <p:nvPr/>
        </p:nvSpPr>
        <p:spPr>
          <a:xfrm>
            <a:off x="1439595" y="2007126"/>
            <a:ext cx="2945118" cy="769125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276EF58-FDB4-48CC-4AFE-394CA33DB73A}"/>
              </a:ext>
            </a:extLst>
          </p:cNvPr>
          <p:cNvSpPr txBox="1"/>
          <p:nvPr/>
        </p:nvSpPr>
        <p:spPr>
          <a:xfrm>
            <a:off x="479834" y="2974723"/>
            <a:ext cx="10563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Selezionando </a:t>
            </a:r>
            <a:r>
              <a:rPr lang="it-IT" b="1" dirty="0"/>
              <a:t>Gestione Iscritti </a:t>
            </a:r>
            <a:r>
              <a:rPr lang="it-IT" dirty="0"/>
              <a:t>apparirà il seguente tab riepilogativo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F91223A-FD5D-8C3F-27FE-A57A060217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34" y="3429000"/>
            <a:ext cx="8355694" cy="289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965032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a07a6faa-da28-40ae-8c94-03fd05c3e40a}" enabled="1" method="Standard" siteId="{8b87af7d-8647-4dc7-8df4-5f69a2011bb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928</TotalTime>
  <Words>239</Words>
  <Application>Microsoft Macintosh PowerPoint</Application>
  <PresentationFormat>Widescreen</PresentationFormat>
  <Paragraphs>30</Paragraphs>
  <Slides>14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14</vt:i4>
      </vt:variant>
    </vt:vector>
  </HeadingPairs>
  <TitlesOfParts>
    <vt:vector size="21" baseType="lpstr">
      <vt:lpstr>Aptos</vt:lpstr>
      <vt:lpstr>Arial</vt:lpstr>
      <vt:lpstr>Helvetica</vt:lpstr>
      <vt:lpstr>Tahoma</vt:lpstr>
      <vt:lpstr>Titillium Web</vt:lpstr>
      <vt:lpstr>1_Tema di Office</vt:lpstr>
      <vt:lpstr>2_Tema di Office</vt:lpstr>
      <vt:lpstr>Presentazione standard di PowerPoint</vt:lpstr>
      <vt:lpstr>Presentazione standard di PowerPoint</vt:lpstr>
      <vt:lpstr>Presentazione standard di PowerPoint</vt:lpstr>
      <vt:lpstr>Iscrizione Corsisti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Inserimento Presenze GRS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Claudia Lopez Hernandez</dc:creator>
  <cp:lastModifiedBy>BERTINI Fabrizio</cp:lastModifiedBy>
  <cp:revision>353</cp:revision>
  <dcterms:created xsi:type="dcterms:W3CDTF">2024-10-30T08:48:31Z</dcterms:created>
  <dcterms:modified xsi:type="dcterms:W3CDTF">2025-09-17T14:33:04Z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07a6faa-da28-40ae-8c94-03fd05c3e40a_Enabled">
    <vt:lpwstr>true</vt:lpwstr>
  </property>
  <property fmtid="{D5CDD505-2E9C-101B-9397-08002B2CF9AE}" pid="3" name="MSIP_Label_a07a6faa-da28-40ae-8c94-03fd05c3e40a_SetDate">
    <vt:lpwstr>2025-03-31T10:36:13Z</vt:lpwstr>
  </property>
  <property fmtid="{D5CDD505-2E9C-101B-9397-08002B2CF9AE}" pid="4" name="MSIP_Label_a07a6faa-da28-40ae-8c94-03fd05c3e40a_Method">
    <vt:lpwstr>Standard</vt:lpwstr>
  </property>
  <property fmtid="{D5CDD505-2E9C-101B-9397-08002B2CF9AE}" pid="5" name="MSIP_Label_a07a6faa-da28-40ae-8c94-03fd05c3e40a_Name">
    <vt:lpwstr>C2 Italy</vt:lpwstr>
  </property>
  <property fmtid="{D5CDD505-2E9C-101B-9397-08002B2CF9AE}" pid="6" name="MSIP_Label_a07a6faa-da28-40ae-8c94-03fd05c3e40a_SiteId">
    <vt:lpwstr>8b87af7d-8647-4dc7-8df4-5f69a2011bb5</vt:lpwstr>
  </property>
  <property fmtid="{D5CDD505-2E9C-101B-9397-08002B2CF9AE}" pid="7" name="MSIP_Label_a07a6faa-da28-40ae-8c94-03fd05c3e40a_ActionId">
    <vt:lpwstr>88aabb19-09fd-4ffb-9158-6470f82fd89d</vt:lpwstr>
  </property>
  <property fmtid="{D5CDD505-2E9C-101B-9397-08002B2CF9AE}" pid="8" name="MSIP_Label_a07a6faa-da28-40ae-8c94-03fd05c3e40a_ContentBits">
    <vt:lpwstr>3</vt:lpwstr>
  </property>
  <property fmtid="{D5CDD505-2E9C-101B-9397-08002B2CF9AE}" pid="9" name="MSIP_Label_a07a6faa-da28-40ae-8c94-03fd05c3e40a_Tag">
    <vt:lpwstr>10, 3, 0, 1</vt:lpwstr>
  </property>
  <property fmtid="{D5CDD505-2E9C-101B-9397-08002B2CF9AE}" pid="10" name="ClassificationContentMarkingFooterLocations">
    <vt:lpwstr>1_Tema di Office:5\2_Tema di Office:3</vt:lpwstr>
  </property>
  <property fmtid="{D5CDD505-2E9C-101B-9397-08002B2CF9AE}" pid="11" name="ClassificationContentMarkingFooterText">
    <vt:lpwstr>C2 - Uso Limitato </vt:lpwstr>
  </property>
</Properties>
</file>