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506" r:id="rId2"/>
    <p:sldId id="484" r:id="rId3"/>
    <p:sldId id="507" r:id="rId4"/>
    <p:sldId id="513" r:id="rId5"/>
    <p:sldId id="508" r:id="rId6"/>
    <p:sldId id="515" r:id="rId7"/>
    <p:sldId id="514" r:id="rId8"/>
    <p:sldId id="511" r:id="rId9"/>
  </p:sldIdLst>
  <p:sldSz cx="9144000" cy="6858000" type="screen4x3"/>
  <p:notesSz cx="6797675" cy="98599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A38"/>
    <a:srgbClr val="6CCE7F"/>
    <a:srgbClr val="99FF99"/>
    <a:srgbClr val="5FC973"/>
    <a:srgbClr val="84D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705" autoAdjust="0"/>
  </p:normalViewPr>
  <p:slideViewPr>
    <p:cSldViewPr snapToGrid="0" snapToObjects="1">
      <p:cViewPr varScale="1">
        <p:scale>
          <a:sx n="106" d="100"/>
          <a:sy n="106" d="100"/>
        </p:scale>
        <p:origin x="177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7" y="0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r">
              <a:defRPr sz="1200"/>
            </a:lvl1pPr>
          </a:lstStyle>
          <a:p>
            <a:fld id="{0DA5CD83-1EF7-45F7-AF51-5C126EE94044}" type="datetimeFigureOut">
              <a:rPr lang="it-IT" smtClean="0"/>
              <a:t>15/09/2022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4" y="9365253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7" y="9365253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r">
              <a:defRPr sz="1200"/>
            </a:lvl1pPr>
          </a:lstStyle>
          <a:p>
            <a:fld id="{1D366AC6-4BD9-4E44-95E6-67440DF929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8017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r">
              <a:defRPr sz="1200"/>
            </a:lvl1pPr>
          </a:lstStyle>
          <a:p>
            <a:fld id="{8954EEAE-E985-42A3-8BAB-EE8490358932}" type="datetimeFigureOut">
              <a:rPr lang="it-IT" smtClean="0"/>
              <a:t>15/09/2022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39775"/>
            <a:ext cx="49307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19" tIns="45009" rIns="90019" bIns="4500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83486"/>
            <a:ext cx="5438140" cy="4436983"/>
          </a:xfrm>
          <a:prstGeom prst="rect">
            <a:avLst/>
          </a:prstGeom>
        </p:spPr>
        <p:txBody>
          <a:bodyPr vert="horz" lIns="90019" tIns="45009" rIns="90019" bIns="45009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4" y="9365253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7" y="9365253"/>
            <a:ext cx="2945659" cy="492998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r">
              <a:defRPr sz="1200"/>
            </a:lvl1pPr>
          </a:lstStyle>
          <a:p>
            <a:fld id="{ABADCED0-F155-404F-8562-F79AE35186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2564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B600C4-F84F-284C-908C-15914F89DE73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C7F88C-7891-CE41-B3D7-41159696F3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26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8508" y="6551657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1AC7F88C-7891-CE41-B3D7-41159696F305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9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8508" y="6551657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1AC7F88C-7891-CE41-B3D7-41159696F305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8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881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55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rgbClr val="007239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ndi.regione.lombardia.it/procedimenti/new/bandi/bandi/attivita-produttive-commercio/sostegno-attivita-imprenditoriali/bando-patrimonio-d-impresa-misura-favorire-rafforzamento-patrimoniale-pmi-lombarde-ripresa-economica-RLO12021018762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mailto:bandi@regione.lombardia.it" TargetMode="External"/><Relationship Id="rId4" Type="http://schemas.openxmlformats.org/officeDocument/2006/relationships/hyperlink" Target="mailto:bando.comuni.pg@regione.lombardia.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www.bergamo77.it/joomla/images/phocagallery/ezio_ceresoli/thumbs/phoca_thumb_l_Palazzo%20Lombard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" b="1369"/>
          <a:stretch/>
        </p:blipFill>
        <p:spPr bwMode="auto">
          <a:xfrm>
            <a:off x="375249" y="509949"/>
            <a:ext cx="8393502" cy="524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62834" y="1395411"/>
            <a:ext cx="7772400" cy="3540573"/>
          </a:xfrm>
        </p:spPr>
        <p:txBody>
          <a:bodyPr>
            <a:noAutofit/>
          </a:bodyPr>
          <a:lstStyle/>
          <a:p>
            <a:br>
              <a:rPr lang="it-IT" b="1" dirty="0">
                <a:solidFill>
                  <a:schemeClr val="bg1"/>
                </a:solidFill>
              </a:rPr>
            </a:br>
            <a:br>
              <a:rPr lang="it-IT" b="1" dirty="0">
                <a:solidFill>
                  <a:schemeClr val="bg1"/>
                </a:solidFill>
              </a:rPr>
            </a:br>
            <a:r>
              <a:rPr lang="it-IT" sz="2400" dirty="0">
                <a:solidFill>
                  <a:schemeClr val="bg1"/>
                </a:solidFill>
              </a:rPr>
              <a:t>BANDO</a:t>
            </a:r>
            <a:r>
              <a:rPr lang="it-IT" sz="2400" b="1" dirty="0">
                <a:solidFill>
                  <a:schemeClr val="bg1"/>
                </a:solidFill>
              </a:rPr>
              <a:t> A FAVORE DEGLI ENTI </a:t>
            </a:r>
            <a:r>
              <a:rPr lang="it-IT" sz="2400" dirty="0">
                <a:solidFill>
                  <a:schemeClr val="bg1"/>
                </a:solidFill>
              </a:rPr>
              <a:t>PUBBLICI </a:t>
            </a:r>
            <a:r>
              <a:rPr lang="it-IT" sz="2400" b="1" dirty="0">
                <a:solidFill>
                  <a:schemeClr val="bg1"/>
                </a:solidFill>
              </a:rPr>
              <a:t>LOMBARDI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PER L’EFFICIENTAMENTO ENERGETICO DEGLI IMPIANTI SPORTIVI NATATORI E DEL GHIACCIO </a:t>
            </a:r>
            <a:br>
              <a:rPr lang="it-IT" sz="2000" b="1" dirty="0">
                <a:solidFill>
                  <a:schemeClr val="bg1"/>
                </a:solidFill>
              </a:rPr>
            </a:br>
            <a:br>
              <a:rPr lang="it-IT" sz="2000" b="1" dirty="0">
                <a:solidFill>
                  <a:schemeClr val="bg1"/>
                </a:solidFill>
              </a:rPr>
            </a:br>
            <a:br>
              <a:rPr lang="it-IT" sz="2400" dirty="0">
                <a:solidFill>
                  <a:prstClr val="white"/>
                </a:solidFill>
              </a:rPr>
            </a:br>
            <a:br>
              <a:rPr lang="it-IT" sz="2400" dirty="0">
                <a:solidFill>
                  <a:prstClr val="white"/>
                </a:solidFill>
              </a:rPr>
            </a:br>
            <a:br>
              <a:rPr lang="it-IT" sz="3200" b="1" dirty="0">
                <a:solidFill>
                  <a:prstClr val="white"/>
                </a:solidFill>
              </a:rPr>
            </a:br>
            <a:endParaRPr lang="it-IT" b="1" dirty="0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6593050" y="5871939"/>
            <a:ext cx="1973901" cy="47611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it-IT" sz="1800" b="1" dirty="0">
                <a:solidFill>
                  <a:schemeClr val="bg1"/>
                </a:solidFill>
                <a:highlight>
                  <a:srgbClr val="297A38"/>
                </a:highlight>
              </a:rPr>
              <a:t>15 settembre 2022</a:t>
            </a:r>
          </a:p>
        </p:txBody>
      </p:sp>
    </p:spTree>
    <p:extLst>
      <p:ext uri="{BB962C8B-B14F-4D97-AF65-F5344CB8AC3E}">
        <p14:creationId xmlns:p14="http://schemas.microsoft.com/office/powerpoint/2010/main" val="2712158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B87AB2-FB69-4EE7-BE3E-77E09117B1FF}"/>
              </a:ext>
            </a:extLst>
          </p:cNvPr>
          <p:cNvSpPr/>
          <p:nvPr/>
        </p:nvSpPr>
        <p:spPr>
          <a:xfrm>
            <a:off x="456917" y="366623"/>
            <a:ext cx="8230166" cy="5601533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Cosa finanzia</a:t>
            </a:r>
          </a:p>
          <a:p>
            <a:pPr algn="just">
              <a:defRPr/>
            </a:pP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Sono ammissibili al contributo a fondo perduto investimenti per l’efficientamento energetico da realizzare unicamente presso gli impianti sportivi natatori e del ghiaccio di uso pubblico in Lombardia e da rendicontare entro il termine massimo del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30 ottobre 2023.</a:t>
            </a:r>
            <a:endParaRPr lang="it-IT" sz="1600" b="1" dirty="0">
              <a:latin typeface="Century Gothic" panose="020B0502020202020204" pitchFamily="34" charset="0"/>
            </a:endParaRPr>
          </a:p>
          <a:p>
            <a:pPr marR="0" lv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dirty="0">
                <a:latin typeface="+mj-lt"/>
              </a:rPr>
              <a:t>Per </a:t>
            </a:r>
            <a:r>
              <a:rPr lang="it-IT" sz="1600" b="1" dirty="0">
                <a:latin typeface="+mj-lt"/>
              </a:rPr>
              <a:t>impianti sportivi natatori </a:t>
            </a:r>
            <a:r>
              <a:rPr lang="it-IT" sz="1600" dirty="0">
                <a:latin typeface="+mj-lt"/>
              </a:rPr>
              <a:t>“ad uso pubblico” si intendono le </a:t>
            </a:r>
            <a:r>
              <a:rPr lang="it-IT" sz="1600" b="1" dirty="0">
                <a:latin typeface="+mj-lt"/>
              </a:rPr>
              <a:t>strutture sportive di proprietà pubblica dotate di piscina coperta, convertibile o scoperta, a gestione diretta o affidate a privati in concessione o convenzione per la pratica del nuoto</a:t>
            </a:r>
            <a:r>
              <a:rPr lang="it-IT" sz="1600" dirty="0">
                <a:latin typeface="+mj-lt"/>
              </a:rPr>
              <a:t>, a prescindere dal pagamento o meno di una tariffa.</a:t>
            </a:r>
          </a:p>
          <a:p>
            <a:pPr marR="0" lv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dirty="0">
                <a:latin typeface="+mj-lt"/>
              </a:rPr>
              <a:t>Per </a:t>
            </a:r>
            <a:r>
              <a:rPr lang="it-IT" sz="1600" b="1" dirty="0">
                <a:latin typeface="+mj-lt"/>
              </a:rPr>
              <a:t>impianti sportivi del ghiaccio </a:t>
            </a:r>
            <a:r>
              <a:rPr lang="it-IT" sz="1600" dirty="0">
                <a:latin typeface="+mj-lt"/>
              </a:rPr>
              <a:t>“ad uso pubblico” si intendono le </a:t>
            </a:r>
            <a:r>
              <a:rPr lang="it-IT" sz="1600" b="1" dirty="0">
                <a:latin typeface="+mj-lt"/>
              </a:rPr>
              <a:t>strutture sportive di proprietà pubbliche dotate di piste coperte (per pattinaggio, hockey ed altri sport del ghiaccio) a gestione diretta o affidate a privati in concessione o convenzione per la pratica degli sport del ghiaccio,</a:t>
            </a:r>
            <a:r>
              <a:rPr lang="it-IT" sz="1600" dirty="0">
                <a:latin typeface="+mj-lt"/>
              </a:rPr>
              <a:t> a prescindere dal pagamento o meno di una tariffa.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="1" dirty="0">
              <a:solidFill>
                <a:srgbClr val="C0504D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A chi si rivolge</a:t>
            </a:r>
          </a:p>
          <a:p>
            <a:pPr algn="just" fontAlgn="base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 soggetti beneficiari sono i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Comuni lombardi e le loro forme associative (Associazioni di Comuni, Consorzi di Comuni nonché Comunità montane)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proprietari di impianti sportivi natatori e del ghiaccio di uso pubblico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presenti nell'Anagrafe degli impianti sportivi di uso pubblico esistenti sul territorio lombardo di cui all’art. 7 della Legge Regionale 1 ottobre 2014, n. 26.</a:t>
            </a:r>
          </a:p>
          <a:p>
            <a:pPr algn="just" fontAlgn="base"/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52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B87AB2-FB69-4EE7-BE3E-77E09117B1FF}"/>
              </a:ext>
            </a:extLst>
          </p:cNvPr>
          <p:cNvSpPr/>
          <p:nvPr/>
        </p:nvSpPr>
        <p:spPr>
          <a:xfrm>
            <a:off x="456917" y="302359"/>
            <a:ext cx="8230166" cy="6524863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Caratteristiche dell’agevolazione</a:t>
            </a:r>
          </a:p>
          <a:p>
            <a:pPr fontAlgn="base"/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L’agevolazione consiste nella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concessione di un contributo a fondo perduto fino al 80% della spesa ritenuta ammissibile e comunque nel limite massimo di 350.000,00 euro.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Sono ammissibili esclusivamente le spese sostenute e quietanzate dopo la data di approvazione della DGR dei criteri </a:t>
            </a:r>
            <a:r>
              <a:rPr lang="it-IT" sz="1600" u="sng" dirty="0">
                <a:latin typeface="Arial" panose="020B0604020202020204" pitchFamily="34" charset="0"/>
                <a:cs typeface="Arial" panose="020B0604020202020204" pitchFamily="34" charset="0"/>
              </a:rPr>
              <a:t>(26 aprile 2022)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ed entro il termine per la presentazione della rendicontazione (</a:t>
            </a:r>
            <a:r>
              <a:rPr lang="it-IT" sz="1600" u="sng" dirty="0">
                <a:latin typeface="Arial" panose="020B0604020202020204" pitchFamily="34" charset="0"/>
                <a:cs typeface="Arial" panose="020B0604020202020204" pitchFamily="34" charset="0"/>
              </a:rPr>
              <a:t>30 ottobre 2023).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L’intervento di efficientamento energetico per essere ammissibile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 essere corredato dalla diagnosi energetica finalizzata ad individuare gli investimenti o le soluzioni impiantistiche da implementare che devono trovare riscontro negli investimenti e nelle relative voci di spesa. </a:t>
            </a: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Dalla diagnosi deve essere evidente il consumo energetico prima e dopo l’intervento di efficientamento presentato. La Diagnosi viene caricata nella Fase 1 del Bando e solo dopo il Comune può presentare domanda (Fase 2).</a:t>
            </a:r>
          </a:p>
          <a:p>
            <a:pPr algn="just" fontAlgn="base"/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just" fontAlgn="base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Il contributo può essere complementare ad altre agevolazioni pubbliche per il medesimo intervento. Non è ammesso il doppio finanziamento (inteso come copertura di più quote di uno stesso costo con più fonti di finanziamento anche derivanti da fondi UE per importi superiori al 100% del costo medesimo) che comporterebbe una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sovracompensazione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mentre è ammesso il cumulo tra più fonti di finanziamento fino a concorrenza del 100% del singolo costo.</a:t>
            </a: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Non sono ammesse a rendicontazione fatture di importo imponibile complessivo inferiore a 1.000,00 euro (mille/00).</a:t>
            </a: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8A47F71-96D2-48CC-BA2F-C33182C740FB}"/>
              </a:ext>
            </a:extLst>
          </p:cNvPr>
          <p:cNvSpPr txBox="1">
            <a:spLocks/>
          </p:cNvSpPr>
          <p:nvPr/>
        </p:nvSpPr>
        <p:spPr>
          <a:xfrm>
            <a:off x="5288569" y="5537200"/>
            <a:ext cx="505347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7239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Helvetic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2548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B87AB2-FB69-4EE7-BE3E-77E09117B1FF}"/>
              </a:ext>
            </a:extLst>
          </p:cNvPr>
          <p:cNvSpPr/>
          <p:nvPr/>
        </p:nvSpPr>
        <p:spPr>
          <a:xfrm>
            <a:off x="456917" y="395787"/>
            <a:ext cx="8230166" cy="6641818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Focus </a:t>
            </a:r>
            <a:r>
              <a:rPr lang="it-IT" sz="2000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su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aspetti principali del bando</a:t>
            </a:r>
          </a:p>
          <a:p>
            <a:pPr fontAlgn="base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it-IT" sz="1600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Chi può presentare </a:t>
            </a:r>
            <a:r>
              <a:rPr lang="it-IT" sz="1600" b="1" dirty="0">
                <a:solidFill>
                  <a:srgbClr val="C0504D">
                    <a:lumMod val="75000"/>
                  </a:srgbClr>
                </a:solidFill>
                <a:latin typeface="+mj-lt"/>
              </a:rPr>
              <a:t>domanda: </a:t>
            </a:r>
            <a:r>
              <a:rPr lang="it-IT" sz="1600" dirty="0">
                <a:latin typeface="+mj-lt"/>
              </a:rPr>
              <a:t>esclusivamente</a:t>
            </a:r>
            <a:r>
              <a:rPr lang="it-IT" sz="1600" dirty="0">
                <a:solidFill>
                  <a:prstClr val="black"/>
                </a:solidFill>
                <a:latin typeface="+mj-lt"/>
              </a:rPr>
              <a:t> i </a:t>
            </a:r>
            <a:r>
              <a:rPr lang="it-IT" sz="1600" b="1" u="sng" dirty="0">
                <a:solidFill>
                  <a:prstClr val="black"/>
                </a:solidFill>
                <a:latin typeface="+mj-lt"/>
              </a:rPr>
              <a:t>Comuni </a:t>
            </a:r>
            <a:r>
              <a:rPr lang="it-IT" sz="1600" dirty="0">
                <a:effectLst/>
                <a:latin typeface="+mj-lt"/>
                <a:ea typeface="Calibri" panose="020F0502020204030204" pitchFamily="34" charset="0"/>
              </a:rPr>
              <a:t>e le loro forme </a:t>
            </a:r>
            <a:r>
              <a:rPr lang="it-IT" sz="1600" dirty="0">
                <a:solidFill>
                  <a:prstClr val="black"/>
                </a:solidFill>
                <a:latin typeface="+mj-lt"/>
              </a:rPr>
              <a:t>associative (Associazioni di Comuni, Consorzi di Comuni nonché Comunità montane) proprietari degli impianti sportivi natatori e del ghiaccio di uso pubblico.</a:t>
            </a:r>
          </a:p>
          <a:p>
            <a:pPr algn="just" fontAlgn="base"/>
            <a:r>
              <a:rPr lang="it-IT" sz="1600" dirty="0">
                <a:latin typeface="+mj-lt"/>
                <a:cs typeface="Arial" panose="020B0604020202020204" pitchFamily="34" charset="0"/>
              </a:rPr>
              <a:t>Ciascun Ente Pubblico può essere beneficiario di un massimo di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tre contributi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a valere sulla misura per un massimo di tre impianti.</a:t>
            </a:r>
          </a:p>
          <a:p>
            <a:pPr algn="just" fontAlgn="base"/>
            <a:endParaRPr lang="it-IT" sz="1600" dirty="0">
              <a:latin typeface="+mj-lt"/>
              <a:cs typeface="Arial" panose="020B0604020202020204" pitchFamily="34" charset="0"/>
            </a:endParaRPr>
          </a:p>
          <a:p>
            <a:pPr algn="just" fontAlgn="base"/>
            <a:r>
              <a:rPr lang="it-IT" sz="1600" dirty="0">
                <a:latin typeface="+mj-lt"/>
                <a:cs typeface="Arial" panose="020B0604020202020204" pitchFamily="34" charset="0"/>
              </a:rPr>
              <a:t>Gli impianti devono essere presenti nell'Anagrafe degli impianti sportivi di uso pubblico esistenti sul territorio lombardo di cui all’art. 7 della Legge Regionale 1 ottobre 2014, n. 26.</a:t>
            </a:r>
          </a:p>
          <a:p>
            <a:pPr algn="just" fontAlgn="base"/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algn="just" fontAlgn="base"/>
            <a:r>
              <a:rPr lang="it-IT" sz="1600" b="1" u="sng" dirty="0">
                <a:latin typeface="+mj-lt"/>
                <a:cs typeface="Arial" panose="020B0604020202020204" pitchFamily="34" charset="0"/>
              </a:rPr>
              <a:t>Non possono presentare domanda i soggetti titolari di concessione/contratto di servizio o convenzione, anche se partecipati al 100% da Ente pubblico (Comune) pur potendo realizzare gli investimenti in luogo del Comune esclusivamente se nel contratto di servizio/concessione/convenzione è prevista la retrocessione degli investimenti al Comune alla scadenza anche anticipata.</a:t>
            </a:r>
          </a:p>
          <a:p>
            <a:pPr algn="just" fontAlgn="base"/>
            <a:endParaRPr lang="it-IT" sz="1600" dirty="0">
              <a:latin typeface="+mj-lt"/>
              <a:cs typeface="Arial" panose="020B0604020202020204" pitchFamily="34" charset="0"/>
            </a:endParaRPr>
          </a:p>
          <a:p>
            <a:pPr algn="just" fontAlgn="base"/>
            <a:r>
              <a:rPr lang="it-IT" sz="1600" b="1" dirty="0">
                <a:solidFill>
                  <a:srgbClr val="C0504D">
                    <a:lumMod val="75000"/>
                  </a:srgbClr>
                </a:solidFill>
                <a:latin typeface="+mj-lt"/>
              </a:rPr>
              <a:t>Scadenze</a:t>
            </a:r>
            <a:endParaRPr lang="it-IT" sz="1600" dirty="0"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600" b="1" dirty="0">
                <a:latin typeface="+mj-lt"/>
                <a:cs typeface="Arial" panose="020B0604020202020204" pitchFamily="34" charset="0"/>
              </a:rPr>
              <a:t>FASE 1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per inserimento delle diagnosi energetiche da parte dei Tecnici: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ore 12:00 del 30 settembre 2022 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600" b="1" dirty="0">
                <a:latin typeface="+mj-lt"/>
                <a:cs typeface="Arial" panose="020B0604020202020204" pitchFamily="34" charset="0"/>
              </a:rPr>
              <a:t>FASE 2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per inserimento della domanda di contributo da parte degli Enti beneficiari: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ore 12:00 del 20 ottobre 2022 </a:t>
            </a: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8A47F71-96D2-48CC-BA2F-C33182C740FB}"/>
              </a:ext>
            </a:extLst>
          </p:cNvPr>
          <p:cNvSpPr txBox="1">
            <a:spLocks/>
          </p:cNvSpPr>
          <p:nvPr/>
        </p:nvSpPr>
        <p:spPr>
          <a:xfrm>
            <a:off x="5288569" y="5537200"/>
            <a:ext cx="505347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7239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Helvetic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0665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B87AB2-FB69-4EE7-BE3E-77E09117B1FF}"/>
              </a:ext>
            </a:extLst>
          </p:cNvPr>
          <p:cNvSpPr/>
          <p:nvPr/>
        </p:nvSpPr>
        <p:spPr>
          <a:xfrm>
            <a:off x="316871" y="302359"/>
            <a:ext cx="8501204" cy="6524863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marR="0" lvl="0" indent="0" algn="ju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Spese ammissibili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Sono ammissibili le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spese SOLO se rilevate dalla diagnosi energetica 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e in particolare: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a) acquisto e installazione di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collettori solari termici e impianti fotovoltaici 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per l’autoproduzione di energia con fonti rinnovabili;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b) acquisto e installazione di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teli isotermici 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per la copertura della piscina nelle ore in cui non è utilizzata, nel limite di 70.000 euro;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c) acquisto e installazione di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caldaie ad alta efficienza a condensazione, a biomassa  ovvero pompe di calore, anche finalizzate alla creazione e conservazione del ghiaccio per gli impianti del ghiaccio;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d) acquisto e installazione di impianti di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cogenerazione e </a:t>
            </a:r>
            <a:r>
              <a:rPr lang="it-IT" sz="1600" b="1" dirty="0" err="1">
                <a:solidFill>
                  <a:prstClr val="black"/>
                </a:solidFill>
                <a:latin typeface="Arial"/>
              </a:rPr>
              <a:t>trigenerazione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e) acquisto e installazione di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sistemi di domotica per il risparmio energetico e sistemi di controllo atti a certificare la qualità del servizio all’utenza 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(es. ricambi d’aria, sanificazione ambientale, etc.) nel limite di 50.000 euro;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f) acquisto e installazione di apparecchi LED a basso consumo in sostituzione dell'illuminazione tradizionale (a fluorescenza, incandescenza o alogena, etc.) (</a:t>
            </a:r>
            <a:r>
              <a:rPr lang="it-IT" sz="1600" dirty="0" err="1">
                <a:solidFill>
                  <a:prstClr val="black"/>
                </a:solidFill>
                <a:latin typeface="Arial"/>
              </a:rPr>
              <a:t>c.d.</a:t>
            </a:r>
            <a:r>
              <a:rPr lang="it-IT" sz="1600" b="1" dirty="0" err="1">
                <a:solidFill>
                  <a:prstClr val="black"/>
                </a:solidFill>
                <a:latin typeface="Arial"/>
              </a:rPr>
              <a:t>relamping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);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g) costi per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opere murarie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, impiantistica e costi assimilati nel limite del 20% delle precedenti lettere da a) a f) che costituiscono spesa ammissibile solo se direttamente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correlati e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funzionali all’installazione dei beni oggetto di investimento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;</a:t>
            </a:r>
          </a:p>
          <a:p>
            <a:pPr algn="just" fontAlgn="base"/>
            <a:r>
              <a:rPr lang="it-IT" sz="1600" dirty="0">
                <a:solidFill>
                  <a:prstClr val="black"/>
                </a:solidFill>
                <a:latin typeface="Arial"/>
              </a:rPr>
              <a:t>h) </a:t>
            </a:r>
            <a:r>
              <a:rPr lang="it-IT" sz="1600" b="1" dirty="0">
                <a:solidFill>
                  <a:prstClr val="black"/>
                </a:solidFill>
                <a:latin typeface="Arial"/>
              </a:rPr>
              <a:t>spese tecniche per la realizzazione dell’intervento </a:t>
            </a:r>
            <a:r>
              <a:rPr lang="it-IT" sz="1600" dirty="0">
                <a:solidFill>
                  <a:prstClr val="black"/>
                </a:solidFill>
                <a:latin typeface="Arial"/>
              </a:rPr>
              <a:t>(progettazione, direzione lavori, relazioni tecniche specialistiche, contributi obbligatori dei professionisti, ecc.) nel limite del 10% dei costi di cui alle voci da a) a g).</a:t>
            </a: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  <a:p>
            <a:pPr algn="just" fontAlgn="base"/>
            <a:r>
              <a:rPr lang="it-IT" sz="1600" dirty="0">
                <a:latin typeface="+mj-lt"/>
                <a:cs typeface="Arial" panose="020B0604020202020204" pitchFamily="34" charset="0"/>
              </a:rPr>
              <a:t>E’ compito del Tecnico valutare la pertinenza della spesa compilando la descrizione di dettaglio.</a:t>
            </a:r>
          </a:p>
          <a:p>
            <a:pPr algn="just" fontAlgn="base"/>
            <a:endParaRPr lang="it-IT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8A47F71-96D2-48CC-BA2F-C33182C740FB}"/>
              </a:ext>
            </a:extLst>
          </p:cNvPr>
          <p:cNvSpPr txBox="1">
            <a:spLocks/>
          </p:cNvSpPr>
          <p:nvPr/>
        </p:nvSpPr>
        <p:spPr>
          <a:xfrm>
            <a:off x="5288569" y="5537200"/>
            <a:ext cx="505347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7239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Helvetic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4804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B87AB2-FB69-4EE7-BE3E-77E09117B1FF}"/>
              </a:ext>
            </a:extLst>
          </p:cNvPr>
          <p:cNvSpPr/>
          <p:nvPr/>
        </p:nvSpPr>
        <p:spPr>
          <a:xfrm>
            <a:off x="456917" y="366624"/>
            <a:ext cx="8161982" cy="6063198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just" fontAlgn="base">
              <a:defRPr/>
            </a:pPr>
            <a:r>
              <a:rPr lang="it-IT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Dotazione finanziaria</a:t>
            </a:r>
          </a:p>
          <a:p>
            <a:pPr algn="just" fontAlgn="base"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La dotazione finanziaria complessiva ammonta a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€ 32 MLN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. Tali risorse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 derivano dall’indebitamento e in quanto tali possono essere destinate esclusivamente all’arricchimento del patrimonio pubblico.</a:t>
            </a:r>
          </a:p>
          <a:p>
            <a:pPr algn="just" fontAlgn="base">
              <a:defRPr/>
            </a:pPr>
            <a:endParaRPr lang="it-IT" sz="1600" b="1" dirty="0">
              <a:solidFill>
                <a:srgbClr val="C0504D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algn="just" fontAlgn="base">
              <a:defRPr/>
            </a:pPr>
            <a:r>
              <a:rPr lang="it-IT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Diagnosi energetica</a:t>
            </a:r>
          </a:p>
          <a:p>
            <a:pPr algn="just" fontAlgn="base">
              <a:defRPr/>
            </a:pPr>
            <a:r>
              <a:rPr lang="it-IT" sz="1600" u="sng" dirty="0">
                <a:latin typeface="+mj-lt"/>
                <a:cs typeface="Arial" panose="020B0604020202020204" pitchFamily="34" charset="0"/>
              </a:rPr>
              <a:t>Il 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Tecnico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 incaricato della redazione della diagnosi energetica (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Fase 1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) deve compilare il quadro delle 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spese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 relativamente alle voci di spesa 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dalla lettera a) alla lettera f) 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mentre spetterà al 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Comune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 (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Fase 2</a:t>
            </a:r>
            <a:r>
              <a:rPr lang="it-IT" sz="1600" u="sng" dirty="0">
                <a:latin typeface="+mj-lt"/>
                <a:cs typeface="Arial" panose="020B0604020202020204" pitchFamily="34" charset="0"/>
              </a:rPr>
              <a:t>) l’inserimento degli importi delle </a:t>
            </a:r>
            <a:r>
              <a:rPr lang="it-IT" sz="1600" b="1" u="sng" dirty="0">
                <a:latin typeface="+mj-lt"/>
                <a:cs typeface="Arial" panose="020B0604020202020204" pitchFamily="34" charset="0"/>
              </a:rPr>
              <a:t>voci di spesa relativi alle lettere g) e h).</a:t>
            </a:r>
          </a:p>
          <a:p>
            <a:pPr algn="just" fontAlgn="base"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La diagnosi energetica deve essere finalizzata alla presentazione della domanda da parte dell’Ente Pubblico e, quindi, riportare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ESCLUSIVAMENTE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 gli interventi di efficientamento che saranno oggetto del bando. Il Comune non dovrà presentare un progetto stante che gli interventi ammissibili sono solo quelli indicati nella Diagnosi energetica. </a:t>
            </a:r>
          </a:p>
          <a:p>
            <a:pPr algn="just" fontAlgn="base"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L’incarico al Tecnico, ai fini della  predisposizione della Diagnosi Energetica, può essere affidato  dall’ente locale e/o dal Gestore concessionario dell’impianto, purché  il Tecnico sia in possesso dei requisiti specifici richiesti dal bando.</a:t>
            </a:r>
          </a:p>
          <a:p>
            <a:pPr algn="just" fontAlgn="base">
              <a:defRPr/>
            </a:pPr>
            <a:endParaRPr lang="it-IT" sz="1600" b="1" dirty="0">
              <a:latin typeface="+mj-lt"/>
              <a:cs typeface="Arial" panose="020B0604020202020204" pitchFamily="34" charset="0"/>
            </a:endParaRPr>
          </a:p>
          <a:p>
            <a:pPr algn="just" fontAlgn="base">
              <a:defRPr/>
            </a:pPr>
            <a:r>
              <a:rPr lang="it-IT" sz="1600" b="1" dirty="0">
                <a:latin typeface="+mj-lt"/>
                <a:cs typeface="Arial" panose="020B0604020202020204" pitchFamily="34" charset="0"/>
              </a:rPr>
              <a:t>Per il calcolo della riduzione delle emissioni di CO2 in Tep è possibile utilizzare le tabelle di conversione e i fattori di emissione di cui alla tabella SIRENA20 (Sistema Informativo Regionale Energia Ambiente) o alla tabella A  di cui alla Circolare del Ministero dell’industria, commercio e artigianato 2 marzo 1992 n. 219/F. </a:t>
            </a:r>
          </a:p>
        </p:txBody>
      </p:sp>
    </p:spTree>
    <p:extLst>
      <p:ext uri="{BB962C8B-B14F-4D97-AF65-F5344CB8AC3E}">
        <p14:creationId xmlns:p14="http://schemas.microsoft.com/office/powerpoint/2010/main" val="1971263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B87AB2-FB69-4EE7-BE3E-77E09117B1FF}"/>
              </a:ext>
            </a:extLst>
          </p:cNvPr>
          <p:cNvSpPr/>
          <p:nvPr/>
        </p:nvSpPr>
        <p:spPr>
          <a:xfrm>
            <a:off x="561315" y="471846"/>
            <a:ext cx="7967049" cy="5732147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just" fontAlgn="base">
              <a:defRPr/>
            </a:pPr>
            <a:r>
              <a:rPr lang="it-IT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Applicazione aliquota I.V.A.</a:t>
            </a:r>
          </a:p>
          <a:p>
            <a:pPr algn="just" fontAlgn="base"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Le spese si intendono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al netto di IVA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e di altre imposte e tasse,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ad eccezione dei casi in cui l’IVA sia realmente e definitivamente sostenuta dal beneficiario e non sia in alcun modo recuperabile dallo stesso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, tenendo conto della disciplina fiscale cui il beneficiario è assoggettato (indipendentemente dalla loro natura pubblica o privata).</a:t>
            </a:r>
          </a:p>
          <a:p>
            <a:pPr algn="just" fontAlgn="base"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Esclusivamente nel caso in cui l’IVA non sia recuperabile è possibile inserire gli importi al lordo dell’IVA allegando all’istanza apposita dichiarazione. </a:t>
            </a:r>
          </a:p>
          <a:p>
            <a:pPr algn="just" fontAlgn="base"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In tal caso il contributo è calcolato sul valore ivato.</a:t>
            </a:r>
          </a:p>
          <a:p>
            <a:pPr algn="just" fontAlgn="base"/>
            <a:endParaRPr lang="it-IT" sz="1400" dirty="0">
              <a:solidFill>
                <a:prstClr val="black"/>
              </a:solidFill>
              <a:latin typeface="Arial"/>
            </a:endParaRPr>
          </a:p>
          <a:p>
            <a:pPr algn="just" fontAlgn="base">
              <a:defRPr/>
            </a:pPr>
            <a:r>
              <a:rPr lang="it-IT" b="1" dirty="0">
                <a:solidFill>
                  <a:srgbClr val="C0504D">
                    <a:lumMod val="75000"/>
                  </a:srgbClr>
                </a:solidFill>
                <a:latin typeface="Century Gothic" panose="020B0502020202020204" pitchFamily="34" charset="0"/>
              </a:rPr>
              <a:t>Erogazione anticipo al Comune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nel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2022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,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contestualmente all’approvazione della graduatoria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dei progetti ammessi, verrà erogato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un acconto fino al 70% del contributo 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concesso nel limite della dotazione finanziaria provinciale e comunque nel limite dello stanziamento annuale di € 16.000.000,00;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nel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2023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, verrà erogato il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saldo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 del contributo, previa verifica della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rendicontazione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 che deve essere presentata </a:t>
            </a:r>
            <a:r>
              <a:rPr lang="it-IT" sz="1600" b="1" dirty="0">
                <a:latin typeface="+mj-lt"/>
                <a:cs typeface="Arial" panose="020B0604020202020204" pitchFamily="34" charset="0"/>
              </a:rPr>
              <a:t>entro il termine del 30 ottobre 2023</a:t>
            </a:r>
            <a:r>
              <a:rPr lang="it-IT" sz="1600" dirty="0">
                <a:latin typeface="+mj-lt"/>
                <a:cs typeface="Arial" panose="020B0604020202020204" pitchFamily="34" charset="0"/>
              </a:rPr>
              <a:t>.</a:t>
            </a:r>
          </a:p>
          <a:p>
            <a:pPr lvl="0" algn="just" fontAlgn="base">
              <a:lnSpc>
                <a:spcPct val="115000"/>
              </a:lnSpc>
              <a:spcAft>
                <a:spcPts val="800"/>
              </a:spcAft>
              <a:defRPr/>
            </a:pPr>
            <a:r>
              <a:rPr lang="it-IT" sz="1600" dirty="0">
                <a:latin typeface="+mj-lt"/>
                <a:cs typeface="Arial" panose="020B0604020202020204" pitchFamily="34" charset="0"/>
              </a:rPr>
              <a:t>Per trasferire le risorse ai gestori, qualora siano loro a realizzare l’intervento, il Comune può con il gestore valutare la fattibilità della revisione del piano economico-finanziario nel rispetto della normativa di cui al d.lgs. N. 50/2016.</a:t>
            </a:r>
          </a:p>
          <a:p>
            <a:pPr lvl="0" algn="just">
              <a:lnSpc>
                <a:spcPct val="115000"/>
              </a:lnSpc>
              <a:spcAft>
                <a:spcPts val="800"/>
              </a:spcAft>
            </a:pPr>
            <a:endParaRPr lang="it-IT" sz="1400" b="1" dirty="0">
              <a:latin typeface="Century Gothic" panose="020B0502020202020204" pitchFamily="34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8A47F71-96D2-48CC-BA2F-C33182C740FB}"/>
              </a:ext>
            </a:extLst>
          </p:cNvPr>
          <p:cNvSpPr txBox="1">
            <a:spLocks/>
          </p:cNvSpPr>
          <p:nvPr/>
        </p:nvSpPr>
        <p:spPr>
          <a:xfrm>
            <a:off x="5288569" y="5537200"/>
            <a:ext cx="505347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7239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Helvetic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2909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78A47F71-96D2-48CC-BA2F-C33182C740FB}"/>
              </a:ext>
            </a:extLst>
          </p:cNvPr>
          <p:cNvSpPr txBox="1">
            <a:spLocks/>
          </p:cNvSpPr>
          <p:nvPr/>
        </p:nvSpPr>
        <p:spPr>
          <a:xfrm>
            <a:off x="5288569" y="5537200"/>
            <a:ext cx="505347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7239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Helvetica"/>
              <a:ea typeface="+mj-ea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CE1AAB0-390B-4DE9-8524-6FD8FBB536E1}"/>
              </a:ext>
            </a:extLst>
          </p:cNvPr>
          <p:cNvSpPr/>
          <p:nvPr/>
        </p:nvSpPr>
        <p:spPr>
          <a:xfrm>
            <a:off x="551122" y="679010"/>
            <a:ext cx="1463040" cy="1267485"/>
          </a:xfrm>
          <a:prstGeom prst="rect">
            <a:avLst/>
          </a:prstGeom>
          <a:solidFill>
            <a:srgbClr val="297A38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Presentazione della Diagnosi Energetica (Fase 1) e della Domanda (Fase 2)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1116B8F-831F-4F4D-BDDE-2532BEEF9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512" y="1193263"/>
            <a:ext cx="1044000" cy="525263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568F65FA-2314-49D2-A6B8-D4AAC9821097}"/>
              </a:ext>
            </a:extLst>
          </p:cNvPr>
          <p:cNvSpPr/>
          <p:nvPr/>
        </p:nvSpPr>
        <p:spPr>
          <a:xfrm>
            <a:off x="3649862" y="1111209"/>
            <a:ext cx="5217111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3"/>
              </a:rPr>
              <a:t>Bandi on Line </a:t>
            </a:r>
            <a:endParaRPr lang="it-IT" sz="16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www.bandi.regione.lombardia.it</a:t>
            </a:r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it-IT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</a:t>
            </a:r>
          </a:p>
          <a:p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4"/>
              </a:rPr>
              <a:t>bando.comuni.pg@regione.lombardia.it</a:t>
            </a:r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it-IT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</a:t>
            </a:r>
          </a:p>
          <a:p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5"/>
              </a:rPr>
              <a:t>bandi@regione.lombardia.it</a:t>
            </a:r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it-IT" sz="16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it-IT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Call Center </a:t>
            </a:r>
          </a:p>
          <a:p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800.131.151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400" b="1" u="sng" dirty="0">
              <a:solidFill>
                <a:srgbClr val="1733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99F27C60-355A-407E-A2C1-E29BC9F7775C}"/>
              </a:ext>
            </a:extLst>
          </p:cNvPr>
          <p:cNvSpPr/>
          <p:nvPr/>
        </p:nvSpPr>
        <p:spPr>
          <a:xfrm>
            <a:off x="536268" y="2226655"/>
            <a:ext cx="1463040" cy="689372"/>
          </a:xfrm>
          <a:prstGeom prst="rect">
            <a:avLst/>
          </a:prstGeom>
          <a:solidFill>
            <a:srgbClr val="297A38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Quesiti sul Bando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5BCDFB20-2352-430A-A0D5-928B9811793A}"/>
              </a:ext>
            </a:extLst>
          </p:cNvPr>
          <p:cNvSpPr/>
          <p:nvPr/>
        </p:nvSpPr>
        <p:spPr>
          <a:xfrm>
            <a:off x="536268" y="3701727"/>
            <a:ext cx="1463040" cy="689372"/>
          </a:xfrm>
          <a:prstGeom prst="rect">
            <a:avLst/>
          </a:prstGeom>
          <a:solidFill>
            <a:srgbClr val="297A38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Assistenza compilazione Domanda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7A74B7AF-5793-4B09-BE5A-66391F75E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0810" y="2240484"/>
            <a:ext cx="1008000" cy="50715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CF66985F-16D0-4B01-90C4-B3CC833D5E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0585" y="3637043"/>
            <a:ext cx="1008000" cy="50715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16457596-31F0-40A2-8A1F-EBE4C3F6B9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0585" y="4308674"/>
            <a:ext cx="1044000" cy="525263"/>
          </a:xfrm>
          <a:prstGeom prst="rect">
            <a:avLst/>
          </a:prstGeom>
          <a:solidFill>
            <a:srgbClr val="174783"/>
          </a:solidFill>
        </p:spPr>
      </p:pic>
    </p:spTree>
    <p:extLst>
      <p:ext uri="{BB962C8B-B14F-4D97-AF65-F5344CB8AC3E}">
        <p14:creationId xmlns:p14="http://schemas.microsoft.com/office/powerpoint/2010/main" val="23200394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6879</TotalTime>
  <Words>1465</Words>
  <Application>Microsoft Office PowerPoint</Application>
  <PresentationFormat>Presentazione su schermo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Helvetica</vt:lpstr>
      <vt:lpstr>Tema di Office</vt:lpstr>
      <vt:lpstr>  BANDO A FAVORE DEGLI ENTI PUBBLICI LOMBARDI  PER L’EFFICIENTAMENTO ENERGETICO DEGLI IMPIANTI SPORTIVI NATATORI E DEL GHIACCIO  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Gessyca Golia</dc:creator>
  <cp:lastModifiedBy>Gessyca Golia</cp:lastModifiedBy>
  <cp:revision>543</cp:revision>
  <cp:lastPrinted>2020-06-29T07:24:41Z</cp:lastPrinted>
  <dcterms:created xsi:type="dcterms:W3CDTF">2015-10-29T09:08:29Z</dcterms:created>
  <dcterms:modified xsi:type="dcterms:W3CDTF">2022-09-14T23:11:45Z</dcterms:modified>
</cp:coreProperties>
</file>