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724" r:id="rId2"/>
    <p:sldMasterId id="2147483728" r:id="rId3"/>
  </p:sldMasterIdLst>
  <p:notesMasterIdLst>
    <p:notesMasterId r:id="rId46"/>
  </p:notesMasterIdLst>
  <p:handoutMasterIdLst>
    <p:handoutMasterId r:id="rId47"/>
  </p:handoutMasterIdLst>
  <p:sldIdLst>
    <p:sldId id="699" r:id="rId4"/>
    <p:sldId id="691" r:id="rId5"/>
    <p:sldId id="676" r:id="rId6"/>
    <p:sldId id="668" r:id="rId7"/>
    <p:sldId id="673" r:id="rId8"/>
    <p:sldId id="666" r:id="rId9"/>
    <p:sldId id="681" r:id="rId10"/>
    <p:sldId id="257" r:id="rId11"/>
    <p:sldId id="692" r:id="rId12"/>
    <p:sldId id="693" r:id="rId13"/>
    <p:sldId id="694" r:id="rId14"/>
    <p:sldId id="672" r:id="rId15"/>
    <p:sldId id="695" r:id="rId16"/>
    <p:sldId id="669" r:id="rId17"/>
    <p:sldId id="696" r:id="rId18"/>
    <p:sldId id="697" r:id="rId19"/>
    <p:sldId id="674" r:id="rId20"/>
    <p:sldId id="698" r:id="rId21"/>
    <p:sldId id="671" r:id="rId22"/>
    <p:sldId id="670" r:id="rId23"/>
    <p:sldId id="679" r:id="rId24"/>
    <p:sldId id="680" r:id="rId25"/>
    <p:sldId id="728" r:id="rId26"/>
    <p:sldId id="712" r:id="rId27"/>
    <p:sldId id="713" r:id="rId28"/>
    <p:sldId id="714" r:id="rId29"/>
    <p:sldId id="715" r:id="rId30"/>
    <p:sldId id="716" r:id="rId31"/>
    <p:sldId id="717" r:id="rId32"/>
    <p:sldId id="718" r:id="rId33"/>
    <p:sldId id="719" r:id="rId34"/>
    <p:sldId id="720" r:id="rId35"/>
    <p:sldId id="721" r:id="rId36"/>
    <p:sldId id="722" r:id="rId37"/>
    <p:sldId id="723" r:id="rId38"/>
    <p:sldId id="724" r:id="rId39"/>
    <p:sldId id="725" r:id="rId40"/>
    <p:sldId id="726" r:id="rId41"/>
    <p:sldId id="727" r:id="rId42"/>
    <p:sldId id="675" r:id="rId43"/>
    <p:sldId id="688" r:id="rId44"/>
    <p:sldId id="661" r:id="rId45"/>
  </p:sldIdLst>
  <p:sldSz cx="12192000" cy="6858000"/>
  <p:notesSz cx="6858000" cy="9144000"/>
  <p:custDataLst>
    <p:tags r:id="rId4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C41"/>
    <a:srgbClr val="297A38"/>
    <a:srgbClr val="E69D1A"/>
    <a:srgbClr val="FFE181"/>
    <a:srgbClr val="FFFBEF"/>
    <a:srgbClr val="D8F2DD"/>
    <a:srgbClr val="CCECFF"/>
    <a:srgbClr val="3366FF"/>
    <a:srgbClr val="277536"/>
    <a:srgbClr val="1F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8" autoAdjust="0"/>
    <p:restoredTop sz="96357" autoAdjust="0"/>
  </p:normalViewPr>
  <p:slideViewPr>
    <p:cSldViewPr snapToGrid="0">
      <p:cViewPr varScale="1">
        <p:scale>
          <a:sx n="79" d="100"/>
          <a:sy n="79" d="100"/>
        </p:scale>
        <p:origin x="715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ags" Target="tags/tag1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82788B-11E6-4655-8403-4C04083DDF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4B690F-35D4-4731-8BE7-4B233C8777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4469F-5F1D-4FF2-AF5C-5611FE395995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ED74C4-9942-4415-A005-0B8B6225C0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C7CFB-54A1-41D5-8201-67FF8B215E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167B6-55CE-4D40-86FF-AF4409A9D5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06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61844-AFFC-4990-AF6D-6D6CD7B1916D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6ADB5-5F9D-4D0A-9573-6B593ECB610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3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33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9139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7259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1043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3032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9527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7406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3103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41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4429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42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2706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2158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34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2146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E23BAE-F751-469A-BA16-072777B090F9}" type="slidenum">
              <a:rPr lang="it-IT" smtClean="0"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5579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7606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1001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531f3d4f7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531f3d4f7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662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492868" y="438963"/>
            <a:ext cx="11387847" cy="880669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56633"/>
                </a:solidFill>
                <a:latin typeface="+mj-lt"/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381E138-BB2C-4ECA-9711-4CB0935AA1E8}"/>
              </a:ext>
            </a:extLst>
          </p:cNvPr>
          <p:cNvSpPr txBox="1">
            <a:spLocks/>
          </p:cNvSpPr>
          <p:nvPr userDrawn="1"/>
        </p:nvSpPr>
        <p:spPr>
          <a:xfrm>
            <a:off x="492868" y="1575337"/>
            <a:ext cx="11387847" cy="463662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5663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Google Shape;24;p24">
            <a:extLst>
              <a:ext uri="{FF2B5EF4-FFF2-40B4-BE49-F238E27FC236}">
                <a16:creationId xmlns:a16="http://schemas.microsoft.com/office/drawing/2014/main" id="{AFCAD023-85C4-4EB8-8A02-383ECEB54C1F}"/>
              </a:ext>
            </a:extLst>
          </p:cNvPr>
          <p:cNvSpPr/>
          <p:nvPr userDrawn="1"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;p24">
            <a:extLst>
              <a:ext uri="{FF2B5EF4-FFF2-40B4-BE49-F238E27FC236}">
                <a16:creationId xmlns:a16="http://schemas.microsoft.com/office/drawing/2014/main" id="{452ED851-7363-4214-AAAE-2BA7468349C7}"/>
              </a:ext>
            </a:extLst>
          </p:cNvPr>
          <p:cNvSpPr/>
          <p:nvPr userDrawn="1"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130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51377A-3974-4447-B0C3-9A2A091BE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BE892-4BDF-42A5-A1BC-1C0AD364E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B04B718-6089-4D61-8E67-2BAC0D6A9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49EE017-1D83-4142-88B5-D37F7A80FA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5EE793-20C8-4967-B416-1F5666E708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D45DFBF-CDEC-474F-999C-595B65285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D06F2A9-40EF-4B09-A304-9B7CA859D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068BE57-82DD-41F5-BCDE-CEE7F8A2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5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8E44D3-BB6E-4535-8ACE-6D9E56AD5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72A0682-0F36-436F-B4B8-0A93DE243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F62DC0-0DAC-43E4-A78B-B95984C2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2046C19-033D-43B5-B076-6019BC705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325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B7A32F3-F9E7-440F-B974-0DDE8D227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C7847F3-BCA4-4926-9AC7-FDD26DFDD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E607E6E-5E57-4A2C-8E7C-6BE2826C8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7892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CD147-2638-4DBC-83DA-9E628A914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2E0529-6650-4235-8102-97539AFB3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0712C71-942E-41A8-A23A-701745C2E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883F7F-58A1-4D95-ADC6-5028205E6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268CCA-5498-4AC4-8F5B-6A70B3DB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84AA8C3-9A85-4BD1-A107-EAB26D27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5565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BE6339-A12B-4FEB-8D91-3FCE6F293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8E8E4AA-3822-4925-BA6C-B47183569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48D6A75-862A-4B76-AEBE-2B2725BA3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185F6A4-B655-479A-8A51-E7F75CBEA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6891E25-F716-4223-BC48-D33EB7CAC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DB7B2C-D76D-4F15-B689-C7C3A44D4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173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881D88-8890-4FC1-8AA8-E309119E9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87DB3B3-2755-43FC-AC70-ACC669F61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CAC4F-6E76-45E3-AE75-371085E24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331F15-A1AC-4897-B422-E091F00B2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3D7445-BBE5-4ACC-88E0-C0C553E17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367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A1D86C7-2136-44D4-A1CA-2EAF2FCFCB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94717D0-DF1E-422E-90BF-52B91BE71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595A0A-0286-49D9-B415-DD440486C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AEADEE-4873-4E2F-AA03-CFCC8B30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711FC4-2DDE-4A9E-9F9A-5D0FAC05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340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>
            <a:spLocks noGrp="1"/>
          </p:cNvSpPr>
          <p:nvPr>
            <p:ph type="ctrTitle"/>
          </p:nvPr>
        </p:nvSpPr>
        <p:spPr>
          <a:xfrm>
            <a:off x="96252" y="85457"/>
            <a:ext cx="12192000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914401" y="1089758"/>
            <a:ext cx="10299940" cy="3764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24"/>
          <p:cNvSpPr/>
          <p:nvPr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4;p24">
            <a:extLst>
              <a:ext uri="{FF2B5EF4-FFF2-40B4-BE49-F238E27FC236}">
                <a16:creationId xmlns:a16="http://schemas.microsoft.com/office/drawing/2014/main" id="{6C1499D9-3479-D5DF-0285-56CE3CF03C19}"/>
              </a:ext>
            </a:extLst>
          </p:cNvPr>
          <p:cNvSpPr/>
          <p:nvPr userDrawn="1"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6;p24">
            <a:extLst>
              <a:ext uri="{FF2B5EF4-FFF2-40B4-BE49-F238E27FC236}">
                <a16:creationId xmlns:a16="http://schemas.microsoft.com/office/drawing/2014/main" id="{34CCC733-7D28-F475-DB76-A948B692F0FF}"/>
              </a:ext>
            </a:extLst>
          </p:cNvPr>
          <p:cNvSpPr/>
          <p:nvPr userDrawn="1"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9;p24">
            <a:extLst>
              <a:ext uri="{FF2B5EF4-FFF2-40B4-BE49-F238E27FC236}">
                <a16:creationId xmlns:a16="http://schemas.microsoft.com/office/drawing/2014/main" id="{E8DC6021-70C9-1E86-2F4B-A0761D0D7B7B}"/>
              </a:ext>
            </a:extLst>
          </p:cNvPr>
          <p:cNvSpPr txBox="1"/>
          <p:nvPr userDrawn="1"/>
        </p:nvSpPr>
        <p:spPr>
          <a:xfrm>
            <a:off x="11098989" y="6532472"/>
            <a:ext cx="1114999" cy="28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3723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240000" y="409933"/>
            <a:ext cx="1171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7332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L_copertina" preserve="1">
  <p:cSld name="RL_copertina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3" descr="MASTER_slide 4-3_TAPP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3"/>
          <p:cNvSpPr/>
          <p:nvPr/>
        </p:nvSpPr>
        <p:spPr>
          <a:xfrm>
            <a:off x="8008219" y="5370897"/>
            <a:ext cx="3580598" cy="106307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Google Shape;15;p23"/>
          <p:cNvPicPr preferRelativeResize="0"/>
          <p:nvPr/>
        </p:nvPicPr>
        <p:blipFill rotWithShape="1">
          <a:blip r:embed="rId3">
            <a:alphaModFix/>
          </a:blip>
          <a:srcRect l="10617" t="4298" b="20010"/>
          <a:stretch/>
        </p:blipFill>
        <p:spPr>
          <a:xfrm>
            <a:off x="827767" y="5591413"/>
            <a:ext cx="2117562" cy="81666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3"/>
          <p:cNvSpPr/>
          <p:nvPr/>
        </p:nvSpPr>
        <p:spPr>
          <a:xfrm>
            <a:off x="0" y="6566991"/>
            <a:ext cx="3492795" cy="271131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3"/>
          <p:cNvSpPr txBox="1"/>
          <p:nvPr/>
        </p:nvSpPr>
        <p:spPr>
          <a:xfrm>
            <a:off x="923094" y="6568127"/>
            <a:ext cx="164660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tillium Web"/>
                <a:ea typeface="Titillium Web"/>
                <a:cs typeface="Titillium Web"/>
                <a:sym typeface="Titillium Web"/>
              </a:rPr>
              <a:t>www.regione.lombardia.it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0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 preserve="1">
  <p:cSld name="Diapositiva tito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24" descr="MASTER_slide 4-3_interno con partner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4"/>
          <p:cNvSpPr txBox="1">
            <a:spLocks noGrp="1"/>
          </p:cNvSpPr>
          <p:nvPr>
            <p:ph type="ctrTitle"/>
          </p:nvPr>
        </p:nvSpPr>
        <p:spPr>
          <a:xfrm>
            <a:off x="96252" y="85457"/>
            <a:ext cx="12192000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914401" y="1089758"/>
            <a:ext cx="10299940" cy="3764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3" name="Google Shape;2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751" y="6429604"/>
            <a:ext cx="1117600" cy="42839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4"/>
          <p:cNvSpPr/>
          <p:nvPr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4"/>
          <p:cNvSpPr/>
          <p:nvPr/>
        </p:nvSpPr>
        <p:spPr>
          <a:xfrm>
            <a:off x="2181800" y="6491304"/>
            <a:ext cx="7576042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4"/>
          <p:cNvSpPr/>
          <p:nvPr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/>
          <p:nvPr/>
        </p:nvSpPr>
        <p:spPr>
          <a:xfrm>
            <a:off x="9812866" y="6458893"/>
            <a:ext cx="1276813" cy="3698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24"/>
          <p:cNvPicPr preferRelativeResize="0"/>
          <p:nvPr/>
        </p:nvPicPr>
        <p:blipFill rotWithShape="1">
          <a:blip r:embed="rId4">
            <a:alphaModFix/>
          </a:blip>
          <a:srcRect l="10617" t="4298" b="20010"/>
          <a:stretch/>
        </p:blipFill>
        <p:spPr>
          <a:xfrm>
            <a:off x="9915763" y="6384045"/>
            <a:ext cx="1228940" cy="4739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4"/>
          <p:cNvSpPr txBox="1"/>
          <p:nvPr/>
        </p:nvSpPr>
        <p:spPr>
          <a:xfrm>
            <a:off x="11098989" y="6532472"/>
            <a:ext cx="1114999" cy="28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3991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4C6B7E-27E2-4BBE-9C71-488E8F37C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06BDF32-8888-4BBA-82DB-730154EB19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EBFE79-F398-4FDD-80AC-8471C579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AD83D9-147B-4434-B3B5-68A197C28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351752-C775-4ACB-BAB9-E93B8E6C8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17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EAD2B3-F805-44E7-80A4-757952FF6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064AFC-F2BA-49E3-9CBC-3EFB6C8DC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A49E4C6-4EFF-4F44-A62E-5CD2D82AA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903292-5B81-4FEF-84FD-62A9F0B79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12608F-A52F-4112-9190-05BFE93BB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9975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5936F0-687A-46FA-870E-7CF1A76BD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DF106A-6277-4B2B-8CBA-A0FD4F0AC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A24A26-ECC6-4C79-B636-D6424DF1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B2892F-3C7F-4D1A-884A-4FF858F8C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D7AC92-DEDC-48E4-B3AC-A35A7614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67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3F660-75B9-4BB8-8150-AC6242834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BA9FB5-3F33-41FC-A599-EE29FB634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B3124B5-573B-4D38-BB87-A06F6BE32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6AF994F-930B-4995-95FD-3F59F19C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4888789-0879-4679-99D0-DFD8DB852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8B595C7-B121-45DA-8C92-07BD4DB1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73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78D5C1-8BD3-4CAA-8344-F99652C86A74}"/>
              </a:ext>
            </a:extLst>
          </p:cNvPr>
          <p:cNvSpPr/>
          <p:nvPr userDrawn="1"/>
        </p:nvSpPr>
        <p:spPr>
          <a:xfrm>
            <a:off x="0" y="6466506"/>
            <a:ext cx="12192000" cy="404557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99CB592-338A-45E4-BDD5-31AA4BA738D9}"/>
              </a:ext>
            </a:extLst>
          </p:cNvPr>
          <p:cNvSpPr/>
          <p:nvPr userDrawn="1"/>
        </p:nvSpPr>
        <p:spPr>
          <a:xfrm>
            <a:off x="5410200" y="6466505"/>
            <a:ext cx="1371600" cy="404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4" descr="Risultati immagini per Regione lombardia">
            <a:extLst>
              <a:ext uri="{FF2B5EF4-FFF2-40B4-BE49-F238E27FC236}">
                <a16:creationId xmlns:a16="http://schemas.microsoft.com/office/drawing/2014/main" id="{9C3357B0-3EF8-4195-A75C-00035A645A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800" y="6488398"/>
            <a:ext cx="10944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69A5EE7-294F-4978-8CBE-E6A1F5358E28}"/>
              </a:ext>
            </a:extLst>
          </p:cNvPr>
          <p:cNvSpPr/>
          <p:nvPr userDrawn="1"/>
        </p:nvSpPr>
        <p:spPr>
          <a:xfrm>
            <a:off x="11420202" y="6466505"/>
            <a:ext cx="652309" cy="404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F4D821-C285-4706-A4F5-8E4A464DED5A}"/>
              </a:ext>
            </a:extLst>
          </p:cNvPr>
          <p:cNvSpPr txBox="1"/>
          <p:nvPr userDrawn="1"/>
        </p:nvSpPr>
        <p:spPr>
          <a:xfrm>
            <a:off x="11482252" y="6584340"/>
            <a:ext cx="576000" cy="169277"/>
          </a:xfrm>
          <a:prstGeom prst="rect">
            <a:avLst/>
          </a:prstGeom>
          <a:noFill/>
        </p:spPr>
        <p:txBody>
          <a:bodyPr wrap="square" lIns="91440" tIns="0" rIns="91440" bIns="0" rtlCol="0">
            <a:noAutofit/>
          </a:bodyPr>
          <a:lstStyle/>
          <a:p>
            <a:pPr algn="ctr"/>
            <a:r>
              <a:rPr lang="en-US" sz="1100" spc="0" dirty="0">
                <a:solidFill>
                  <a:schemeClr val="bg1"/>
                </a:solidFill>
                <a:latin typeface="Montserrat Medium" panose="00000600000000000000" pitchFamily="50" charset="0"/>
                <a:ea typeface="Lato Light" panose="020F0502020204030203" pitchFamily="34" charset="0"/>
                <a:cs typeface="Lato Light" panose="020F0502020204030203" pitchFamily="34" charset="0"/>
              </a:rPr>
              <a:t>|  </a:t>
            </a:r>
            <a:fld id="{C6DA61A6-9DFA-4531-9DEE-6E177963A29C}" type="slidenum">
              <a:rPr lang="en-US" sz="1100" spc="0" smtClean="0">
                <a:solidFill>
                  <a:schemeClr val="bg1"/>
                </a:solidFill>
                <a:latin typeface="Montserrat Medium" panose="00000600000000000000" pitchFamily="50" charset="0"/>
                <a:ea typeface="Lato Light" panose="020F0502020204030203" pitchFamily="34" charset="0"/>
                <a:cs typeface="Lato Light" panose="020F0502020204030203" pitchFamily="34" charset="0"/>
              </a:rPr>
              <a:pPr algn="ctr"/>
              <a:t>‹N›</a:t>
            </a:fld>
            <a:r>
              <a:rPr lang="en-US" sz="1100" spc="0" dirty="0">
                <a:solidFill>
                  <a:schemeClr val="bg1"/>
                </a:solidFill>
                <a:latin typeface="Montserrat Medium" panose="00000600000000000000" pitchFamily="50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id-ID" sz="1100" spc="0" dirty="0">
              <a:solidFill>
                <a:schemeClr val="bg1"/>
              </a:solidFill>
              <a:latin typeface="Montserrat Medium" panose="00000600000000000000" pitchFamily="50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24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23" r:id="rId2"/>
    <p:sldLayoutId id="214748374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54989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E272F51-8243-4506-9A7B-DA9882BDE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182C9A-FA67-4858-8700-ED26A6AB7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FB090B-5E03-47EB-8064-B1AFA8521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1FF05-E1D0-4F83-8B10-0B5610B99249}" type="datetimeFigureOut">
              <a:rPr lang="it-IT" smtClean="0"/>
              <a:t>05/04/2023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214B57-527B-40AE-87E3-8D1E879F4E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6DA082-9FB4-417B-8678-667FAD33B9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A5F52-24FC-4450-93F7-048DDFCE7F58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Google Shape;23;p24">
            <a:extLst>
              <a:ext uri="{FF2B5EF4-FFF2-40B4-BE49-F238E27FC236}">
                <a16:creationId xmlns:a16="http://schemas.microsoft.com/office/drawing/2014/main" id="{DDCC1197-1CCA-2FEB-D3AC-BD8344191A5E}"/>
              </a:ext>
            </a:extLst>
          </p:cNvPr>
          <p:cNvPicPr preferRelativeResize="0"/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894751" y="6429604"/>
            <a:ext cx="1117600" cy="4283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4;p24">
            <a:extLst>
              <a:ext uri="{FF2B5EF4-FFF2-40B4-BE49-F238E27FC236}">
                <a16:creationId xmlns:a16="http://schemas.microsoft.com/office/drawing/2014/main" id="{87854E20-9D2D-0393-0498-5E8330FD8557}"/>
              </a:ext>
            </a:extLst>
          </p:cNvPr>
          <p:cNvSpPr/>
          <p:nvPr userDrawn="1"/>
        </p:nvSpPr>
        <p:spPr>
          <a:xfrm>
            <a:off x="0" y="6488183"/>
            <a:ext cx="764601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5;p24">
            <a:extLst>
              <a:ext uri="{FF2B5EF4-FFF2-40B4-BE49-F238E27FC236}">
                <a16:creationId xmlns:a16="http://schemas.microsoft.com/office/drawing/2014/main" id="{5CE53309-0469-B44A-5371-308A30F244A1}"/>
              </a:ext>
            </a:extLst>
          </p:cNvPr>
          <p:cNvSpPr/>
          <p:nvPr userDrawn="1"/>
        </p:nvSpPr>
        <p:spPr>
          <a:xfrm>
            <a:off x="2181800" y="6491304"/>
            <a:ext cx="7576042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6;p24">
            <a:extLst>
              <a:ext uri="{FF2B5EF4-FFF2-40B4-BE49-F238E27FC236}">
                <a16:creationId xmlns:a16="http://schemas.microsoft.com/office/drawing/2014/main" id="{C728D349-BA68-B9B9-8B52-9501AE71E880}"/>
              </a:ext>
            </a:extLst>
          </p:cNvPr>
          <p:cNvSpPr/>
          <p:nvPr userDrawn="1"/>
        </p:nvSpPr>
        <p:spPr>
          <a:xfrm>
            <a:off x="11214341" y="6488183"/>
            <a:ext cx="977659" cy="369818"/>
          </a:xfrm>
          <a:prstGeom prst="rect">
            <a:avLst/>
          </a:prstGeom>
          <a:solidFill>
            <a:srgbClr val="297A3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7;p24">
            <a:extLst>
              <a:ext uri="{FF2B5EF4-FFF2-40B4-BE49-F238E27FC236}">
                <a16:creationId xmlns:a16="http://schemas.microsoft.com/office/drawing/2014/main" id="{CE6F1BC5-7A12-9AE5-763B-C54FBDFCD3DC}"/>
              </a:ext>
            </a:extLst>
          </p:cNvPr>
          <p:cNvSpPr/>
          <p:nvPr userDrawn="1"/>
        </p:nvSpPr>
        <p:spPr>
          <a:xfrm>
            <a:off x="9812866" y="6458893"/>
            <a:ext cx="1276813" cy="3698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28;p24">
            <a:extLst>
              <a:ext uri="{FF2B5EF4-FFF2-40B4-BE49-F238E27FC236}">
                <a16:creationId xmlns:a16="http://schemas.microsoft.com/office/drawing/2014/main" id="{43B72F19-530E-C503-8EE1-16EECF9FBF07}"/>
              </a:ext>
            </a:extLst>
          </p:cNvPr>
          <p:cNvPicPr preferRelativeResize="0"/>
          <p:nvPr userDrawn="1"/>
        </p:nvPicPr>
        <p:blipFill rotWithShape="1">
          <a:blip r:embed="rId14">
            <a:alphaModFix/>
          </a:blip>
          <a:srcRect l="10617" t="4298" b="20010"/>
          <a:stretch/>
        </p:blipFill>
        <p:spPr>
          <a:xfrm>
            <a:off x="9915763" y="6384045"/>
            <a:ext cx="1228940" cy="47395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9;p24">
            <a:extLst>
              <a:ext uri="{FF2B5EF4-FFF2-40B4-BE49-F238E27FC236}">
                <a16:creationId xmlns:a16="http://schemas.microsoft.com/office/drawing/2014/main" id="{C443BFEE-664D-C835-4E5E-DC8E697B9064}"/>
              </a:ext>
            </a:extLst>
          </p:cNvPr>
          <p:cNvSpPr txBox="1"/>
          <p:nvPr userDrawn="1"/>
        </p:nvSpPr>
        <p:spPr>
          <a:xfrm>
            <a:off x="11098989" y="6532472"/>
            <a:ext cx="1114999" cy="28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03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mailto:bandoTerzoSettore2023@regione.lombardia.it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2;p23" descr="MASTER_slide 4-3_TAPPO con partner.png">
            <a:extLst>
              <a:ext uri="{FF2B5EF4-FFF2-40B4-BE49-F238E27FC236}">
                <a16:creationId xmlns:a16="http://schemas.microsoft.com/office/drawing/2014/main" id="{32050DDF-CCC6-49FC-BD69-8F767A0FC43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983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DE976B60-0193-4458-B058-88B64BC9CC99}"/>
              </a:ext>
            </a:extLst>
          </p:cNvPr>
          <p:cNvSpPr txBox="1">
            <a:spLocks/>
          </p:cNvSpPr>
          <p:nvPr/>
        </p:nvSpPr>
        <p:spPr>
          <a:xfrm>
            <a:off x="398302" y="1143410"/>
            <a:ext cx="11395395" cy="184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kern="0" dirty="0">
                <a:latin typeface="Titillium Web" panose="020B0604020202020204" charset="0"/>
              </a:rPr>
              <a:t>PRESENTAZIONE DEL BANDO REGIONALE</a:t>
            </a:r>
          </a:p>
          <a:p>
            <a:r>
              <a:rPr lang="it-IT" kern="0" dirty="0">
                <a:latin typeface="Titillium Web" panose="020B0604020202020204" charset="0"/>
              </a:rPr>
              <a:t>APS - ODV - Fondazioni del Terzo Settore</a:t>
            </a:r>
          </a:p>
          <a:p>
            <a:r>
              <a:rPr lang="it-IT" sz="4800" kern="0" dirty="0">
                <a:latin typeface="Titillium Web" panose="020B0604020202020204" charset="0"/>
              </a:rPr>
              <a:t>Avviso 2023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DC2A2D5-76E1-45FB-8EA2-3B4DB73264F8}"/>
              </a:ext>
            </a:extLst>
          </p:cNvPr>
          <p:cNvSpPr txBox="1"/>
          <p:nvPr/>
        </p:nvSpPr>
        <p:spPr>
          <a:xfrm>
            <a:off x="455646" y="3198674"/>
            <a:ext cx="112620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kern="0" dirty="0">
                <a:solidFill>
                  <a:srgbClr val="007239"/>
                </a:solidFill>
                <a:latin typeface="Titillium Web" panose="020B0604020202020204" charset="0"/>
                <a:cs typeface="Arial"/>
                <a:sym typeface="Arial"/>
              </a:rPr>
              <a:t>Direzione Generale Famiglia, solidarietà sociale, </a:t>
            </a:r>
          </a:p>
          <a:p>
            <a:pPr algn="ctr"/>
            <a:r>
              <a:rPr lang="it-IT" sz="2400" kern="0" dirty="0">
                <a:solidFill>
                  <a:srgbClr val="007239"/>
                </a:solidFill>
                <a:latin typeface="Titillium Web" panose="020B0604020202020204" charset="0"/>
                <a:cs typeface="Arial"/>
                <a:sym typeface="Arial"/>
              </a:rPr>
              <a:t>disabilità, pari opportunità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C1134615-788B-4E59-A93C-AC9E8B87E5EC}"/>
              </a:ext>
            </a:extLst>
          </p:cNvPr>
          <p:cNvSpPr txBox="1">
            <a:spLocks/>
          </p:cNvSpPr>
          <p:nvPr/>
        </p:nvSpPr>
        <p:spPr>
          <a:xfrm>
            <a:off x="2587885" y="4247217"/>
            <a:ext cx="7053942" cy="1937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it-IT" sz="4400" kern="0" dirty="0">
              <a:latin typeface="Titillium Web" panose="020B060402020202020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6694633-1DDA-2D0C-B47B-A04AD6FE43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59" y="3698254"/>
            <a:ext cx="3815255" cy="286144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B229B75-AEE9-1FB0-58E7-8F355CEC15ED}"/>
              </a:ext>
            </a:extLst>
          </p:cNvPr>
          <p:cNvSpPr txBox="1"/>
          <p:nvPr/>
        </p:nvSpPr>
        <p:spPr>
          <a:xfrm>
            <a:off x="4426085" y="4247217"/>
            <a:ext cx="341440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kern="0" dirty="0">
                <a:solidFill>
                  <a:srgbClr val="007239"/>
                </a:solidFill>
                <a:latin typeface="Titillium Web" panose="020B0604020202020204" charset="0"/>
                <a:cs typeface="Arial"/>
              </a:rPr>
              <a:t>4 aprile 2023</a:t>
            </a:r>
          </a:p>
          <a:p>
            <a:pPr algn="ctr"/>
            <a:r>
              <a:rPr lang="it-IT" sz="2400" kern="0" dirty="0">
                <a:solidFill>
                  <a:srgbClr val="007239"/>
                </a:solidFill>
                <a:latin typeface="Titillium Web" panose="020B0604020202020204" charset="0"/>
                <a:cs typeface="Arial"/>
              </a:rPr>
              <a:t>12.30 - 14:30</a:t>
            </a:r>
          </a:p>
        </p:txBody>
      </p:sp>
    </p:spTree>
    <p:extLst>
      <p:ext uri="{BB962C8B-B14F-4D97-AF65-F5344CB8AC3E}">
        <p14:creationId xmlns:p14="http://schemas.microsoft.com/office/powerpoint/2010/main" val="238368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/>
          <p:nvPr/>
        </p:nvSpPr>
        <p:spPr>
          <a:xfrm>
            <a:off x="1277923" y="1010077"/>
            <a:ext cx="3832557" cy="65616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437506" y="2880703"/>
            <a:ext cx="5562243" cy="466500"/>
            <a:chOff x="5204341" y="2592354"/>
            <a:chExt cx="6466329" cy="4665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Interventi per l’infanzia, la famiglia e la genitorialità</a:t>
              </a:r>
              <a:endParaRPr sz="1600"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 dirty="0">
                <a:solidFill>
                  <a:srgbClr val="297A38"/>
                </a:solidFill>
              </a:rPr>
              <a:t>Priorità, aree tematiche e obiettivi specifici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437506" y="3664154"/>
            <a:ext cx="5562243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Contrasto alla povertà educativa</a:t>
              </a:r>
              <a:endParaRPr sz="1600"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442357" y="4400348"/>
            <a:ext cx="5558070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Rafforzamento inclusività dei territori</a:t>
              </a:r>
              <a:endParaRPr sz="1600"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437506" y="5140816"/>
            <a:ext cx="5562243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Promozione della sostenibilità ambientale </a:t>
              </a:r>
              <a:endParaRPr sz="1600"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437506" y="2149580"/>
            <a:ext cx="5562243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Sostegno alle persone in condizione o a rischio di fragilità</a:t>
              </a:r>
              <a:endParaRPr sz="1600"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119418" y="2170235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105471" y="2906148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105471" y="3694181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96253" y="4454369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103321" y="5177263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A2082A-95EA-C884-3EE5-9EF10E3453AF}"/>
              </a:ext>
            </a:extLst>
          </p:cNvPr>
          <p:cNvSpPr txBox="1"/>
          <p:nvPr/>
        </p:nvSpPr>
        <p:spPr>
          <a:xfrm>
            <a:off x="6048376" y="2532367"/>
            <a:ext cx="6024206" cy="3057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Accrescere l’offerta dei servizi per l’infanzia e favorire lo sviluppo di servizi educativi economicamente accessibili e flessibili per rispondere alle esigenze dei minori  e sostenere le responsabilità genitoriali anche in ottica di conciliazione vita-lavoro;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Rafforzare le iniziative e servizi in risposta ai bisogni dei nuclei familiari con componenti fragili  e con ridotta autonomia;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Fornire servizi di prossimità in risposta a bisogni di prima necessità e di pronto intervento attivando e promuovendo lo sviluppo di reti di persone e famiglie nel territorio che favoriscano lo sviluppo di ulteriori sinergie;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la genitorialità e la condivisione delle responsabilità familiari;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sostenere l’attivazione di reti solidali e gruppi di auto mutuo aiuto destinati ai caregiver familiari;</a:t>
            </a:r>
          </a:p>
        </p:txBody>
      </p:sp>
      <p:sp>
        <p:nvSpPr>
          <p:cNvPr id="2" name="Google Shape;82;p16">
            <a:extLst>
              <a:ext uri="{FF2B5EF4-FFF2-40B4-BE49-F238E27FC236}">
                <a16:creationId xmlns:a16="http://schemas.microsoft.com/office/drawing/2014/main" id="{E6374BCB-41FE-26E1-7246-E3ABBE2B2B18}"/>
              </a:ext>
            </a:extLst>
          </p:cNvPr>
          <p:cNvSpPr/>
          <p:nvPr/>
        </p:nvSpPr>
        <p:spPr>
          <a:xfrm>
            <a:off x="7642468" y="960649"/>
            <a:ext cx="3604651" cy="705592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OBIETTIVI SPECIFICI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2BA8EAF-ECA6-DE4D-6C8B-429964E5FBFE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868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437506" y="2880703"/>
            <a:ext cx="5562243" cy="466500"/>
            <a:chOff x="5204341" y="2592354"/>
            <a:chExt cx="6466329" cy="4665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Interventi per l’infanzia, la famiglia e la genitorialità</a:t>
              </a:r>
              <a:endParaRPr sz="1600"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>
                <a:solidFill>
                  <a:srgbClr val="297A38"/>
                </a:solidFill>
              </a:rPr>
              <a:t>Priorità, aree tematiche e obiettivi specifici</a:t>
            </a:r>
            <a:endParaRPr lang="it-IT" sz="2800" dirty="0">
              <a:solidFill>
                <a:srgbClr val="297A38"/>
              </a:solidFill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437506" y="3664154"/>
            <a:ext cx="5562243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Contrasto alla povertà educativa</a:t>
              </a:r>
              <a:endParaRPr sz="1600"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442357" y="4400348"/>
            <a:ext cx="5558070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Rafforzamento inclusività dei territori</a:t>
              </a:r>
              <a:endParaRPr sz="1600"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437506" y="5140816"/>
            <a:ext cx="5562243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Promozione della sostenibilità ambientale </a:t>
              </a:r>
              <a:endParaRPr sz="1600"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437506" y="2149580"/>
            <a:ext cx="5562243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Sostegno alle persone in condizione o a rischio di fragilità</a:t>
              </a:r>
              <a:endParaRPr sz="1600"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119418" y="2170235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105471" y="2906148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105471" y="3694181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96253" y="4454369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103321" y="5177263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A2082A-95EA-C884-3EE5-9EF10E3453AF}"/>
              </a:ext>
            </a:extLst>
          </p:cNvPr>
          <p:cNvSpPr txBox="1"/>
          <p:nvPr/>
        </p:nvSpPr>
        <p:spPr>
          <a:xfrm>
            <a:off x="6048376" y="2532367"/>
            <a:ext cx="6047371" cy="3057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iniziative per il benessere e la crescita di ragazzi e ragazze valorizzando le risorse e gli attori che operano nel territorio e che costituiscono la comunità educante;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e diffondere azioni volte alla prevenzione e al contrasto al bullismo e cyberbullismo anche attraverso percorsi di sviluppo ad uso consapevole delle tecnologie digitali;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diffondere e favorire la promozione e lo sviluppo dello sport come strumento di promozione del benessere, aggregazione e crescita sociale;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e diffondere azioni volte ad accrescere le opportunità di socialità e cittadinanza attiva per prevenire e contrastare i fenomeni di isolamento sociale volontario e disagio adolescenziale/giovanile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endParaRPr lang="it-IT" sz="1400" dirty="0">
              <a:cs typeface="Calibri" panose="020F0502020204030204" pitchFamily="34" charset="0"/>
            </a:endParaRP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F3F65B40-BE28-17F2-BC95-6714058F53FD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82;p16">
            <a:extLst>
              <a:ext uri="{FF2B5EF4-FFF2-40B4-BE49-F238E27FC236}">
                <a16:creationId xmlns:a16="http://schemas.microsoft.com/office/drawing/2014/main" id="{B795F7E2-34B9-4407-68C2-A16954A1D930}"/>
              </a:ext>
            </a:extLst>
          </p:cNvPr>
          <p:cNvSpPr/>
          <p:nvPr/>
        </p:nvSpPr>
        <p:spPr>
          <a:xfrm>
            <a:off x="1277923" y="1010077"/>
            <a:ext cx="3832557" cy="65616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sp>
        <p:nvSpPr>
          <p:cNvPr id="8" name="Google Shape;82;p16">
            <a:extLst>
              <a:ext uri="{FF2B5EF4-FFF2-40B4-BE49-F238E27FC236}">
                <a16:creationId xmlns:a16="http://schemas.microsoft.com/office/drawing/2014/main" id="{0E2E7767-3B32-6F27-8217-219AC22F847A}"/>
              </a:ext>
            </a:extLst>
          </p:cNvPr>
          <p:cNvSpPr/>
          <p:nvPr/>
        </p:nvSpPr>
        <p:spPr>
          <a:xfrm>
            <a:off x="7642468" y="960649"/>
            <a:ext cx="3604651" cy="705592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OBIETTIVI SPECIFICI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51509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437506" y="2880703"/>
            <a:ext cx="5562243" cy="466500"/>
            <a:chOff x="5204341" y="2592354"/>
            <a:chExt cx="6466329" cy="4665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Interventi per l’infanzia, la famiglia e la genitorialità</a:t>
              </a:r>
              <a:endParaRPr sz="1600"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>
                <a:solidFill>
                  <a:srgbClr val="297A38"/>
                </a:solidFill>
              </a:rPr>
              <a:t>Priorità, aree tematiche e obiettivi specifici</a:t>
            </a:r>
            <a:endParaRPr lang="it-IT" sz="2800" dirty="0">
              <a:solidFill>
                <a:srgbClr val="297A38"/>
              </a:solidFill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437506" y="3664154"/>
            <a:ext cx="5562243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Contrasto alla povertà educativa</a:t>
              </a:r>
              <a:endParaRPr sz="1600"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442357" y="4400348"/>
            <a:ext cx="5558070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Rafforzamento inclusività dei territori</a:t>
              </a:r>
              <a:endParaRPr sz="1600"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437506" y="5140816"/>
            <a:ext cx="5562243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Promozione della sostenibilità ambientale </a:t>
              </a:r>
              <a:endParaRPr sz="1600"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437506" y="2149580"/>
            <a:ext cx="5562243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Sostegno alle persone in condizione o a rischio di fragilità</a:t>
              </a:r>
              <a:endParaRPr sz="1600"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119418" y="2170235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105471" y="2906148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105471" y="3694181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96253" y="4454369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103321" y="5177263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A2082A-95EA-C884-3EE5-9EF10E3453AF}"/>
              </a:ext>
            </a:extLst>
          </p:cNvPr>
          <p:cNvSpPr txBox="1"/>
          <p:nvPr/>
        </p:nvSpPr>
        <p:spPr>
          <a:xfrm>
            <a:off x="6048376" y="2532367"/>
            <a:ext cx="6143624" cy="3057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sviluppare e rafforzare legami sociali da promuovere all’interno di aree urbane o extraurbane disgregate o disagiate, con particolare riferimento allo sviluppo di azioni comunitarie, di coesione, che abbiano l’obiettivo di creare legami e relazioni di prossimità significative;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e diffondere la cultura della partecipazione attiva delle famiglie alla vita dei quartieri favorendo l’accrescimento della consapevolezza per l’abilitazione e il territorio in cui si vive;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lo sviluppo di competenze atte a favorire l’autonomia delle persone con disabilità grave e una migliore gestione della vita quotidiana;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servizi/ambienti dedicati all’aggregazione/lavoro collaborativi, vissuti come luogo di incontro, condivisione, scambio e sviluppo di nuove opportunità.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B2DF36E3-4740-D9A8-514C-D2EE3FB2F1D2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82;p16">
            <a:extLst>
              <a:ext uri="{FF2B5EF4-FFF2-40B4-BE49-F238E27FC236}">
                <a16:creationId xmlns:a16="http://schemas.microsoft.com/office/drawing/2014/main" id="{C08B443C-1D32-7C5A-2B67-0A9E32EC02C5}"/>
              </a:ext>
            </a:extLst>
          </p:cNvPr>
          <p:cNvSpPr/>
          <p:nvPr/>
        </p:nvSpPr>
        <p:spPr>
          <a:xfrm>
            <a:off x="1277923" y="1010077"/>
            <a:ext cx="3832557" cy="65616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sp>
        <p:nvSpPr>
          <p:cNvPr id="8" name="Google Shape;82;p16">
            <a:extLst>
              <a:ext uri="{FF2B5EF4-FFF2-40B4-BE49-F238E27FC236}">
                <a16:creationId xmlns:a16="http://schemas.microsoft.com/office/drawing/2014/main" id="{AB8D7915-CBBC-0435-303E-A95C83544F0F}"/>
              </a:ext>
            </a:extLst>
          </p:cNvPr>
          <p:cNvSpPr/>
          <p:nvPr/>
        </p:nvSpPr>
        <p:spPr>
          <a:xfrm>
            <a:off x="7642468" y="960649"/>
            <a:ext cx="3604651" cy="705592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OBIETTIVI SPECIFICI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05572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437506" y="2880703"/>
            <a:ext cx="5562243" cy="466500"/>
            <a:chOff x="5204341" y="2592354"/>
            <a:chExt cx="6466329" cy="4665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Interventi per l’infanzia, la famiglia e la genitorialità</a:t>
              </a:r>
              <a:endParaRPr sz="1600"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 dirty="0">
                <a:solidFill>
                  <a:srgbClr val="297A38"/>
                </a:solidFill>
              </a:rPr>
              <a:t>Priorità, aree tematiche e obiettivi specifici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437506" y="3664154"/>
            <a:ext cx="5562243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Contrasto alla povertà educativa</a:t>
              </a:r>
              <a:endParaRPr sz="1600"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442357" y="4400348"/>
            <a:ext cx="5558070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Rafforzamento inclusività dei territori</a:t>
              </a:r>
              <a:endParaRPr sz="1600"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437506" y="5140816"/>
            <a:ext cx="5562243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Promozione della sostenibilità ambientale </a:t>
              </a:r>
              <a:endParaRPr sz="1600"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437506" y="2149580"/>
            <a:ext cx="5562243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Sostegno alle persone in condizione o a rischio di fragilità</a:t>
              </a:r>
              <a:endParaRPr sz="1600"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119418" y="2170235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105471" y="2906148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105471" y="3694181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96253" y="4454369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103321" y="5177263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A2082A-95EA-C884-3EE5-9EF10E3453AF}"/>
              </a:ext>
            </a:extLst>
          </p:cNvPr>
          <p:cNvSpPr txBox="1"/>
          <p:nvPr/>
        </p:nvSpPr>
        <p:spPr>
          <a:xfrm>
            <a:off x="6349999" y="2661013"/>
            <a:ext cx="5736529" cy="2314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favorire lo sviluppo di comportamenti virtuosi di acquisto sostenibile e responsabile valorizzandone anche i vantaggi sociali, ambientali ed economici; 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lo sviluppo dell’economia circolare, promuovendo azioni di scambio e riuso di beni non utilizzati (ad esempio favorendo la creazione di community e network).</a:t>
            </a:r>
          </a:p>
          <a:p>
            <a:pPr marL="285750" indent="-2857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promuovere servizi/ambienti di rigenerazione ambientale, sociale ed economica (ad esempio favorendo la creazione dell’agricoltura di comunità).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3408964A-6EED-655B-2C24-6B88BAD956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82;p16">
            <a:extLst>
              <a:ext uri="{FF2B5EF4-FFF2-40B4-BE49-F238E27FC236}">
                <a16:creationId xmlns:a16="http://schemas.microsoft.com/office/drawing/2014/main" id="{BF7CCA18-B683-FB88-9640-C3A85CA6339C}"/>
              </a:ext>
            </a:extLst>
          </p:cNvPr>
          <p:cNvSpPr/>
          <p:nvPr/>
        </p:nvSpPr>
        <p:spPr>
          <a:xfrm>
            <a:off x="1277923" y="1010077"/>
            <a:ext cx="3832557" cy="65616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sp>
        <p:nvSpPr>
          <p:cNvPr id="8" name="Google Shape;82;p16">
            <a:extLst>
              <a:ext uri="{FF2B5EF4-FFF2-40B4-BE49-F238E27FC236}">
                <a16:creationId xmlns:a16="http://schemas.microsoft.com/office/drawing/2014/main" id="{A3DC200D-1C8D-E9BC-D312-FB430D001187}"/>
              </a:ext>
            </a:extLst>
          </p:cNvPr>
          <p:cNvSpPr/>
          <p:nvPr/>
        </p:nvSpPr>
        <p:spPr>
          <a:xfrm>
            <a:off x="7642468" y="960649"/>
            <a:ext cx="3604651" cy="705592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OBIETTIVI SPECIFICI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3995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Struttura progettuale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88657" y="1228062"/>
            <a:ext cx="6800284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297A38"/>
                </a:solidFill>
                <a:latin typeface="Titillium Web"/>
                <a:sym typeface="Titillium Web"/>
              </a:rPr>
              <a:t>Strutturare l’idea progettuale</a:t>
            </a:r>
          </a:p>
          <a:p>
            <a:endParaRPr lang="it-IT" sz="2000" dirty="0"/>
          </a:p>
          <a:p>
            <a:r>
              <a:rPr lang="it-IT" sz="2000" dirty="0"/>
              <a:t>Gli obiettivi e i risultati attesi rappresentano la risposta e la </a:t>
            </a:r>
            <a:r>
              <a:rPr lang="it-IT" sz="2000" b="1" dirty="0"/>
              <a:t>proposta di cambiamento</a:t>
            </a:r>
            <a:r>
              <a:rPr lang="it-IT" sz="2000" dirty="0"/>
              <a:t> rispetto al problema individuato.</a:t>
            </a:r>
          </a:p>
          <a:p>
            <a:endParaRPr lang="it-IT" sz="2000" dirty="0"/>
          </a:p>
          <a:p>
            <a:r>
              <a:rPr lang="it-IT" sz="2000" dirty="0"/>
              <a:t>Evidenziare la complementarietà dell’intervento rispetto alla </a:t>
            </a:r>
            <a:r>
              <a:rPr lang="it-IT" sz="2000" b="1" dirty="0"/>
              <a:t>programmazione territoriale</a:t>
            </a:r>
            <a:r>
              <a:rPr lang="it-IT" sz="2000" dirty="0"/>
              <a:t>, l’integrazione e il coordinamento della proposta con i </a:t>
            </a:r>
            <a:r>
              <a:rPr lang="it-IT" sz="2000" b="1" dirty="0"/>
              <a:t>piani di zona</a:t>
            </a:r>
            <a:r>
              <a:rPr lang="it-IT" sz="2000" dirty="0"/>
              <a:t>, con le altre </a:t>
            </a:r>
            <a:r>
              <a:rPr lang="it-IT" sz="2000" b="1" dirty="0"/>
              <a:t>politiche territoriali</a:t>
            </a:r>
            <a:r>
              <a:rPr lang="it-IT" sz="2000" dirty="0"/>
              <a:t>, con le </a:t>
            </a:r>
            <a:r>
              <a:rPr lang="it-IT" sz="2000" b="1" dirty="0"/>
              <a:t>reti</a:t>
            </a:r>
            <a:r>
              <a:rPr lang="it-IT" sz="2000" dirty="0"/>
              <a:t> già presenti sul territorio e altre iniziative di </a:t>
            </a:r>
            <a:r>
              <a:rPr lang="it-IT" sz="2000" b="1" dirty="0"/>
              <a:t>welfare generativo</a:t>
            </a:r>
            <a:r>
              <a:rPr lang="it-IT" sz="2000" dirty="0"/>
              <a:t>.</a:t>
            </a:r>
            <a:endParaRPr lang="it-IT" sz="1600" b="1" dirty="0">
              <a:solidFill>
                <a:srgbClr val="297A38"/>
              </a:solidFill>
              <a:latin typeface="Titillium Web"/>
              <a:sym typeface="Titillium Web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8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it-IT" sz="18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Gli obiettivi specifici definiscono i cambiamenti attesi in risposta al problema/bisogno individuato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 risultati attesi delineano i benefici immediati che ottengono i destinatari prendendo parte alle iniziative di progetto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5715" marR="36195">
              <a:spcBef>
                <a:spcPts val="0"/>
              </a:spcBef>
              <a:spcAft>
                <a:spcPts val="0"/>
              </a:spcAft>
            </a:pPr>
            <a:endParaRPr lang="it-IT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marR="36195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analisi del problema insufficiente</a:t>
            </a:r>
          </a:p>
          <a:p>
            <a:pPr marL="285750" marR="36195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Insufficiente contestualizzazione dell’intervento</a:t>
            </a:r>
          </a:p>
          <a:p>
            <a:pPr marL="285750" marR="36195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scarso collegamento con la programmazione territoriale</a:t>
            </a:r>
          </a:p>
          <a:p>
            <a:pPr marL="285750" marR="36195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assenza di dati quantitativi e fonti informative</a:t>
            </a:r>
            <a:endParaRPr lang="en-GB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647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CCB4DC1-7186-9DDC-1465-36BB47B85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693" y="305290"/>
            <a:ext cx="7772400" cy="277044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7E075A2-091A-07F2-294A-CB2A7C1B1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133" y="3201544"/>
            <a:ext cx="7772400" cy="314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63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921EA31-E0FB-9087-1BBF-70CF44834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889" y="477009"/>
            <a:ext cx="6166798" cy="590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45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95658EA-E2DE-5742-80E3-FAABD67424E3}"/>
              </a:ext>
            </a:extLst>
          </p:cNvPr>
          <p:cNvSpPr/>
          <p:nvPr/>
        </p:nvSpPr>
        <p:spPr>
          <a:xfrm>
            <a:off x="5631091" y="2916956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…</a:t>
            </a:r>
            <a:endParaRPr lang="en-GB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236636A-AEEB-BAE2-1916-D67198368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25" y="1544197"/>
            <a:ext cx="5116117" cy="2742315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46CDB125-31F5-14A0-9F12-E302B9B08E52}"/>
              </a:ext>
            </a:extLst>
          </p:cNvPr>
          <p:cNvSpPr/>
          <p:nvPr/>
        </p:nvSpPr>
        <p:spPr>
          <a:xfrm>
            <a:off x="725282" y="2269067"/>
            <a:ext cx="1486900" cy="585027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84AE8A-C8E7-3096-7339-14BE668357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855" t="8855" r="472"/>
          <a:stretch/>
        </p:blipFill>
        <p:spPr>
          <a:xfrm>
            <a:off x="6963538" y="1057037"/>
            <a:ext cx="3860800" cy="3719838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DD07743-F965-4AB1-4C6D-52E15AE86255}"/>
              </a:ext>
            </a:extLst>
          </p:cNvPr>
          <p:cNvSpPr/>
          <p:nvPr/>
        </p:nvSpPr>
        <p:spPr>
          <a:xfrm>
            <a:off x="6963538" y="2174379"/>
            <a:ext cx="4182123" cy="366888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E336BDA-4681-F5F9-DE18-9F8A6F58885B}"/>
              </a:ext>
            </a:extLst>
          </p:cNvPr>
          <p:cNvSpPr/>
          <p:nvPr/>
        </p:nvSpPr>
        <p:spPr>
          <a:xfrm>
            <a:off x="2542965" y="2357823"/>
            <a:ext cx="3088126" cy="366888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619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895658EA-E2DE-5742-80E3-FAABD67424E3}"/>
              </a:ext>
            </a:extLst>
          </p:cNvPr>
          <p:cNvSpPr/>
          <p:nvPr/>
        </p:nvSpPr>
        <p:spPr>
          <a:xfrm>
            <a:off x="7729918" y="2763067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latin typeface="Century Gothic" panose="020B0502020202020204" pitchFamily="34" charset="0"/>
              </a:rPr>
              <a:t>…</a:t>
            </a:r>
            <a:endParaRPr lang="en-GB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84AE8A-C8E7-3096-7339-14BE668357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55" t="8855" r="472"/>
          <a:stretch/>
        </p:blipFill>
        <p:spPr>
          <a:xfrm>
            <a:off x="605276" y="1057037"/>
            <a:ext cx="3860800" cy="3719838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BDD07743-F965-4AB1-4C6D-52E15AE86255}"/>
              </a:ext>
            </a:extLst>
          </p:cNvPr>
          <p:cNvSpPr/>
          <p:nvPr/>
        </p:nvSpPr>
        <p:spPr>
          <a:xfrm>
            <a:off x="605276" y="2167467"/>
            <a:ext cx="4182123" cy="37253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E5B8DD9-C876-3F2F-F2A0-A1CE7B2938D0}"/>
              </a:ext>
            </a:extLst>
          </p:cNvPr>
          <p:cNvSpPr txBox="1"/>
          <p:nvPr/>
        </p:nvSpPr>
        <p:spPr>
          <a:xfrm>
            <a:off x="7946470" y="2013578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Obiettivo generale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1C326C1-B363-1D2B-95BD-627610338291}"/>
              </a:ext>
            </a:extLst>
          </p:cNvPr>
          <p:cNvSpPr txBox="1"/>
          <p:nvPr/>
        </p:nvSpPr>
        <p:spPr>
          <a:xfrm>
            <a:off x="7946470" y="2639956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Obiettivo specifico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9DD89A1-B85A-5E6E-5954-990ABB9E9A01}"/>
              </a:ext>
            </a:extLst>
          </p:cNvPr>
          <p:cNvSpPr txBox="1"/>
          <p:nvPr/>
        </p:nvSpPr>
        <p:spPr>
          <a:xfrm>
            <a:off x="7286070" y="3448601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Risultato 1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3B9F9CE-569B-46DB-CD53-6AE9E51AA365}"/>
              </a:ext>
            </a:extLst>
          </p:cNvPr>
          <p:cNvSpPr txBox="1"/>
          <p:nvPr/>
        </p:nvSpPr>
        <p:spPr>
          <a:xfrm>
            <a:off x="8657670" y="3448601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Risultato 2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0E6255D-C453-6880-9151-E5ECA4F5B702}"/>
              </a:ext>
            </a:extLst>
          </p:cNvPr>
          <p:cNvSpPr txBox="1"/>
          <p:nvPr/>
        </p:nvSpPr>
        <p:spPr>
          <a:xfrm>
            <a:off x="7286069" y="4072580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Prodotto  1.1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B8F3A60-1934-DAE7-05DD-EE04360B3184}"/>
              </a:ext>
            </a:extLst>
          </p:cNvPr>
          <p:cNvSpPr txBox="1"/>
          <p:nvPr/>
        </p:nvSpPr>
        <p:spPr>
          <a:xfrm>
            <a:off x="7286068" y="4315365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Prodotto  1.2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82C8477-70B0-7125-94B5-BE2F7D9063BC}"/>
              </a:ext>
            </a:extLst>
          </p:cNvPr>
          <p:cNvSpPr txBox="1"/>
          <p:nvPr/>
        </p:nvSpPr>
        <p:spPr>
          <a:xfrm>
            <a:off x="7286068" y="5003337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Attività 1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E4AF5B7-CF83-D3AA-794D-9013FF07DD65}"/>
              </a:ext>
            </a:extLst>
          </p:cNvPr>
          <p:cNvSpPr txBox="1"/>
          <p:nvPr/>
        </p:nvSpPr>
        <p:spPr>
          <a:xfrm>
            <a:off x="8685889" y="5017063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Attività 2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86B1850-0884-4533-E99E-BA247FA918FA}"/>
              </a:ext>
            </a:extLst>
          </p:cNvPr>
          <p:cNvSpPr txBox="1"/>
          <p:nvPr/>
        </p:nvSpPr>
        <p:spPr>
          <a:xfrm>
            <a:off x="8685890" y="4061403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Prodotto  2.1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05A9770-58BA-0C39-C4DF-E94142AC0715}"/>
              </a:ext>
            </a:extLst>
          </p:cNvPr>
          <p:cNvSpPr txBox="1"/>
          <p:nvPr/>
        </p:nvSpPr>
        <p:spPr>
          <a:xfrm>
            <a:off x="8685889" y="4304188"/>
            <a:ext cx="2065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Prodotto  2.2 </a:t>
            </a:r>
          </a:p>
        </p:txBody>
      </p:sp>
      <p:sp>
        <p:nvSpPr>
          <p:cNvPr id="18" name="Triangolo 17">
            <a:extLst>
              <a:ext uri="{FF2B5EF4-FFF2-40B4-BE49-F238E27FC236}">
                <a16:creationId xmlns:a16="http://schemas.microsoft.com/office/drawing/2014/main" id="{A405ACF1-1240-058B-94C7-F6F879BAACB7}"/>
              </a:ext>
            </a:extLst>
          </p:cNvPr>
          <p:cNvSpPr/>
          <p:nvPr/>
        </p:nvSpPr>
        <p:spPr>
          <a:xfrm>
            <a:off x="11266311" y="4673600"/>
            <a:ext cx="320413" cy="2709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riangolo 18">
            <a:extLst>
              <a:ext uri="{FF2B5EF4-FFF2-40B4-BE49-F238E27FC236}">
                <a16:creationId xmlns:a16="http://schemas.microsoft.com/office/drawing/2014/main" id="{AFA5BCA8-E06E-A710-8406-2282B389B7FA}"/>
              </a:ext>
            </a:extLst>
          </p:cNvPr>
          <p:cNvSpPr/>
          <p:nvPr/>
        </p:nvSpPr>
        <p:spPr>
          <a:xfrm>
            <a:off x="11236768" y="3620911"/>
            <a:ext cx="320413" cy="2709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riangolo 19">
            <a:extLst>
              <a:ext uri="{FF2B5EF4-FFF2-40B4-BE49-F238E27FC236}">
                <a16:creationId xmlns:a16="http://schemas.microsoft.com/office/drawing/2014/main" id="{8EF937D7-7C7F-54EF-BEA3-0571F7B269AE}"/>
              </a:ext>
            </a:extLst>
          </p:cNvPr>
          <p:cNvSpPr/>
          <p:nvPr/>
        </p:nvSpPr>
        <p:spPr>
          <a:xfrm>
            <a:off x="11236767" y="2793844"/>
            <a:ext cx="320413" cy="2709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riangolo 20">
            <a:extLst>
              <a:ext uri="{FF2B5EF4-FFF2-40B4-BE49-F238E27FC236}">
                <a16:creationId xmlns:a16="http://schemas.microsoft.com/office/drawing/2014/main" id="{98D9D966-B681-4740-032D-59AC6AFA800F}"/>
              </a:ext>
            </a:extLst>
          </p:cNvPr>
          <p:cNvSpPr/>
          <p:nvPr/>
        </p:nvSpPr>
        <p:spPr>
          <a:xfrm>
            <a:off x="11236767" y="2064070"/>
            <a:ext cx="320413" cy="2709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riangolo 22">
            <a:extLst>
              <a:ext uri="{FF2B5EF4-FFF2-40B4-BE49-F238E27FC236}">
                <a16:creationId xmlns:a16="http://schemas.microsoft.com/office/drawing/2014/main" id="{4E0AAE22-10AE-D6C4-7CE0-099512C5B572}"/>
              </a:ext>
            </a:extLst>
          </p:cNvPr>
          <p:cNvSpPr/>
          <p:nvPr/>
        </p:nvSpPr>
        <p:spPr>
          <a:xfrm rot="16200000">
            <a:off x="6393129" y="1977460"/>
            <a:ext cx="566606" cy="65782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riangolo 24">
            <a:extLst>
              <a:ext uri="{FF2B5EF4-FFF2-40B4-BE49-F238E27FC236}">
                <a16:creationId xmlns:a16="http://schemas.microsoft.com/office/drawing/2014/main" id="{33EFDFF6-4D15-7BA3-D550-E148437B2BB0}"/>
              </a:ext>
            </a:extLst>
          </p:cNvPr>
          <p:cNvSpPr/>
          <p:nvPr/>
        </p:nvSpPr>
        <p:spPr>
          <a:xfrm>
            <a:off x="11242410" y="2193892"/>
            <a:ext cx="320413" cy="270933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riangolo 25">
            <a:extLst>
              <a:ext uri="{FF2B5EF4-FFF2-40B4-BE49-F238E27FC236}">
                <a16:creationId xmlns:a16="http://schemas.microsoft.com/office/drawing/2014/main" id="{DE6C9926-78A7-694E-D05C-F186EAF464B0}"/>
              </a:ext>
            </a:extLst>
          </p:cNvPr>
          <p:cNvSpPr/>
          <p:nvPr/>
        </p:nvSpPr>
        <p:spPr>
          <a:xfrm>
            <a:off x="11236767" y="2916956"/>
            <a:ext cx="320413" cy="270933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riangolo 26">
            <a:extLst>
              <a:ext uri="{FF2B5EF4-FFF2-40B4-BE49-F238E27FC236}">
                <a16:creationId xmlns:a16="http://schemas.microsoft.com/office/drawing/2014/main" id="{F1BEB0EB-D675-BA29-9250-BA01ACAB7953}"/>
              </a:ext>
            </a:extLst>
          </p:cNvPr>
          <p:cNvSpPr/>
          <p:nvPr/>
        </p:nvSpPr>
        <p:spPr>
          <a:xfrm>
            <a:off x="11236767" y="3753667"/>
            <a:ext cx="320413" cy="270933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riangolo 28">
            <a:extLst>
              <a:ext uri="{FF2B5EF4-FFF2-40B4-BE49-F238E27FC236}">
                <a16:creationId xmlns:a16="http://schemas.microsoft.com/office/drawing/2014/main" id="{2FD34803-6495-B913-C10C-DBD73AF95795}"/>
              </a:ext>
            </a:extLst>
          </p:cNvPr>
          <p:cNvSpPr/>
          <p:nvPr/>
        </p:nvSpPr>
        <p:spPr>
          <a:xfrm>
            <a:off x="11272795" y="4809066"/>
            <a:ext cx="320413" cy="270933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riangolo 29">
            <a:extLst>
              <a:ext uri="{FF2B5EF4-FFF2-40B4-BE49-F238E27FC236}">
                <a16:creationId xmlns:a16="http://schemas.microsoft.com/office/drawing/2014/main" id="{48CDE186-BA22-CDB2-E2A0-254165180785}"/>
              </a:ext>
            </a:extLst>
          </p:cNvPr>
          <p:cNvSpPr/>
          <p:nvPr/>
        </p:nvSpPr>
        <p:spPr>
          <a:xfrm rot="16200000">
            <a:off x="6691852" y="2146164"/>
            <a:ext cx="440634" cy="320413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1 31">
            <a:extLst>
              <a:ext uri="{FF2B5EF4-FFF2-40B4-BE49-F238E27FC236}">
                <a16:creationId xmlns:a16="http://schemas.microsoft.com/office/drawing/2014/main" id="{19991299-5B29-DA07-BCC6-595F3898A164}"/>
              </a:ext>
            </a:extLst>
          </p:cNvPr>
          <p:cNvCxnSpPr/>
          <p:nvPr/>
        </p:nvCxnSpPr>
        <p:spPr>
          <a:xfrm>
            <a:off x="8319001" y="2353733"/>
            <a:ext cx="137160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>
            <a:extLst>
              <a:ext uri="{FF2B5EF4-FFF2-40B4-BE49-F238E27FC236}">
                <a16:creationId xmlns:a16="http://schemas.microsoft.com/office/drawing/2014/main" id="{B29BF31B-6AD1-DFF1-FD5B-1B82EEF234C9}"/>
              </a:ext>
            </a:extLst>
          </p:cNvPr>
          <p:cNvCxnSpPr/>
          <p:nvPr/>
        </p:nvCxnSpPr>
        <p:spPr>
          <a:xfrm>
            <a:off x="8293602" y="2959022"/>
            <a:ext cx="137160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>
            <a:extLst>
              <a:ext uri="{FF2B5EF4-FFF2-40B4-BE49-F238E27FC236}">
                <a16:creationId xmlns:a16="http://schemas.microsoft.com/office/drawing/2014/main" id="{7AF6C26C-4103-58DC-8D2D-2543F87E91CE}"/>
              </a:ext>
            </a:extLst>
          </p:cNvPr>
          <p:cNvCxnSpPr>
            <a:cxnSpLocks/>
          </p:cNvCxnSpPr>
          <p:nvPr/>
        </p:nvCxnSpPr>
        <p:spPr>
          <a:xfrm>
            <a:off x="7839450" y="3770712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>
            <a:extLst>
              <a:ext uri="{FF2B5EF4-FFF2-40B4-BE49-F238E27FC236}">
                <a16:creationId xmlns:a16="http://schemas.microsoft.com/office/drawing/2014/main" id="{CC418B2A-72AC-0198-BB40-9B98A88B5941}"/>
              </a:ext>
            </a:extLst>
          </p:cNvPr>
          <p:cNvCxnSpPr>
            <a:cxnSpLocks/>
          </p:cNvCxnSpPr>
          <p:nvPr/>
        </p:nvCxnSpPr>
        <p:spPr>
          <a:xfrm>
            <a:off x="9239271" y="3753667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>
            <a:extLst>
              <a:ext uri="{FF2B5EF4-FFF2-40B4-BE49-F238E27FC236}">
                <a16:creationId xmlns:a16="http://schemas.microsoft.com/office/drawing/2014/main" id="{5CE79E54-7D61-561F-151E-C107C9504291}"/>
              </a:ext>
            </a:extLst>
          </p:cNvPr>
          <p:cNvCxnSpPr>
            <a:cxnSpLocks/>
          </p:cNvCxnSpPr>
          <p:nvPr/>
        </p:nvCxnSpPr>
        <p:spPr>
          <a:xfrm>
            <a:off x="7814051" y="4321233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>
            <a:extLst>
              <a:ext uri="{FF2B5EF4-FFF2-40B4-BE49-F238E27FC236}">
                <a16:creationId xmlns:a16="http://schemas.microsoft.com/office/drawing/2014/main" id="{1C1706F1-BAC2-916B-89B7-E935A8666360}"/>
              </a:ext>
            </a:extLst>
          </p:cNvPr>
          <p:cNvCxnSpPr>
            <a:cxnSpLocks/>
          </p:cNvCxnSpPr>
          <p:nvPr/>
        </p:nvCxnSpPr>
        <p:spPr>
          <a:xfrm>
            <a:off x="7839450" y="4623142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A877CBCC-6B08-D30B-3572-4D2EA37FE533}"/>
              </a:ext>
            </a:extLst>
          </p:cNvPr>
          <p:cNvCxnSpPr>
            <a:cxnSpLocks/>
          </p:cNvCxnSpPr>
          <p:nvPr/>
        </p:nvCxnSpPr>
        <p:spPr>
          <a:xfrm>
            <a:off x="9211052" y="4304188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>
            <a:extLst>
              <a:ext uri="{FF2B5EF4-FFF2-40B4-BE49-F238E27FC236}">
                <a16:creationId xmlns:a16="http://schemas.microsoft.com/office/drawing/2014/main" id="{A1459240-6BDF-0D22-C6F0-8C7EA5CD9CB1}"/>
              </a:ext>
            </a:extLst>
          </p:cNvPr>
          <p:cNvCxnSpPr>
            <a:cxnSpLocks/>
          </p:cNvCxnSpPr>
          <p:nvPr/>
        </p:nvCxnSpPr>
        <p:spPr>
          <a:xfrm>
            <a:off x="9211052" y="4595255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>
            <a:extLst>
              <a:ext uri="{FF2B5EF4-FFF2-40B4-BE49-F238E27FC236}">
                <a16:creationId xmlns:a16="http://schemas.microsoft.com/office/drawing/2014/main" id="{E8D11010-65D2-235E-F9F8-24C470738A8E}"/>
              </a:ext>
            </a:extLst>
          </p:cNvPr>
          <p:cNvCxnSpPr>
            <a:cxnSpLocks/>
          </p:cNvCxnSpPr>
          <p:nvPr/>
        </p:nvCxnSpPr>
        <p:spPr>
          <a:xfrm>
            <a:off x="7931673" y="5324840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>
            <a:extLst>
              <a:ext uri="{FF2B5EF4-FFF2-40B4-BE49-F238E27FC236}">
                <a16:creationId xmlns:a16="http://schemas.microsoft.com/office/drawing/2014/main" id="{888CC55D-410A-5FB8-440A-301AB21A4706}"/>
              </a:ext>
            </a:extLst>
          </p:cNvPr>
          <p:cNvCxnSpPr>
            <a:cxnSpLocks/>
          </p:cNvCxnSpPr>
          <p:nvPr/>
        </p:nvCxnSpPr>
        <p:spPr>
          <a:xfrm>
            <a:off x="9238363" y="5305693"/>
            <a:ext cx="9591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>
            <a:extLst>
              <a:ext uri="{FF2B5EF4-FFF2-40B4-BE49-F238E27FC236}">
                <a16:creationId xmlns:a16="http://schemas.microsoft.com/office/drawing/2014/main" id="{E24E6E3E-4668-DBF5-C268-54C78B0CD043}"/>
              </a:ext>
            </a:extLst>
          </p:cNvPr>
          <p:cNvCxnSpPr>
            <a:cxnSpLocks/>
          </p:cNvCxnSpPr>
          <p:nvPr/>
        </p:nvCxnSpPr>
        <p:spPr>
          <a:xfrm>
            <a:off x="8979403" y="2353733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>
            <a:extLst>
              <a:ext uri="{FF2B5EF4-FFF2-40B4-BE49-F238E27FC236}">
                <a16:creationId xmlns:a16="http://schemas.microsoft.com/office/drawing/2014/main" id="{28AEB430-31D0-92A5-6501-62617FC43D14}"/>
              </a:ext>
            </a:extLst>
          </p:cNvPr>
          <p:cNvCxnSpPr>
            <a:cxnSpLocks/>
          </p:cNvCxnSpPr>
          <p:nvPr/>
        </p:nvCxnSpPr>
        <p:spPr>
          <a:xfrm>
            <a:off x="8979403" y="2963177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>
            <a:extLst>
              <a:ext uri="{FF2B5EF4-FFF2-40B4-BE49-F238E27FC236}">
                <a16:creationId xmlns:a16="http://schemas.microsoft.com/office/drawing/2014/main" id="{79D96A91-933B-2B2C-91B0-93FF2C31471C}"/>
              </a:ext>
            </a:extLst>
          </p:cNvPr>
          <p:cNvCxnSpPr>
            <a:cxnSpLocks/>
          </p:cNvCxnSpPr>
          <p:nvPr/>
        </p:nvCxnSpPr>
        <p:spPr>
          <a:xfrm>
            <a:off x="8319000" y="3753667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>
            <a:extLst>
              <a:ext uri="{FF2B5EF4-FFF2-40B4-BE49-F238E27FC236}">
                <a16:creationId xmlns:a16="http://schemas.microsoft.com/office/drawing/2014/main" id="{1EBA48FF-7A1C-1A8C-1563-BB09EF615831}"/>
              </a:ext>
            </a:extLst>
          </p:cNvPr>
          <p:cNvCxnSpPr>
            <a:cxnSpLocks/>
          </p:cNvCxnSpPr>
          <p:nvPr/>
        </p:nvCxnSpPr>
        <p:spPr>
          <a:xfrm>
            <a:off x="9665204" y="3745277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51">
            <a:extLst>
              <a:ext uri="{FF2B5EF4-FFF2-40B4-BE49-F238E27FC236}">
                <a16:creationId xmlns:a16="http://schemas.microsoft.com/office/drawing/2014/main" id="{1B908523-BA47-5DBA-E93F-46A07D82BD37}"/>
              </a:ext>
            </a:extLst>
          </p:cNvPr>
          <p:cNvCxnSpPr>
            <a:cxnSpLocks/>
          </p:cNvCxnSpPr>
          <p:nvPr/>
        </p:nvCxnSpPr>
        <p:spPr>
          <a:xfrm>
            <a:off x="9665204" y="4595255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>
            <a:extLst>
              <a:ext uri="{FF2B5EF4-FFF2-40B4-BE49-F238E27FC236}">
                <a16:creationId xmlns:a16="http://schemas.microsoft.com/office/drawing/2014/main" id="{5FAE95B5-508F-96C3-34D9-6BA1FD13E912}"/>
              </a:ext>
            </a:extLst>
          </p:cNvPr>
          <p:cNvCxnSpPr>
            <a:cxnSpLocks/>
          </p:cNvCxnSpPr>
          <p:nvPr/>
        </p:nvCxnSpPr>
        <p:spPr>
          <a:xfrm>
            <a:off x="8319000" y="4633019"/>
            <a:ext cx="0" cy="2877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0336DD56-935A-AC4D-CCC5-5DC37A46A302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olo 1">
            <a:extLst>
              <a:ext uri="{FF2B5EF4-FFF2-40B4-BE49-F238E27FC236}">
                <a16:creationId xmlns:a16="http://schemas.microsoft.com/office/drawing/2014/main" id="{82A04F35-0F78-FB2B-BBE8-3669F6B985B2}"/>
              </a:ext>
            </a:extLst>
          </p:cNvPr>
          <p:cNvSpPr txBox="1">
            <a:spLocks/>
          </p:cNvSpPr>
          <p:nvPr/>
        </p:nvSpPr>
        <p:spPr>
          <a:xfrm>
            <a:off x="96252" y="204115"/>
            <a:ext cx="11892548" cy="6344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 algn="r"/>
            <a:r>
              <a:rPr lang="it-IT" sz="2400" dirty="0">
                <a:solidFill>
                  <a:srgbClr val="297A38"/>
                </a:solidFill>
              </a:rPr>
              <a:t>Logica di intervento del progetto </a:t>
            </a:r>
          </a:p>
        </p:txBody>
      </p:sp>
    </p:spTree>
    <p:extLst>
      <p:ext uri="{BB962C8B-B14F-4D97-AF65-F5344CB8AC3E}">
        <p14:creationId xmlns:p14="http://schemas.microsoft.com/office/powerpoint/2010/main" val="53084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Piano dei conti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43479" y="967773"/>
            <a:ext cx="68002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297A38"/>
                </a:solidFill>
                <a:latin typeface="Titillium Web"/>
                <a:sym typeface="Titillium Web"/>
              </a:rPr>
              <a:t>Strutturare il piano dei conti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Ammissibili i costi sostenuti in fase di progettazione, di realizzazione e di chiusura;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Erogazione a titolo di anticipo dell’65% del contributo pubblico a fronte di fideiussione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Mancato rispetto del valore minimo e massimo del costo totale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Mancato rispetto del valore minimo e massimo del contributo pubblico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Mancato rispetto dei massimali 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229" y="1752603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7F51C414-395F-40BF-A052-EAADA5179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1FB2A1D8-C03B-90B3-0069-5B8B5BB65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7763" y="19796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3016E56-DA89-972C-FF8D-AD3CB15921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69"/>
          <a:stretch/>
        </p:blipFill>
        <p:spPr>
          <a:xfrm>
            <a:off x="1401680" y="1595710"/>
            <a:ext cx="4276178" cy="475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04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B71F2F0-1E0A-0F41-A857-6B16D6F07E13}"/>
              </a:ext>
            </a:extLst>
          </p:cNvPr>
          <p:cNvSpPr txBox="1">
            <a:spLocks/>
          </p:cNvSpPr>
          <p:nvPr/>
        </p:nvSpPr>
        <p:spPr>
          <a:xfrm>
            <a:off x="488656" y="100036"/>
            <a:ext cx="11163443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 kern="120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Documenti di riferimento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F1A229-695E-45F8-D34D-05BDA9B82E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20" t="14830" r="42219" b="5714"/>
          <a:stretch/>
        </p:blipFill>
        <p:spPr>
          <a:xfrm>
            <a:off x="4373260" y="1204147"/>
            <a:ext cx="3162033" cy="44497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CE2EAB-3AD7-E971-3A41-F173DE543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2" t="19016" r="43281" b="10982"/>
          <a:stretch/>
        </p:blipFill>
        <p:spPr>
          <a:xfrm>
            <a:off x="862627" y="1204147"/>
            <a:ext cx="3012336" cy="444970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0FD9E20-8CEB-176D-F875-48AD2B724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7340" y="1167458"/>
            <a:ext cx="3162033" cy="444970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B5C4DBAD-03E1-A85E-D9B1-7071F9885E10}"/>
              </a:ext>
            </a:extLst>
          </p:cNvPr>
          <p:cNvCxnSpPr>
            <a:cxnSpLocks/>
          </p:cNvCxnSpPr>
          <p:nvPr/>
        </p:nvCxnSpPr>
        <p:spPr>
          <a:xfrm>
            <a:off x="8545690" y="3623733"/>
            <a:ext cx="1411110" cy="0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84E49696-89B5-AFA6-6D23-3A8331CC732A}"/>
              </a:ext>
            </a:extLst>
          </p:cNvPr>
          <p:cNvCxnSpPr/>
          <p:nvPr/>
        </p:nvCxnSpPr>
        <p:spPr>
          <a:xfrm>
            <a:off x="8579957" y="2794000"/>
            <a:ext cx="1591733" cy="0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>
            <a:extLst>
              <a:ext uri="{FF2B5EF4-FFF2-40B4-BE49-F238E27FC236}">
                <a16:creationId xmlns:a16="http://schemas.microsoft.com/office/drawing/2014/main" id="{67115F50-E6E8-052C-419C-A4C72F0D3E78}"/>
              </a:ext>
            </a:extLst>
          </p:cNvPr>
          <p:cNvCxnSpPr/>
          <p:nvPr/>
        </p:nvCxnSpPr>
        <p:spPr>
          <a:xfrm>
            <a:off x="8607778" y="2511777"/>
            <a:ext cx="1591733" cy="0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8D69BDFE-772C-0662-B700-B44CC5B95A71}"/>
              </a:ext>
            </a:extLst>
          </p:cNvPr>
          <p:cNvCxnSpPr>
            <a:cxnSpLocks/>
          </p:cNvCxnSpPr>
          <p:nvPr/>
        </p:nvCxnSpPr>
        <p:spPr>
          <a:xfrm>
            <a:off x="8557378" y="3341510"/>
            <a:ext cx="1726800" cy="0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BDE486C-3EF9-4AAF-B1A3-43C138D20B34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911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formulario</a:t>
            </a: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626882" y="1823856"/>
            <a:ext cx="6800284" cy="4078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297A38"/>
                </a:solidFill>
                <a:latin typeface="Titillium Web"/>
                <a:sym typeface="Titillium Web"/>
              </a:rPr>
              <a:t>Sviluppare il formulario online</a:t>
            </a:r>
          </a:p>
          <a:p>
            <a:endParaRPr lang="it-IT" sz="1100" b="1" dirty="0">
              <a:latin typeface="Century Gothic" panose="020B0502020202020204" pitchFamily="34" charset="0"/>
            </a:endParaRPr>
          </a:p>
          <a:p>
            <a:r>
              <a:rPr lang="it-IT" sz="1200" b="1" dirty="0">
                <a:solidFill>
                  <a:srgbClr val="297A38"/>
                </a:solidFill>
                <a:latin typeface="+mj-lt"/>
              </a:rPr>
              <a:t>PARTE A - PRESENTAZIONE DEL PROGETTO E DEL PARTENARIATO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Titolo (per esteso ed acronimo)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Composizione e caratteristiche del partenariato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Breve sintesi</a:t>
            </a:r>
          </a:p>
          <a:p>
            <a:r>
              <a:rPr lang="it-IT" sz="1200" b="1" dirty="0">
                <a:solidFill>
                  <a:srgbClr val="297A38"/>
                </a:solidFill>
                <a:latin typeface="+mj-lt"/>
              </a:rPr>
              <a:t>PARTE B - PROPOSTA PROGETTUALE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Area tematica e priorità di intervento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Area territoriale di intervento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Analisi del problema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Destinatari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Obiettivi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Risultati attesi e prodotti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Distribuzione delle responsabilità attuative tra i partner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Calendario attuativo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Innovatività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comunicazione e disseminazione dei risultati di progetto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Monitoraggio e Valutazione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latin typeface="+mj-lt"/>
              </a:rPr>
              <a:t>Indicatori </a:t>
            </a:r>
          </a:p>
          <a:p>
            <a:r>
              <a:rPr lang="it-IT" sz="1200" b="1" dirty="0">
                <a:solidFill>
                  <a:srgbClr val="297A38"/>
                </a:solidFill>
                <a:latin typeface="+mj-lt"/>
              </a:rPr>
              <a:t>PARTE C - PIANO DEI CONTI DEL PROGETTO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Seguire le indicazioni per la compilazione contenute nell’introduzione di ciascuna sezione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Valorizzare gli aspetti descrittivi che contribuiscono all’attribuzione dei punteggi (in ogni sezione sono contenuti i riferimenti al criterio di interesse)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Incoerenza tra gli elementi che compongono la logica di intervento del progetto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Valorizzazione di informazioni e dati non rilevanti ai fini del progetto</a:t>
            </a:r>
            <a:endParaRPr lang="en-GB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2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741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gli indicatori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88657" y="1228062"/>
            <a:ext cx="680028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297A38"/>
                </a:solidFill>
                <a:latin typeface="Titillium Web"/>
                <a:sym typeface="Titillium Web"/>
              </a:rPr>
              <a:t>Il monitoraggio interno</a:t>
            </a:r>
          </a:p>
          <a:p>
            <a:endParaRPr lang="it-IT" sz="1100" b="1" dirty="0">
              <a:latin typeface="Century Gothic" panose="020B0502020202020204" pitchFamily="34" charset="0"/>
            </a:endParaRPr>
          </a:p>
          <a:p>
            <a:r>
              <a:rPr lang="it-IT" sz="2000" b="1" dirty="0">
                <a:solidFill>
                  <a:srgbClr val="297A38"/>
                </a:solidFill>
                <a:latin typeface="Titillium Web"/>
              </a:rPr>
              <a:t>INDICATORI DI PROGRAMMA </a:t>
            </a:r>
          </a:p>
          <a:p>
            <a:pPr marL="171450" lvl="0" indent="-17145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Nuclei familiari / Minori / Disabili / Persone con dipendenze / Anziani (65 anni e più) / Immigrati e nomadi / Persone in condizione di povertà, grave disagio e senza fissa dimora</a:t>
            </a:r>
          </a:p>
          <a:p>
            <a:pPr lvl="0" fontAlgn="base">
              <a:spcBef>
                <a:spcPts val="600"/>
              </a:spcBef>
              <a:spcAft>
                <a:spcPts val="600"/>
              </a:spcAft>
            </a:pPr>
            <a:r>
              <a:rPr lang="it-IT" sz="2000" b="1" dirty="0">
                <a:solidFill>
                  <a:srgbClr val="297A38"/>
                </a:solidFill>
                <a:latin typeface="Titillium Web"/>
              </a:rPr>
              <a:t>ALTRI INDICATORI</a:t>
            </a:r>
          </a:p>
          <a:p>
            <a:pPr marL="171450" lvl="0" indent="-17145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È importante specificare i nuovi soggetti, bisogni intercettati e inclusi nelle attività</a:t>
            </a:r>
          </a:p>
          <a:p>
            <a:pPr fontAlgn="base">
              <a:spcBef>
                <a:spcPts val="600"/>
              </a:spcBef>
              <a:spcAft>
                <a:spcPts val="600"/>
              </a:spcAft>
            </a:pPr>
            <a:r>
              <a:rPr lang="it-IT" sz="2000" b="1" dirty="0">
                <a:solidFill>
                  <a:srgbClr val="297A38"/>
                </a:solidFill>
                <a:latin typeface="Titillium Web"/>
              </a:rPr>
              <a:t>INDICATORI DI SISTEMA</a:t>
            </a:r>
          </a:p>
          <a:p>
            <a:pPr marL="285750" lvl="0" indent="-28575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Volontari impegnati nella realizzazione delle attività di progetto e volontari di età compresa tra 18 e 30 anni </a:t>
            </a:r>
          </a:p>
          <a:p>
            <a:pPr marL="285750" lvl="0" indent="-28575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ETS coinvolte (nell’ambito della rete di sostegno o nelle attività realizzate) </a:t>
            </a:r>
          </a:p>
          <a:p>
            <a:pPr marL="285750" lvl="0" indent="-285750" fontAlgn="base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Enti locali coinvolti (nell’ambito della rete di sostegno o nelle attività realizzate)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Specificare con chiarezza i dati monitorati. Ad esempio, un’azione sui minori ha sempre effetto sulla famiglia,  ma la famiglia va indicata negli indicatori di risultato solo se oggetto di un’azione specifica intenzionale del progetto.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Inserire dati non derivanti da un piano di monitoraggio puntuale. L’erogazione del contributo non è correlata in nessun modo alla performance quantitativa dei progetti.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2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536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gli indicatori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88656" y="1104827"/>
            <a:ext cx="6800284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297A38"/>
                </a:solidFill>
                <a:latin typeface="Titillium Web"/>
                <a:sym typeface="Titillium Web"/>
              </a:rPr>
              <a:t>Cosa misurare?</a:t>
            </a:r>
          </a:p>
          <a:p>
            <a:endParaRPr lang="it-IT" sz="1100" b="1" dirty="0">
              <a:latin typeface="Century Gothic" panose="020B0502020202020204" pitchFamily="34" charset="0"/>
            </a:endParaRPr>
          </a:p>
          <a:p>
            <a:r>
              <a:rPr lang="it-IT" sz="1400" dirty="0">
                <a:latin typeface="+mj-lt"/>
              </a:rPr>
              <a:t>Le dimensioni di osservazione di interesse sono l’impatto sociale, l’innovazione sociale e l’efficacia. Di seguito alcune «domande tipo» che possono orientare la definizione dei criteri di misurazione.</a:t>
            </a:r>
          </a:p>
          <a:p>
            <a:r>
              <a:rPr lang="it-IT" sz="1200" dirty="0">
                <a:latin typeface="+mj-lt"/>
              </a:rPr>
              <a:t>  </a:t>
            </a:r>
          </a:p>
          <a:p>
            <a:endParaRPr lang="it-IT" sz="1200" b="1" dirty="0">
              <a:latin typeface="+mj-lt"/>
            </a:endParaRPr>
          </a:p>
          <a:p>
            <a:r>
              <a:rPr lang="it-IT" sz="2000" b="1" dirty="0">
                <a:solidFill>
                  <a:srgbClr val="297A38"/>
                </a:solidFill>
                <a:latin typeface="+mj-lt"/>
              </a:rPr>
              <a:t>IMPATTO SOCIALE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cambiamenti si sono generati nei beneficiari indiretti?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cambiamenti si sono generati nella collettività?</a:t>
            </a:r>
          </a:p>
          <a:p>
            <a:endParaRPr lang="it-IT" sz="1200" b="1" dirty="0">
              <a:latin typeface="+mj-lt"/>
            </a:endParaRPr>
          </a:p>
          <a:p>
            <a:r>
              <a:rPr lang="it-IT" sz="2000" b="1" dirty="0">
                <a:solidFill>
                  <a:srgbClr val="297A38"/>
                </a:solidFill>
                <a:latin typeface="+mj-lt"/>
              </a:rPr>
              <a:t>INNOVAZIONE SOCIALE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nuove soluzione/prodotti/metodi si sono introdotti?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nuove prassi di sistema sono state introdotte?</a:t>
            </a:r>
            <a:endParaRPr lang="it-IT" sz="1200" dirty="0">
              <a:latin typeface="+mj-lt"/>
            </a:endParaRPr>
          </a:p>
          <a:p>
            <a:endParaRPr lang="it-IT" sz="1200" b="1" dirty="0">
              <a:solidFill>
                <a:srgbClr val="297A38"/>
              </a:solidFill>
              <a:latin typeface="+mj-lt"/>
            </a:endParaRPr>
          </a:p>
          <a:p>
            <a:r>
              <a:rPr lang="it-IT" sz="2000" b="1" dirty="0">
                <a:solidFill>
                  <a:srgbClr val="297A38"/>
                </a:solidFill>
                <a:latin typeface="+mj-lt"/>
              </a:rPr>
              <a:t>EFFICACIA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risultati si sono raggiunti rispetto ad azioni precedenti con lo stesso obiettivo?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latin typeface="+mj-lt"/>
              </a:rPr>
              <a:t>Quali risultati si sono raggiunti rispetto ad azioni con approcci diversi?</a:t>
            </a:r>
          </a:p>
          <a:p>
            <a:endParaRPr lang="it-IT" sz="2000" b="1" dirty="0">
              <a:solidFill>
                <a:srgbClr val="297A38"/>
              </a:solidFill>
              <a:latin typeface="+mj-lt"/>
            </a:endParaRPr>
          </a:p>
          <a:p>
            <a:endParaRPr lang="it-IT" sz="1200" dirty="0">
              <a:latin typeface="Century Gothic" panose="020B050202020202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Un sistema di monitoraggio e valutazione non deve essere visto come uno strumento di controllo, bensì un supporto anche alle organizzazioni per aumentare la qualità del progetto.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Indicatori non rilevanti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Target non realistici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Metodologie di misurazione complesse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2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124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0CABF7-DFC3-24ED-42EA-7442ECEA41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63" t="17639" r="15938" b="17083"/>
          <a:stretch/>
        </p:blipFill>
        <p:spPr>
          <a:xfrm>
            <a:off x="-1" y="81662"/>
            <a:ext cx="12192001" cy="63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52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ACCESSO E PROFILI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D01C5D-F78F-CF51-32F0-E93B00A95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8413" y="838537"/>
            <a:ext cx="7115174" cy="529492"/>
          </a:xfrm>
        </p:spPr>
        <p:txBody>
          <a:bodyPr/>
          <a:lstStyle/>
          <a:p>
            <a:r>
              <a:rPr lang="it-IT" dirty="0"/>
              <a:t>https://www.bandi.servizirl.it/procedimenti/bando/</a:t>
            </a:r>
            <a:r>
              <a:rPr lang="it-IT" dirty="0">
                <a:solidFill>
                  <a:srgbClr val="000000"/>
                </a:solidFill>
                <a:effectLst/>
              </a:rPr>
              <a:t>RLD12023031083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7D1958B-F11D-459B-88A4-D835C0A1E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02" y="1181100"/>
            <a:ext cx="6721247" cy="521658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2D1D7A5-5E51-B1B5-9997-5141A0F54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668" y="1591617"/>
            <a:ext cx="9971714" cy="438668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9D083C5-4BBF-4424-E9ED-543CD1873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62" y="1181100"/>
            <a:ext cx="10772775" cy="168952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CBB8574-9211-072E-2144-4A0D6DC4F923}"/>
              </a:ext>
            </a:extLst>
          </p:cNvPr>
          <p:cNvSpPr txBox="1"/>
          <p:nvPr/>
        </p:nvSpPr>
        <p:spPr>
          <a:xfrm>
            <a:off x="876299" y="5095015"/>
            <a:ext cx="1062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Scelta profilo: scegliere un profilo dal menù a tendina oppure premere Nuovo profilo per crearne uno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D3EE83B3-A23A-BEE2-CE7F-5D20B0BBF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861" y="1172234"/>
            <a:ext cx="10772776" cy="3878806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89A64BEF-EDD3-5599-6D2B-189401550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492" y="842601"/>
            <a:ext cx="10317015" cy="517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1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13" grpId="0"/>
      <p:bldP spid="1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 di 4 – DATI DELLA DOMANDA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D01C5D-F78F-CF51-32F0-E93B00A952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9D6C423-0DEE-D2D5-A3CE-E8BA247DE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06" y="792864"/>
            <a:ext cx="8610929" cy="5272271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F989748-947D-F51C-192A-2A7219FA9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078" y="1556682"/>
            <a:ext cx="8796345" cy="283019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AB4695C-D7E4-ACAE-1035-82F9E57CE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4745" y="1089758"/>
            <a:ext cx="8742509" cy="37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6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 di 4 – DATI DELLA DOMANDA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D01C5D-F78F-CF51-32F0-E93B00A952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88E2868-C7D3-19EC-A58D-F196D80E5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432" y="838537"/>
            <a:ext cx="10003135" cy="558481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BBC7080-5B77-FDAA-4C49-A176CB805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755" y="1823813"/>
            <a:ext cx="11574490" cy="321037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A96BAB5-52FD-0BB3-FFFE-15B96AE45D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127" y="1967738"/>
            <a:ext cx="9459746" cy="292252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B8B1146-EDD7-29B5-EFF5-C416CFFC23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181" y="838537"/>
            <a:ext cx="7675638" cy="550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5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 di 4 – DATI DELLA DOMANDA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C02AB68-1837-48A0-54C7-6F415ACFF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98" y="840908"/>
            <a:ext cx="10914804" cy="517618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C7349D6-70D0-7B48-E956-5BF9941D1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554" y="838537"/>
            <a:ext cx="7196891" cy="56638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2FA4EC6-53ED-5EE8-D3D1-8EFEC24AA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709" y="838537"/>
            <a:ext cx="8026580" cy="569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 di 4 – DATI DELLA DOMANDA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60D0372-17A2-FE70-0C4A-F62FAA413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86" y="2733578"/>
            <a:ext cx="10393225" cy="139084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CA98B5C-8268-EBAC-764E-485ED6CFB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309" y="838537"/>
            <a:ext cx="7177381" cy="567141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61F5508-7FBC-F54F-F921-08D9CB1EC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64" y="1907109"/>
            <a:ext cx="10336067" cy="353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03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1 di 4 – DATI DELLA DOMANDA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F16AD8A-AEBF-C5A1-B384-AE8CB645E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760" y="838537"/>
            <a:ext cx="6634480" cy="563130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5065655-2C0D-DB9D-CA72-E6BE86A76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936" y="838537"/>
            <a:ext cx="8560632" cy="253389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7B86B72-1A19-AF89-53FB-75BE01018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2266" y="3725107"/>
            <a:ext cx="8570302" cy="229435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087704C-2E8B-5DED-DC2C-A12DB1575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936" y="3725107"/>
            <a:ext cx="8560632" cy="243784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D137705-471B-203B-441F-BC1C34BACF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3143" y="3425896"/>
            <a:ext cx="7605713" cy="304478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4BE75C1-3D91-4407-9E51-537ED5E850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2675" y="4033721"/>
            <a:ext cx="8449484" cy="121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0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A62645-ACEC-0146-840E-EE06C6F17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590" y="1204147"/>
            <a:ext cx="3249975" cy="44497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1B71F2F0-1E0A-0F41-A857-6B16D6F07E13}"/>
              </a:ext>
            </a:extLst>
          </p:cNvPr>
          <p:cNvSpPr txBox="1">
            <a:spLocks/>
          </p:cNvSpPr>
          <p:nvPr/>
        </p:nvSpPr>
        <p:spPr>
          <a:xfrm>
            <a:off x="488656" y="100036"/>
            <a:ext cx="11163443" cy="75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800"/>
              <a:buFont typeface="Titillium Web"/>
              <a:buNone/>
              <a:defRPr sz="4800" kern="120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Documenti di riferimento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F1A229-695E-45F8-D34D-05BDA9B82E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20" t="14830" r="42219" b="5714"/>
          <a:stretch/>
        </p:blipFill>
        <p:spPr>
          <a:xfrm>
            <a:off x="4373260" y="1204147"/>
            <a:ext cx="3162033" cy="44497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2E3DAB-982A-4061-22CB-492E80FB0FD8}"/>
              </a:ext>
            </a:extLst>
          </p:cNvPr>
          <p:cNvSpPr txBox="1"/>
          <p:nvPr/>
        </p:nvSpPr>
        <p:spPr>
          <a:xfrm>
            <a:off x="10426315" y="3779401"/>
            <a:ext cx="6512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b="1" dirty="0">
                <a:latin typeface="Arial Black" panose="020B0A04020102020204" pitchFamily="34" charset="0"/>
                <a:cs typeface="Arial" panose="020B0604020202020204" pitchFamily="34" charset="0"/>
              </a:rPr>
              <a:t>2023"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76A0A97-C534-91CE-49CE-20B71C424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727" y="1200871"/>
            <a:ext cx="3139236" cy="431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8FDED09A-249F-96EB-AA52-65A759452BC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36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BD2CEE2-AA6E-E6A8-BCF0-E7723DE2E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1" y="838537"/>
            <a:ext cx="7736840" cy="562549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66B916B-92D7-3BFC-247E-4BFF6434D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570" y="2127147"/>
            <a:ext cx="7732859" cy="260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28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190DEC7-51E0-9F32-69EF-B2881A1C5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60" y="838537"/>
            <a:ext cx="9885680" cy="556012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0E4DD8A-9EA8-92DE-5AA5-2B6282771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308" y="2809788"/>
            <a:ext cx="10269383" cy="123842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B17375D-6396-F3F9-F028-4F009CA16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18" y="1623760"/>
            <a:ext cx="10659963" cy="361047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1D2551A5-0910-7F4B-ED06-088A7AE34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308" y="2624025"/>
            <a:ext cx="10269383" cy="16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6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E86767A-42A3-C40C-3BF5-F3526544A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729" y="1657102"/>
            <a:ext cx="10326541" cy="354379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ACEE7AE-E950-42FC-ACFE-BB9CFE195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545" y="1271286"/>
            <a:ext cx="10278909" cy="431542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6782590-6414-AC9A-85D3-CB7E341E5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280" y="838537"/>
            <a:ext cx="9785437" cy="556850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74394905-565A-8441-6BD1-F56A54865F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66" y="1528497"/>
            <a:ext cx="10336067" cy="380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9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C90058B-8195-0C01-C98F-F2255CD2A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86" y="2790905"/>
            <a:ext cx="10371428" cy="127619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E020D4F-3D3A-36C6-1AAE-CC3D779EB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43" y="838537"/>
            <a:ext cx="7329314" cy="563338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1793AC99-382F-3091-97A3-269C19C4B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918" y="838536"/>
            <a:ext cx="7050163" cy="563338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E354F9AE-8DA0-79CB-6891-C0541EB9F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46" y="2448047"/>
            <a:ext cx="11561905" cy="1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4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E8960D9-3D94-CCCB-0BE2-353ADADF0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91" y="1514208"/>
            <a:ext cx="11584017" cy="382958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086A7DC-7AAE-8044-7848-6A8698177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18" y="1609471"/>
            <a:ext cx="11564964" cy="363905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4875E69-3000-7F9E-8D12-F0E1966D4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465" y="1595181"/>
            <a:ext cx="11603069" cy="366763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F91213B-1E98-D695-B184-120DF8AE06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27" y="838537"/>
            <a:ext cx="11232143" cy="535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7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6197656-DF99-3351-FD94-C6ED9908E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66" y="1948047"/>
            <a:ext cx="11866667" cy="296190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4328E4F-2593-BFED-A859-E1DE2127E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86" y="1380839"/>
            <a:ext cx="12022228" cy="409632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BC0746D-04B0-6E18-9729-B16F9A0FE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12" y="1075996"/>
            <a:ext cx="12003175" cy="470600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B5D6CEC-FBFC-FA7A-37AA-A6D6382349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1" y="1838524"/>
            <a:ext cx="11542857" cy="3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2 di 4 – PROGETTO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7B32CA0-AC37-E7EA-48DE-EAB47BE22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91" y="1071233"/>
            <a:ext cx="11584017" cy="471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71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3 di 4 – DOCUMENTI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967121C-4460-25BC-AC44-01B7C1542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55" y="1304628"/>
            <a:ext cx="11574490" cy="424874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36CB342-8E3F-1B7D-1DF2-61FF6BDF9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75" y="1395128"/>
            <a:ext cx="11993649" cy="406774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F20973A-8CAF-105B-345D-3385244DC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39" y="1256997"/>
            <a:ext cx="11984122" cy="434400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6E810E1-D1C9-1BFA-F1B1-356A691E95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1" y="838537"/>
            <a:ext cx="11378818" cy="559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0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3 di 4 – DOCUMENTI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42A40EF-5C05-2238-2BEE-5FB8EF94A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8" y="1485629"/>
            <a:ext cx="11564964" cy="388674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B6BB78D-D95C-9BFA-0352-24D2354A0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0" y="1376076"/>
            <a:ext cx="12041280" cy="410584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80B44FA-71F9-EC4C-25B4-6654ABCD1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55" y="1309391"/>
            <a:ext cx="11574490" cy="423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3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8EEBCA-4D46-3724-95A0-D2F3F8FDC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4 di 4 – INVIO AL PROTOCOLLO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3937EC9-7D3D-E90D-FEC6-522564C28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8" y="1095049"/>
            <a:ext cx="11564964" cy="46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4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| </a:t>
            </a:r>
            <a:r>
              <a:rPr lang="it-IT" sz="2400" b="1" dirty="0">
                <a:solidFill>
                  <a:srgbClr val="297A38"/>
                </a:solidFill>
              </a:rPr>
              <a:t>Tipologie di progetto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B1F62D-CD8D-4BD3-8A87-BD50C5FE793E}"/>
              </a:ext>
            </a:extLst>
          </p:cNvPr>
          <p:cNvSpPr txBox="1"/>
          <p:nvPr/>
        </p:nvSpPr>
        <p:spPr>
          <a:xfrm>
            <a:off x="488657" y="1228062"/>
            <a:ext cx="6733238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297A38"/>
                </a:solidFill>
                <a:latin typeface="Titillium Web"/>
                <a:sym typeface="Titillium Web"/>
              </a:rPr>
              <a:t>Definire la tipologia  progettuale e le caratteristiche del partenariato</a:t>
            </a:r>
            <a:endParaRPr lang="it-IT" sz="1050" b="1" dirty="0">
              <a:solidFill>
                <a:srgbClr val="297A38"/>
              </a:solidFill>
              <a:effectLst/>
              <a:latin typeface="Titillium Web"/>
              <a:sym typeface="Titillium Web"/>
            </a:endParaRPr>
          </a:p>
          <a:p>
            <a:endParaRPr lang="it-IT" sz="150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endParaRPr lang="it-IT" sz="150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algn="l"/>
            <a:r>
              <a:rPr lang="it-IT" sz="2400" b="1" dirty="0">
                <a:solidFill>
                  <a:srgbClr val="297A38"/>
                </a:solidFill>
                <a:latin typeface="Titillium Web"/>
              </a:rPr>
              <a:t>a) Progetti collaborativi su larga scala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b="0" i="0" u="none" strike="noStrike" baseline="0" dirty="0">
                <a:latin typeface="CIDFont+F5"/>
              </a:rPr>
              <a:t>Partenariato composto da almeno 4 enti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b="0" i="0" u="none" strike="noStrike" baseline="0" dirty="0">
                <a:latin typeface="CIDFont+F5"/>
              </a:rPr>
              <a:t>Durata temporale compresa tra 18 mesi e 24 mesi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Costo totale del progetto 100.000 – 125.000 euro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Finanziamento 80% valore totale </a:t>
            </a:r>
            <a:endParaRPr lang="it-IT" sz="2000" b="0" i="0" u="none" strike="noStrike" baseline="0" dirty="0">
              <a:latin typeface="CIDFont+F5"/>
            </a:endParaRPr>
          </a:p>
          <a:p>
            <a:pPr algn="l"/>
            <a:endParaRPr lang="it-IT" sz="1800" b="0" i="0" u="none" strike="noStrike" baseline="0" dirty="0">
              <a:latin typeface="CIDFont+F5"/>
            </a:endParaRPr>
          </a:p>
          <a:p>
            <a:r>
              <a:rPr lang="it-IT" sz="2400" b="1" dirty="0">
                <a:solidFill>
                  <a:srgbClr val="297A38"/>
                </a:solidFill>
                <a:latin typeface="Titillium Web"/>
              </a:rPr>
              <a:t>b) Progetti collaborativi su piccola scala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Partenariato composto da almeno 2 enti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Durata temporale compresa tra 12 mesi e 24 mesi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Costo totale del progetto 39.000 – 50.000 euro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2000" dirty="0">
                <a:latin typeface="CIDFont+F5"/>
              </a:rPr>
              <a:t>Finanziamento 80% valore totale </a:t>
            </a:r>
            <a:endParaRPr lang="it-IT" sz="2000" b="0" i="0" u="none" strike="noStrike" baseline="0" dirty="0">
              <a:latin typeface="CIDFont+F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latin typeface="CIDFont+F5"/>
            </a:endParaRPr>
          </a:p>
          <a:p>
            <a:pPr algn="l"/>
            <a:endParaRPr lang="it-IT" sz="1800" b="0" i="0" u="none" strike="noStrike" baseline="0" dirty="0">
              <a:latin typeface="CIDFont+F5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0941F4-A5C1-46DC-8428-99B8D5B65B1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6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it-IT" sz="16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D</a:t>
            </a:r>
            <a:r>
              <a:rPr lang="it-IT" sz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ichiarazione di adesione sottoscritta da </a:t>
            </a: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ciascun partner (tra tipologie ammissibili)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Gli enti che compongono il partenariato sono beneficiari del contributo pubblico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 base alla numerosità ed esperienza pregressa è previsto punteggio premiale 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74FBAA70-C5AF-43E6-8C66-41A46EFAE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2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626CEEC-F598-49E6-A212-C08846466003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Mancato rispetto del limite di partecipazione da parte di un ente (ogni ente può partecipare al massimo a tre progetti e solo in un partenariato  assumere il ruolo capofila)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A583833-6D93-485E-AE62-75B3F941C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454" y="405726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2372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0CABF7-DFC3-24ED-42EA-7442ECEA41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63" t="17639" r="15938" b="17083"/>
          <a:stretch/>
        </p:blipFill>
        <p:spPr>
          <a:xfrm>
            <a:off x="-1" y="81662"/>
            <a:ext cx="12192001" cy="639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81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400"/>
            </a:pPr>
            <a:r>
              <a:rPr lang="it-IT" sz="2800" b="1" dirty="0">
                <a:solidFill>
                  <a:srgbClr val="297A38"/>
                </a:solidFill>
                <a:latin typeface="+mj-lt"/>
                <a:ea typeface="+mj-ea"/>
                <a:cs typeface="+mj-cs"/>
              </a:rPr>
              <a:t>Chiusura dei lavori </a:t>
            </a:r>
            <a:br>
              <a:rPr lang="it-IT" sz="2800" b="1" dirty="0">
                <a:solidFill>
                  <a:srgbClr val="297A38"/>
                </a:solidFill>
                <a:latin typeface="+mj-lt"/>
                <a:ea typeface="+mj-ea"/>
                <a:cs typeface="+mj-cs"/>
              </a:rPr>
            </a:br>
            <a:endParaRPr lang="it-IT" sz="2800" b="1" dirty="0">
              <a:solidFill>
                <a:srgbClr val="297A3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9" name="Titolo 1">
            <a:extLst>
              <a:ext uri="{FF2B5EF4-FFF2-40B4-BE49-F238E27FC236}">
                <a16:creationId xmlns:a16="http://schemas.microsoft.com/office/drawing/2014/main" id="{330DA17C-8F23-074E-804E-5300CA6F4A2C}"/>
              </a:ext>
            </a:extLst>
          </p:cNvPr>
          <p:cNvSpPr txBox="1">
            <a:spLocks/>
          </p:cNvSpPr>
          <p:nvPr/>
        </p:nvSpPr>
        <p:spPr>
          <a:xfrm>
            <a:off x="488657" y="1259062"/>
            <a:ext cx="11163442" cy="3775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7200" kern="0" dirty="0">
                <a:latin typeface="Century Gothic" panose="020B0502020202020204" pitchFamily="34" charset="0"/>
              </a:rPr>
              <a:t>Domande?</a:t>
            </a:r>
          </a:p>
          <a:p>
            <a:endParaRPr lang="it-IT" sz="7200" kern="0" dirty="0">
              <a:latin typeface="Century Gothic" panose="020B0502020202020204" pitchFamily="34" charset="0"/>
            </a:endParaRPr>
          </a:p>
          <a:p>
            <a:r>
              <a:rPr lang="it-IT" sz="3200" b="0" i="1" kern="0" dirty="0">
                <a:latin typeface="Century Gothic" panose="020B0502020202020204" pitchFamily="34" charset="0"/>
                <a:hlinkClick r:id="rId3"/>
              </a:rPr>
              <a:t>BandoTerzoSettore2023@regione.lombardia.it</a:t>
            </a:r>
            <a:r>
              <a:rPr lang="it-IT" sz="3200" b="0" i="1" kern="0" dirty="0"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46006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2;p23" descr="MASTER_slide 4-3_TAPPO con partner.png">
            <a:extLst>
              <a:ext uri="{FF2B5EF4-FFF2-40B4-BE49-F238E27FC236}">
                <a16:creationId xmlns:a16="http://schemas.microsoft.com/office/drawing/2014/main" id="{32050DDF-CCC6-49FC-BD69-8F767A0FC43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itolo 1">
            <a:extLst>
              <a:ext uri="{FF2B5EF4-FFF2-40B4-BE49-F238E27FC236}">
                <a16:creationId xmlns:a16="http://schemas.microsoft.com/office/drawing/2014/main" id="{AC23BEB8-BF25-4DD0-A180-CD6451E65397}"/>
              </a:ext>
            </a:extLst>
          </p:cNvPr>
          <p:cNvSpPr txBox="1">
            <a:spLocks/>
          </p:cNvSpPr>
          <p:nvPr/>
        </p:nvSpPr>
        <p:spPr>
          <a:xfrm>
            <a:off x="1845097" y="921351"/>
            <a:ext cx="8501806" cy="2857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239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00723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sz="7200" kern="0" dirty="0">
                <a:latin typeface="Titillium Web" panose="020B0604020202020204" charset="0"/>
              </a:rPr>
              <a:t>Grazie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DC2A2D5-76E1-45FB-8EA2-3B4DB73264F8}"/>
              </a:ext>
            </a:extLst>
          </p:cNvPr>
          <p:cNvSpPr txBox="1"/>
          <p:nvPr/>
        </p:nvSpPr>
        <p:spPr>
          <a:xfrm>
            <a:off x="464975" y="4579295"/>
            <a:ext cx="11262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kern="0" dirty="0">
                <a:solidFill>
                  <a:srgbClr val="007239"/>
                </a:solidFill>
                <a:latin typeface="Titillium Web" panose="020B0604020202020204" charset="0"/>
                <a:cs typeface="Arial"/>
                <a:sym typeface="Arial"/>
              </a:rPr>
              <a:t>Direzione Generale Famiglia, solidarietà sociale, disabilità, pari opportunità</a:t>
            </a:r>
          </a:p>
        </p:txBody>
      </p:sp>
    </p:spTree>
    <p:extLst>
      <p:ext uri="{BB962C8B-B14F-4D97-AF65-F5344CB8AC3E}">
        <p14:creationId xmlns:p14="http://schemas.microsoft.com/office/powerpoint/2010/main" val="3751725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| </a:t>
            </a:r>
            <a:r>
              <a:rPr lang="it-IT" sz="2400" b="1" dirty="0">
                <a:solidFill>
                  <a:srgbClr val="297A38"/>
                </a:solidFill>
              </a:rPr>
              <a:t>Beneficiari e reti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B1F62D-CD8D-4BD3-8A87-BD50C5FE793E}"/>
              </a:ext>
            </a:extLst>
          </p:cNvPr>
          <p:cNvSpPr txBox="1"/>
          <p:nvPr/>
        </p:nvSpPr>
        <p:spPr>
          <a:xfrm>
            <a:off x="488657" y="1228062"/>
            <a:ext cx="6900133" cy="4416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b="1" dirty="0">
                <a:solidFill>
                  <a:srgbClr val="297A38"/>
                </a:solidFill>
                <a:latin typeface="Titillium Web"/>
                <a:sym typeface="Titillium Web"/>
              </a:rPr>
              <a:t>Attivare l’eventuale  rete di sostegno</a:t>
            </a:r>
          </a:p>
          <a:p>
            <a:endParaRPr lang="it-IT" sz="150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r>
              <a:rPr lang="it-IT" b="1" dirty="0" err="1">
                <a:solidFill>
                  <a:srgbClr val="000000"/>
                </a:solidFill>
                <a:effectLst/>
                <a:latin typeface="+mj-lt"/>
              </a:rPr>
              <a:t>ll</a:t>
            </a:r>
            <a:r>
              <a:rPr lang="it-IT" b="1" dirty="0">
                <a:solidFill>
                  <a:srgbClr val="000000"/>
                </a:solidFill>
                <a:effectLst/>
                <a:latin typeface="+mj-lt"/>
              </a:rPr>
              <a:t> partenariato potrà essere sostenuto da altri enti che operano nel territorio di intervento</a:t>
            </a:r>
            <a:r>
              <a:rPr lang="it-IT" dirty="0">
                <a:solidFill>
                  <a:srgbClr val="000000"/>
                </a:solidFill>
                <a:effectLst/>
                <a:latin typeface="+mj-lt"/>
              </a:rPr>
              <a:t>, la cui partecipazione può rappresentare un valore aggiunto in termini di efficacia e di sostenibilità delle azioni</a:t>
            </a:r>
            <a:r>
              <a:rPr lang="it-IT" dirty="0">
                <a:solidFill>
                  <a:srgbClr val="000000"/>
                </a:solidFill>
                <a:latin typeface="+mj-lt"/>
              </a:rPr>
              <a:t>. </a:t>
            </a:r>
          </a:p>
          <a:p>
            <a:endParaRPr lang="it-IT" dirty="0">
              <a:solidFill>
                <a:srgbClr val="000000"/>
              </a:solidFill>
              <a:latin typeface="+mj-lt"/>
            </a:endParaRPr>
          </a:p>
          <a:p>
            <a:r>
              <a:rPr lang="it-IT" dirty="0">
                <a:solidFill>
                  <a:srgbClr val="000000"/>
                </a:solidFill>
                <a:latin typeface="+mj-lt"/>
              </a:rPr>
              <a:t>I soggetti (pubblici/privati/non profit/profit) che compongono la rete  di sostegno assumono il ruolo di «associati» e in nessun caso possono beneficiare del contributo pubblico.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it-IT" dirty="0">
              <a:solidFill>
                <a:srgbClr val="000000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rgbClr val="000000"/>
                </a:solidFill>
                <a:latin typeface="+mj-lt"/>
              </a:rPr>
              <a:t>Esempi di contributo dell’ente associato: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it-IT" dirty="0">
                <a:solidFill>
                  <a:srgbClr val="000000"/>
                </a:solidFill>
                <a:latin typeface="+mj-lt"/>
              </a:rPr>
              <a:t>consente al partenariato di raggiungere i destinatari;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it-IT" dirty="0">
                <a:solidFill>
                  <a:srgbClr val="000000"/>
                </a:solidFill>
                <a:latin typeface="+mj-lt"/>
              </a:rPr>
              <a:t>rafforza l’integrazione operativa e strategica e la complementarietà del progetto con la programmazione territoriale;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it-IT" dirty="0">
                <a:solidFill>
                  <a:srgbClr val="000000"/>
                </a:solidFill>
                <a:latin typeface="+mj-lt"/>
              </a:rPr>
              <a:t>consente di affrontare il problema in modo multidisciplinare.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C0941F4-A5C1-46DC-8428-99B8D5B65B17}"/>
              </a:ext>
            </a:extLst>
          </p:cNvPr>
          <p:cNvSpPr/>
          <p:nvPr/>
        </p:nvSpPr>
        <p:spPr>
          <a:xfrm>
            <a:off x="7427167" y="1642189"/>
            <a:ext cx="4276177" cy="2436319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8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Dichiarazione di adesione sottoscritta da ciascun associato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Attribuzione di un punteggio premiale per la presenza di rete di sostegno e per il coinvolgimento di enti locali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Attribuzione di un punteggio premiale in caso di impegno al cofinanziamento da parte di enti diversi da beneficiari 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74FBAA70-C5AF-43E6-8C66-41A46EFAE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254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626CEEC-F598-49E6-A212-C08846466003}"/>
              </a:ext>
            </a:extLst>
          </p:cNvPr>
          <p:cNvSpPr/>
          <p:nvPr/>
        </p:nvSpPr>
        <p:spPr>
          <a:xfrm>
            <a:off x="7446509" y="4180370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Non saranno conteggiati gli enti per i quali non è fornita la dichiarazione di adesione 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4A583833-6D93-485E-AE62-75B3F941C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880" y="436079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1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degli interventi | </a:t>
            </a:r>
            <a:r>
              <a:rPr lang="it-IT" sz="2400" b="1" dirty="0">
                <a:solidFill>
                  <a:srgbClr val="297A38"/>
                </a:solidFill>
              </a:rPr>
              <a:t>Priorità trasversali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88656" y="862054"/>
            <a:ext cx="680028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297A38"/>
                </a:solidFill>
                <a:latin typeface="Titillium Web"/>
                <a:sym typeface="Titillium Web"/>
              </a:rPr>
              <a:t>Selezionare la priorità</a:t>
            </a:r>
            <a:endParaRPr lang="it-IT" sz="2000" b="1" dirty="0">
              <a:solidFill>
                <a:srgbClr val="297A38"/>
              </a:solidFill>
              <a:latin typeface="Titillium Web"/>
              <a:sym typeface="Titillium Web"/>
            </a:endParaRPr>
          </a:p>
          <a:p>
            <a:pPr algn="l"/>
            <a:endParaRPr lang="it-IT" sz="1400" b="0" i="0" u="none" strike="noStrike" baseline="0" dirty="0">
              <a:latin typeface="CIDFont+F5"/>
            </a:endParaRPr>
          </a:p>
          <a:p>
            <a:pPr algn="l"/>
            <a:r>
              <a:rPr lang="it-IT" sz="1500" b="0" i="0" u="none" strike="noStrike" baseline="0" dirty="0">
                <a:latin typeface="+mj-lt"/>
              </a:rPr>
              <a:t>Le priorità evidenziano degli obiettivi strategici che Regione Lombardia ha individuato in modo trasversale a tutte le aree tematiche dell’Avviso. Ciascuna proposta dovrà integrare nell’idea progettuale almeno una delle priorità a livello di identificazione degli obiettivi, di risultati attesi, di attività svolte o di destinatari.</a:t>
            </a:r>
            <a:endParaRPr lang="it-IT" sz="1500" b="1" dirty="0">
              <a:solidFill>
                <a:srgbClr val="297A38"/>
              </a:solidFill>
              <a:latin typeface="+mj-lt"/>
              <a:sym typeface="Titillium Web"/>
            </a:endParaRPr>
          </a:p>
          <a:p>
            <a:endParaRPr lang="it-IT" sz="2000" b="1" dirty="0">
              <a:solidFill>
                <a:srgbClr val="297A38"/>
              </a:solidFill>
              <a:latin typeface="+mj-lt"/>
              <a:sym typeface="Titillium Web"/>
            </a:endParaRPr>
          </a:p>
          <a:p>
            <a:pPr algn="l"/>
            <a:r>
              <a:rPr lang="it-IT" sz="2000" b="1" dirty="0">
                <a:solidFill>
                  <a:srgbClr val="297A38"/>
                </a:solidFill>
                <a:latin typeface="+mj-lt"/>
              </a:rPr>
              <a:t>Volontariato</a:t>
            </a:r>
            <a:endParaRPr lang="it-IT" sz="1400" dirty="0">
              <a:solidFill>
                <a:srgbClr val="297A38"/>
              </a:solidFill>
              <a:latin typeface="+mj-lt"/>
            </a:endParaRPr>
          </a:p>
          <a:p>
            <a:pPr algn="l"/>
            <a:r>
              <a:rPr lang="it-IT" sz="1600" dirty="0">
                <a:latin typeface="+mj-lt"/>
              </a:rPr>
              <a:t>P</a:t>
            </a:r>
            <a:r>
              <a:rPr lang="it-IT" sz="1600" b="0" i="0" u="none" strike="noStrike" baseline="0" dirty="0">
                <a:latin typeface="+mj-lt"/>
              </a:rPr>
              <a:t>romuovere la cultura del volontariato tra i giovani;</a:t>
            </a:r>
          </a:p>
          <a:p>
            <a:pPr algn="l"/>
            <a:endParaRPr lang="it-IT" sz="2000" b="1" dirty="0">
              <a:solidFill>
                <a:srgbClr val="297A38"/>
              </a:solidFill>
              <a:latin typeface="+mj-lt"/>
            </a:endParaRPr>
          </a:p>
          <a:p>
            <a:pPr algn="l"/>
            <a:r>
              <a:rPr lang="it-IT" sz="2000" b="1" dirty="0">
                <a:solidFill>
                  <a:srgbClr val="297A38"/>
                </a:solidFill>
                <a:latin typeface="+mj-lt"/>
              </a:rPr>
              <a:t>Comunità</a:t>
            </a:r>
            <a:endParaRPr lang="it-IT" sz="1400" dirty="0">
              <a:solidFill>
                <a:srgbClr val="297A38"/>
              </a:solidFill>
              <a:latin typeface="+mj-lt"/>
            </a:endParaRPr>
          </a:p>
          <a:p>
            <a:r>
              <a:rPr lang="it-IT" sz="1600" dirty="0">
                <a:latin typeface="+mj-lt"/>
              </a:rPr>
              <a:t>Favorire esperienze di collaborazione e partecipazione (welfare generativo)</a:t>
            </a:r>
          </a:p>
          <a:p>
            <a:endParaRPr lang="it-IT" sz="1600" dirty="0">
              <a:latin typeface="+mj-lt"/>
            </a:endParaRPr>
          </a:p>
          <a:p>
            <a:pPr algn="l"/>
            <a:r>
              <a:rPr lang="it-IT" sz="2000" b="1" dirty="0">
                <a:solidFill>
                  <a:srgbClr val="297A38"/>
                </a:solidFill>
                <a:latin typeface="+mj-lt"/>
              </a:rPr>
              <a:t>Prossimità</a:t>
            </a:r>
            <a:endParaRPr lang="it-IT" sz="1400" dirty="0">
              <a:solidFill>
                <a:srgbClr val="297A38"/>
              </a:solidFill>
              <a:latin typeface="+mj-lt"/>
            </a:endParaRPr>
          </a:p>
          <a:p>
            <a:r>
              <a:rPr lang="it-IT" sz="1600" dirty="0">
                <a:latin typeface="+mj-lt"/>
              </a:rPr>
              <a:t>Facilitare l’accesso alle opportunità offerte dal sistema dei servizi territoriali</a:t>
            </a:r>
          </a:p>
          <a:p>
            <a:pPr algn="l"/>
            <a:endParaRPr lang="it-IT" sz="2000" b="1" dirty="0">
              <a:solidFill>
                <a:srgbClr val="297A38"/>
              </a:solidFill>
              <a:latin typeface="+mj-lt"/>
            </a:endParaRPr>
          </a:p>
          <a:p>
            <a:pPr algn="l"/>
            <a:r>
              <a:rPr lang="it-IT" sz="2000" b="1" dirty="0">
                <a:solidFill>
                  <a:srgbClr val="297A38"/>
                </a:solidFill>
                <a:latin typeface="+mj-lt"/>
              </a:rPr>
              <a:t>Capacità</a:t>
            </a:r>
            <a:endParaRPr lang="it-IT" sz="1400" dirty="0">
              <a:solidFill>
                <a:srgbClr val="297A38"/>
              </a:solidFill>
              <a:latin typeface="+mj-lt"/>
            </a:endParaRPr>
          </a:p>
          <a:p>
            <a:pPr algn="l"/>
            <a:r>
              <a:rPr lang="it-IT" sz="1600" dirty="0">
                <a:latin typeface="+mj-lt"/>
              </a:rPr>
              <a:t>Sviluppare collaborazioni e reti per accrescere la capacità di azione degli ETS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4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Selezione di almeno una priorità trasversale </a:t>
            </a:r>
            <a:endParaRPr lang="it-IT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Selezionare la priorità rispetto alla quale il contributo del progetto proposto risulta prevalente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05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Incoerenza fra obiettivi, risultati attesi, attività svolte o destinatari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Scarsa evidenza dell’integrazione delle priorità nella strategia progettuale </a:t>
            </a:r>
            <a:endParaRPr lang="en-GB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689" y="4016923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641" y="1642189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107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52F2D658-0223-481E-AA0B-2DCAEEB14C21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6">
            <a:extLst>
              <a:ext uri="{FF2B5EF4-FFF2-40B4-BE49-F238E27FC236}">
                <a16:creationId xmlns:a16="http://schemas.microsoft.com/office/drawing/2014/main" id="{F684138E-78E3-415F-B424-48011CF5C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656" y="100036"/>
            <a:ext cx="11163443" cy="753080"/>
          </a:xfrm>
        </p:spPr>
        <p:txBody>
          <a:bodyPr/>
          <a:lstStyle/>
          <a:p>
            <a:br>
              <a:rPr lang="it-IT" sz="2400" b="1" dirty="0">
                <a:solidFill>
                  <a:srgbClr val="297A38"/>
                </a:solidFill>
              </a:rPr>
            </a:br>
            <a:r>
              <a:rPr lang="it-IT" sz="2400" dirty="0">
                <a:solidFill>
                  <a:srgbClr val="297A38"/>
                </a:solidFill>
              </a:rPr>
              <a:t>Indicazioni operative per la progettazione | </a:t>
            </a:r>
            <a:r>
              <a:rPr lang="it-IT" sz="2400" b="1" dirty="0">
                <a:solidFill>
                  <a:srgbClr val="297A38"/>
                </a:solidFill>
              </a:rPr>
              <a:t>Aree tematiche</a:t>
            </a:r>
            <a:br>
              <a:rPr lang="it-IT" sz="2400" dirty="0">
                <a:solidFill>
                  <a:srgbClr val="297A38"/>
                </a:solidFill>
              </a:rPr>
            </a:br>
            <a:endParaRPr lang="it-IT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D8225-7C02-4E13-87F0-F5564D953E23}"/>
              </a:ext>
            </a:extLst>
          </p:cNvPr>
          <p:cNvSpPr txBox="1"/>
          <p:nvPr/>
        </p:nvSpPr>
        <p:spPr>
          <a:xfrm>
            <a:off x="488656" y="862054"/>
            <a:ext cx="6985752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b="1" dirty="0">
                <a:solidFill>
                  <a:srgbClr val="297A38"/>
                </a:solidFill>
                <a:latin typeface="Titillium Web"/>
                <a:sym typeface="Titillium Web"/>
              </a:rPr>
              <a:t>Definire il campo d’azione</a:t>
            </a:r>
            <a:endParaRPr lang="it-IT" sz="1200" b="0" i="0" u="none" strike="noStrike" baseline="0" dirty="0">
              <a:latin typeface="CIDFont+F5"/>
            </a:endParaRPr>
          </a:p>
          <a:p>
            <a:pPr algn="l"/>
            <a:endParaRPr lang="it-IT" dirty="0">
              <a:latin typeface="CIDFont+F3"/>
            </a:endParaRPr>
          </a:p>
          <a:p>
            <a:pPr algn="l"/>
            <a:r>
              <a:rPr lang="it-IT" dirty="0">
                <a:latin typeface="CIDFont+F3"/>
              </a:rPr>
              <a:t>Area tematica 1</a:t>
            </a:r>
            <a:endParaRPr lang="it-IT" b="0" i="0" u="none" strike="noStrike" baseline="0" dirty="0">
              <a:latin typeface="CIDFont+F3"/>
            </a:endParaRPr>
          </a:p>
          <a:p>
            <a:pPr algn="l"/>
            <a:r>
              <a:rPr lang="it-IT" b="1" dirty="0">
                <a:solidFill>
                  <a:srgbClr val="297A38"/>
                </a:solidFill>
                <a:latin typeface="Titillium Web"/>
              </a:rPr>
              <a:t>Sostegno alle persone in condizione o a rischio di fragilità</a:t>
            </a:r>
          </a:p>
          <a:p>
            <a:pPr algn="l"/>
            <a:endParaRPr lang="it-IT" b="1" dirty="0">
              <a:solidFill>
                <a:srgbClr val="297A38"/>
              </a:solidFill>
              <a:latin typeface="Titillium Web"/>
            </a:endParaRPr>
          </a:p>
          <a:p>
            <a:pPr algn="l"/>
            <a:r>
              <a:rPr lang="it-IT" dirty="0">
                <a:latin typeface="CIDFont+F3"/>
              </a:rPr>
              <a:t>Area tematica 2</a:t>
            </a:r>
          </a:p>
          <a:p>
            <a:r>
              <a:rPr lang="it-IT" b="1" dirty="0">
                <a:solidFill>
                  <a:srgbClr val="297A38"/>
                </a:solidFill>
                <a:latin typeface="Titillium Web"/>
              </a:rPr>
              <a:t>Interventi per l’infanzia, la famiglia e la genitorialità</a:t>
            </a:r>
          </a:p>
          <a:p>
            <a:pPr algn="l"/>
            <a:endParaRPr lang="it-IT" b="1" dirty="0">
              <a:solidFill>
                <a:srgbClr val="297A38"/>
              </a:solidFill>
              <a:latin typeface="Titillium Web"/>
            </a:endParaRPr>
          </a:p>
          <a:p>
            <a:r>
              <a:rPr lang="it-IT" dirty="0">
                <a:latin typeface="CIDFont+F3"/>
              </a:rPr>
              <a:t>Area tematica 3</a:t>
            </a:r>
          </a:p>
          <a:p>
            <a:r>
              <a:rPr lang="it-IT" b="1" dirty="0">
                <a:solidFill>
                  <a:srgbClr val="297A38"/>
                </a:solidFill>
                <a:latin typeface="Titillium Web"/>
              </a:rPr>
              <a:t>Contrasto alla povertà educativa</a:t>
            </a:r>
          </a:p>
          <a:p>
            <a:endParaRPr lang="it-IT" b="1" dirty="0">
              <a:solidFill>
                <a:srgbClr val="297A38"/>
              </a:solidFill>
              <a:latin typeface="Titillium Web"/>
            </a:endParaRPr>
          </a:p>
          <a:p>
            <a:r>
              <a:rPr lang="it-IT" dirty="0">
                <a:latin typeface="CIDFont+F3"/>
              </a:rPr>
              <a:t>Area tematica 4</a:t>
            </a:r>
          </a:p>
          <a:p>
            <a:r>
              <a:rPr lang="it-IT" b="1" dirty="0">
                <a:solidFill>
                  <a:srgbClr val="297A38"/>
                </a:solidFill>
                <a:latin typeface="Titillium Web"/>
              </a:rPr>
              <a:t>Rafforzamento inclusività dei territori</a:t>
            </a:r>
          </a:p>
          <a:p>
            <a:endParaRPr lang="it-IT" b="1" dirty="0">
              <a:solidFill>
                <a:srgbClr val="297A38"/>
              </a:solidFill>
              <a:latin typeface="Titillium Web"/>
            </a:endParaRPr>
          </a:p>
          <a:p>
            <a:r>
              <a:rPr lang="it-IT" dirty="0">
                <a:latin typeface="CIDFont+F3"/>
              </a:rPr>
              <a:t>Area tematica 5</a:t>
            </a:r>
          </a:p>
          <a:p>
            <a:r>
              <a:rPr lang="it-IT" b="1" dirty="0">
                <a:solidFill>
                  <a:srgbClr val="297A38"/>
                </a:solidFill>
                <a:latin typeface="Titillium Web"/>
              </a:rPr>
              <a:t>Promozione della sostenibilità ambientale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36FA625-FC91-4A72-8B96-7FC10D4B6A97}"/>
              </a:ext>
            </a:extLst>
          </p:cNvPr>
          <p:cNvSpPr/>
          <p:nvPr/>
        </p:nvSpPr>
        <p:spPr>
          <a:xfrm>
            <a:off x="7427167" y="1642190"/>
            <a:ext cx="4276177" cy="222068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it-IT" sz="1800" dirty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Selezione di una sola area tematica e uno o più obiettivi specifici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2EC98A0-4529-42A1-86C8-BE19BFDA0D4D}"/>
              </a:ext>
            </a:extLst>
          </p:cNvPr>
          <p:cNvSpPr/>
          <p:nvPr/>
        </p:nvSpPr>
        <p:spPr>
          <a:xfrm>
            <a:off x="7427166" y="3974844"/>
            <a:ext cx="4276177" cy="222068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La proposta progettuale non evidenzia sinergie e complementarità con la programmazione sociale territoriale per il triennio 2021-2023, con le politiche regionali per il contrasto alla povertà e altre aree di policy regionali di rilievo. </a:t>
            </a:r>
            <a:endParaRPr lang="en-GB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B77840-3C0B-4982-9C64-D1F4CB3D0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689" y="4016923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B1E2A4-D004-4840-BBC6-421726592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063" y="1698815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331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/>
          <p:nvPr/>
        </p:nvSpPr>
        <p:spPr>
          <a:xfrm>
            <a:off x="1424384" y="958124"/>
            <a:ext cx="1985781" cy="757005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52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  <a:latin typeface="Fira Sans Extra Condensed Medium"/>
              </a:rPr>
              <a:t>PRIORITA’</a:t>
            </a:r>
            <a:endParaRPr sz="2000" b="1" dirty="0">
              <a:solidFill>
                <a:schemeClr val="bg1"/>
              </a:solidFill>
              <a:latin typeface="Fira Sans Extra Condensed Medium"/>
            </a:endParaRPr>
          </a:p>
        </p:txBody>
      </p:sp>
      <p:sp>
        <p:nvSpPr>
          <p:cNvPr id="70" name="Google Shape;70;p16"/>
          <p:cNvSpPr/>
          <p:nvPr/>
        </p:nvSpPr>
        <p:spPr>
          <a:xfrm>
            <a:off x="935672" y="1969155"/>
            <a:ext cx="2882287" cy="892317"/>
          </a:xfrm>
          <a:custGeom>
            <a:avLst/>
            <a:gdLst/>
            <a:ahLst/>
            <a:cxnLst/>
            <a:rect l="l" t="t" r="r" b="b"/>
            <a:pathLst>
              <a:path w="33597" h="9650" extrusionOk="0">
                <a:moveTo>
                  <a:pt x="33306" y="291"/>
                </a:moveTo>
                <a:lnTo>
                  <a:pt x="33306" y="9350"/>
                </a:lnTo>
                <a:lnTo>
                  <a:pt x="291" y="9350"/>
                </a:lnTo>
                <a:lnTo>
                  <a:pt x="291" y="291"/>
                </a:lnTo>
                <a:close/>
                <a:moveTo>
                  <a:pt x="0" y="1"/>
                </a:moveTo>
                <a:lnTo>
                  <a:pt x="0" y="9650"/>
                </a:lnTo>
                <a:lnTo>
                  <a:pt x="33596" y="9650"/>
                </a:lnTo>
                <a:lnTo>
                  <a:pt x="33596" y="1"/>
                </a:lnTo>
                <a:close/>
              </a:path>
            </a:pathLst>
          </a:custGeom>
          <a:solidFill>
            <a:srgbClr val="1C3B6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1" name="Google Shape;71;p16"/>
          <p:cNvSpPr/>
          <p:nvPr/>
        </p:nvSpPr>
        <p:spPr>
          <a:xfrm>
            <a:off x="1634343" y="1827171"/>
            <a:ext cx="1494805" cy="324115"/>
          </a:xfrm>
          <a:custGeom>
            <a:avLst/>
            <a:gdLst/>
            <a:ahLst/>
            <a:cxnLst/>
            <a:rect l="l" t="t" r="r" b="b"/>
            <a:pathLst>
              <a:path w="17424" h="3778" extrusionOk="0">
                <a:moveTo>
                  <a:pt x="0" y="1"/>
                </a:moveTo>
                <a:lnTo>
                  <a:pt x="0" y="3777"/>
                </a:lnTo>
                <a:lnTo>
                  <a:pt x="17423" y="3777"/>
                </a:lnTo>
                <a:lnTo>
                  <a:pt x="17423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2" name="Google Shape;72;p16"/>
          <p:cNvSpPr/>
          <p:nvPr/>
        </p:nvSpPr>
        <p:spPr>
          <a:xfrm>
            <a:off x="1634343" y="1827171"/>
            <a:ext cx="745515" cy="324115"/>
          </a:xfrm>
          <a:custGeom>
            <a:avLst/>
            <a:gdLst/>
            <a:ahLst/>
            <a:cxnLst/>
            <a:rect l="l" t="t" r="r" b="b"/>
            <a:pathLst>
              <a:path w="8690" h="3778" extrusionOk="0">
                <a:moveTo>
                  <a:pt x="0" y="1"/>
                </a:moveTo>
                <a:lnTo>
                  <a:pt x="0" y="3777"/>
                </a:lnTo>
                <a:lnTo>
                  <a:pt x="8690" y="3777"/>
                </a:lnTo>
                <a:lnTo>
                  <a:pt x="869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3" name="Google Shape;73;p16"/>
          <p:cNvSpPr/>
          <p:nvPr/>
        </p:nvSpPr>
        <p:spPr>
          <a:xfrm>
            <a:off x="935672" y="3215424"/>
            <a:ext cx="2882287" cy="905595"/>
          </a:xfrm>
          <a:custGeom>
            <a:avLst/>
            <a:gdLst/>
            <a:ahLst/>
            <a:cxnLst/>
            <a:rect l="l" t="t" r="r" b="b"/>
            <a:pathLst>
              <a:path w="33597" h="9650" extrusionOk="0">
                <a:moveTo>
                  <a:pt x="33306" y="291"/>
                </a:moveTo>
                <a:lnTo>
                  <a:pt x="33306" y="9350"/>
                </a:lnTo>
                <a:lnTo>
                  <a:pt x="291" y="9350"/>
                </a:lnTo>
                <a:lnTo>
                  <a:pt x="291" y="291"/>
                </a:lnTo>
                <a:close/>
                <a:moveTo>
                  <a:pt x="0" y="0"/>
                </a:moveTo>
                <a:lnTo>
                  <a:pt x="0" y="9649"/>
                </a:lnTo>
                <a:lnTo>
                  <a:pt x="33596" y="9649"/>
                </a:lnTo>
                <a:lnTo>
                  <a:pt x="33596" y="0"/>
                </a:lnTo>
                <a:close/>
              </a:path>
            </a:pathLst>
          </a:custGeom>
          <a:solidFill>
            <a:srgbClr val="1C3B6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4" name="Google Shape;74;p16"/>
          <p:cNvSpPr/>
          <p:nvPr/>
        </p:nvSpPr>
        <p:spPr>
          <a:xfrm>
            <a:off x="1634343" y="3073355"/>
            <a:ext cx="1494805" cy="324115"/>
          </a:xfrm>
          <a:custGeom>
            <a:avLst/>
            <a:gdLst/>
            <a:ahLst/>
            <a:cxnLst/>
            <a:rect l="l" t="t" r="r" b="b"/>
            <a:pathLst>
              <a:path w="17424" h="3778" extrusionOk="0">
                <a:moveTo>
                  <a:pt x="0" y="1"/>
                </a:moveTo>
                <a:lnTo>
                  <a:pt x="0" y="3778"/>
                </a:lnTo>
                <a:lnTo>
                  <a:pt x="17423" y="3778"/>
                </a:lnTo>
                <a:lnTo>
                  <a:pt x="17423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5" name="Google Shape;75;p16"/>
          <p:cNvSpPr/>
          <p:nvPr/>
        </p:nvSpPr>
        <p:spPr>
          <a:xfrm>
            <a:off x="1634343" y="3073355"/>
            <a:ext cx="745515" cy="324115"/>
          </a:xfrm>
          <a:custGeom>
            <a:avLst/>
            <a:gdLst/>
            <a:ahLst/>
            <a:cxnLst/>
            <a:rect l="l" t="t" r="r" b="b"/>
            <a:pathLst>
              <a:path w="8690" h="3778" extrusionOk="0">
                <a:moveTo>
                  <a:pt x="0" y="1"/>
                </a:moveTo>
                <a:lnTo>
                  <a:pt x="0" y="3778"/>
                </a:lnTo>
                <a:lnTo>
                  <a:pt x="8690" y="3778"/>
                </a:lnTo>
                <a:lnTo>
                  <a:pt x="869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6" name="Google Shape;76;p16"/>
          <p:cNvSpPr/>
          <p:nvPr/>
        </p:nvSpPr>
        <p:spPr>
          <a:xfrm>
            <a:off x="935672" y="4461607"/>
            <a:ext cx="2882287" cy="856029"/>
          </a:xfrm>
          <a:custGeom>
            <a:avLst/>
            <a:gdLst/>
            <a:ahLst/>
            <a:cxnLst/>
            <a:rect l="l" t="t" r="r" b="b"/>
            <a:pathLst>
              <a:path w="33597" h="9650" extrusionOk="0">
                <a:moveTo>
                  <a:pt x="33306" y="291"/>
                </a:moveTo>
                <a:lnTo>
                  <a:pt x="33306" y="9350"/>
                </a:lnTo>
                <a:lnTo>
                  <a:pt x="291" y="9350"/>
                </a:lnTo>
                <a:lnTo>
                  <a:pt x="291" y="291"/>
                </a:lnTo>
                <a:close/>
                <a:moveTo>
                  <a:pt x="0" y="1"/>
                </a:moveTo>
                <a:lnTo>
                  <a:pt x="0" y="9650"/>
                </a:lnTo>
                <a:lnTo>
                  <a:pt x="33596" y="9650"/>
                </a:lnTo>
                <a:lnTo>
                  <a:pt x="33596" y="1"/>
                </a:lnTo>
                <a:close/>
              </a:path>
            </a:pathLst>
          </a:custGeom>
          <a:solidFill>
            <a:srgbClr val="1C3B6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7" name="Google Shape;77;p16"/>
          <p:cNvSpPr/>
          <p:nvPr/>
        </p:nvSpPr>
        <p:spPr>
          <a:xfrm>
            <a:off x="1634343" y="4319623"/>
            <a:ext cx="1494805" cy="324115"/>
          </a:xfrm>
          <a:custGeom>
            <a:avLst/>
            <a:gdLst/>
            <a:ahLst/>
            <a:cxnLst/>
            <a:rect l="l" t="t" r="r" b="b"/>
            <a:pathLst>
              <a:path w="17424" h="3778" extrusionOk="0">
                <a:moveTo>
                  <a:pt x="0" y="0"/>
                </a:moveTo>
                <a:lnTo>
                  <a:pt x="0" y="3777"/>
                </a:lnTo>
                <a:lnTo>
                  <a:pt x="17423" y="3777"/>
                </a:lnTo>
                <a:lnTo>
                  <a:pt x="1742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8" name="Google Shape;78;p16"/>
          <p:cNvSpPr/>
          <p:nvPr/>
        </p:nvSpPr>
        <p:spPr>
          <a:xfrm>
            <a:off x="1634343" y="4319623"/>
            <a:ext cx="745515" cy="324115"/>
          </a:xfrm>
          <a:custGeom>
            <a:avLst/>
            <a:gdLst/>
            <a:ahLst/>
            <a:cxnLst/>
            <a:rect l="l" t="t" r="r" b="b"/>
            <a:pathLst>
              <a:path w="8690" h="3778" extrusionOk="0">
                <a:moveTo>
                  <a:pt x="0" y="0"/>
                </a:moveTo>
                <a:lnTo>
                  <a:pt x="0" y="3777"/>
                </a:lnTo>
                <a:lnTo>
                  <a:pt x="8690" y="3777"/>
                </a:lnTo>
                <a:lnTo>
                  <a:pt x="869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9" name="Google Shape;79;p16"/>
          <p:cNvSpPr/>
          <p:nvPr/>
        </p:nvSpPr>
        <p:spPr>
          <a:xfrm>
            <a:off x="730977" y="2176852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730977" y="3423120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0"/>
                </a:moveTo>
                <a:cubicBezTo>
                  <a:pt x="1066" y="0"/>
                  <a:pt x="0" y="1065"/>
                  <a:pt x="0" y="2421"/>
                </a:cubicBezTo>
                <a:cubicBezTo>
                  <a:pt x="0" y="3742"/>
                  <a:pt x="1066" y="4807"/>
                  <a:pt x="2386" y="4807"/>
                </a:cubicBezTo>
                <a:cubicBezTo>
                  <a:pt x="3707" y="4807"/>
                  <a:pt x="4807" y="3742"/>
                  <a:pt x="4807" y="2421"/>
                </a:cubicBezTo>
                <a:cubicBezTo>
                  <a:pt x="4807" y="1065"/>
                  <a:pt x="3707" y="0"/>
                  <a:pt x="238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730977" y="4678397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0"/>
                </a:moveTo>
                <a:cubicBezTo>
                  <a:pt x="1066" y="0"/>
                  <a:pt x="0" y="1101"/>
                  <a:pt x="0" y="2421"/>
                </a:cubicBezTo>
                <a:cubicBezTo>
                  <a:pt x="0" y="3742"/>
                  <a:pt x="1066" y="4807"/>
                  <a:pt x="2386" y="4807"/>
                </a:cubicBezTo>
                <a:cubicBezTo>
                  <a:pt x="3707" y="4807"/>
                  <a:pt x="4807" y="3742"/>
                  <a:pt x="4807" y="2421"/>
                </a:cubicBezTo>
                <a:cubicBezTo>
                  <a:pt x="4807" y="1101"/>
                  <a:pt x="3707" y="0"/>
                  <a:pt x="238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2" name="Google Shape;82;p16"/>
          <p:cNvSpPr/>
          <p:nvPr/>
        </p:nvSpPr>
        <p:spPr>
          <a:xfrm>
            <a:off x="7620629" y="978685"/>
            <a:ext cx="2301584" cy="86119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000" b="1" dirty="0">
              <a:solidFill>
                <a:schemeClr val="bg1"/>
              </a:solidFill>
              <a:latin typeface="Fira Sans Extra Condensed Medium"/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5380359" y="2995003"/>
            <a:ext cx="6466329" cy="466500"/>
            <a:chOff x="5204341" y="2592354"/>
            <a:chExt cx="6466329" cy="466500"/>
          </a:xfrm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b="1" dirty="0"/>
                <a:t>  Interventi per l’infanzia, la famiglia e la genitorialità</a:t>
              </a:r>
              <a:endParaRPr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02" name="Google Shape;102;p16"/>
          <p:cNvSpPr txBox="1"/>
          <p:nvPr/>
        </p:nvSpPr>
        <p:spPr>
          <a:xfrm>
            <a:off x="1105069" y="4208806"/>
            <a:ext cx="2495200" cy="5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  <a:latin typeface="Fira Sans Extra Condensed Medium"/>
                <a:sym typeface="Fira Sans Extra Condensed Medium"/>
              </a:rPr>
              <a:t>C</a:t>
            </a:r>
            <a:r>
              <a:rPr lang="es" sz="2000" dirty="0">
                <a:solidFill>
                  <a:schemeClr val="bg1"/>
                </a:solidFill>
                <a:latin typeface="Fira Sans Extra Condensed Medium"/>
                <a:sym typeface="Fira Sans Extra Condensed Medium"/>
              </a:rPr>
              <a:t>apacità </a:t>
            </a:r>
            <a:endParaRPr sz="2000" dirty="0">
              <a:solidFill>
                <a:schemeClr val="bg1"/>
              </a:solidFill>
              <a:latin typeface="Fira Sans Extra Condensed Medium"/>
              <a:sym typeface="Fira Sans Extra Condensed Medium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1066972" y="4588214"/>
            <a:ext cx="24952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00" dirty="0">
                <a:latin typeface="Roboto"/>
                <a:ea typeface="Roboto"/>
                <a:cs typeface="Roboto"/>
                <a:sym typeface="Roboto"/>
              </a:rPr>
              <a:t>Sviluppare collaborazioni e reti per accrescere capacità di azione degli ETS</a:t>
            </a:r>
            <a:endParaRPr sz="14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1105069" y="1709766"/>
            <a:ext cx="2495200" cy="5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Volontariato</a:t>
            </a:r>
            <a:endParaRPr sz="2000" dirty="0">
              <a:solidFill>
                <a:schemeClr val="bg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1127371" y="2109303"/>
            <a:ext cx="2495200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it-IT" sz="1400" dirty="0" err="1">
                <a:solidFill>
                  <a:schemeClr val="accent1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lang="es" sz="1400" dirty="0">
                <a:solidFill>
                  <a:schemeClr val="accent1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romuovere la cultura del volontariato tra i giovani </a:t>
            </a:r>
            <a:endParaRPr sz="1400" dirty="0">
              <a:solidFill>
                <a:schemeClr val="accent1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1105069" y="2947272"/>
            <a:ext cx="2495200" cy="5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 Medium"/>
                <a:sym typeface="Fira Sans Extra Condensed Medium"/>
              </a:rPr>
              <a:t>Comunità</a:t>
            </a:r>
            <a:endParaRPr sz="2000" dirty="0">
              <a:solidFill>
                <a:schemeClr val="bg1"/>
              </a:solidFill>
              <a:latin typeface="Fira Sans Extra Condensed Medium"/>
              <a:sym typeface="Fira Sans Extra Condensed Medium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1016592" y="3369346"/>
            <a:ext cx="2801367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it-IT" sz="1400" dirty="0" err="1">
                <a:latin typeface="Roboto"/>
                <a:ea typeface="Roboto"/>
                <a:cs typeface="Roboto"/>
                <a:sym typeface="Roboto"/>
              </a:rPr>
              <a:t>F</a:t>
            </a:r>
            <a:r>
              <a:rPr lang="es" sz="1400" dirty="0">
                <a:latin typeface="Roboto"/>
                <a:ea typeface="Roboto"/>
                <a:cs typeface="Roboto"/>
                <a:sym typeface="Roboto"/>
              </a:rPr>
              <a:t>avorire esperienze di collaborazione e partecipazione (welfare generativo)</a:t>
            </a:r>
            <a:endParaRPr sz="14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>
                <a:solidFill>
                  <a:srgbClr val="297A38"/>
                </a:solidFill>
              </a:rPr>
              <a:t>Priorità, aree tematiche e obiettivi specifici</a:t>
            </a:r>
            <a:endParaRPr lang="it-IT" sz="2800" dirty="0">
              <a:solidFill>
                <a:srgbClr val="297A38"/>
              </a:solidFill>
            </a:endParaRPr>
          </a:p>
        </p:txBody>
      </p:sp>
      <p:sp>
        <p:nvSpPr>
          <p:cNvPr id="6" name="Google Shape;76;p16">
            <a:extLst>
              <a:ext uri="{FF2B5EF4-FFF2-40B4-BE49-F238E27FC236}">
                <a16:creationId xmlns:a16="http://schemas.microsoft.com/office/drawing/2014/main" id="{F0075E7C-9C1D-F9F4-D6E7-C3CC5EDC1A6A}"/>
              </a:ext>
            </a:extLst>
          </p:cNvPr>
          <p:cNvSpPr/>
          <p:nvPr/>
        </p:nvSpPr>
        <p:spPr>
          <a:xfrm>
            <a:off x="939068" y="5564583"/>
            <a:ext cx="2882287" cy="827873"/>
          </a:xfrm>
          <a:custGeom>
            <a:avLst/>
            <a:gdLst/>
            <a:ahLst/>
            <a:cxnLst/>
            <a:rect l="l" t="t" r="r" b="b"/>
            <a:pathLst>
              <a:path w="33597" h="9650" extrusionOk="0">
                <a:moveTo>
                  <a:pt x="33306" y="291"/>
                </a:moveTo>
                <a:lnTo>
                  <a:pt x="33306" y="9350"/>
                </a:lnTo>
                <a:lnTo>
                  <a:pt x="291" y="9350"/>
                </a:lnTo>
                <a:lnTo>
                  <a:pt x="291" y="291"/>
                </a:lnTo>
                <a:close/>
                <a:moveTo>
                  <a:pt x="0" y="1"/>
                </a:moveTo>
                <a:lnTo>
                  <a:pt x="0" y="9650"/>
                </a:lnTo>
                <a:lnTo>
                  <a:pt x="33596" y="9650"/>
                </a:lnTo>
                <a:lnTo>
                  <a:pt x="33596" y="1"/>
                </a:lnTo>
                <a:close/>
              </a:path>
            </a:pathLst>
          </a:custGeom>
          <a:solidFill>
            <a:srgbClr val="1C3B6A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" name="Google Shape;81;p16">
            <a:extLst>
              <a:ext uri="{FF2B5EF4-FFF2-40B4-BE49-F238E27FC236}">
                <a16:creationId xmlns:a16="http://schemas.microsoft.com/office/drawing/2014/main" id="{94F10A3A-3D5C-A6A0-5C49-1BCA629F7A85}"/>
              </a:ext>
            </a:extLst>
          </p:cNvPr>
          <p:cNvSpPr/>
          <p:nvPr/>
        </p:nvSpPr>
        <p:spPr>
          <a:xfrm>
            <a:off x="749691" y="5716488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0"/>
                </a:moveTo>
                <a:cubicBezTo>
                  <a:pt x="1066" y="0"/>
                  <a:pt x="0" y="1101"/>
                  <a:pt x="0" y="2421"/>
                </a:cubicBezTo>
                <a:cubicBezTo>
                  <a:pt x="0" y="3742"/>
                  <a:pt x="1066" y="4807"/>
                  <a:pt x="2386" y="4807"/>
                </a:cubicBezTo>
                <a:cubicBezTo>
                  <a:pt x="3707" y="4807"/>
                  <a:pt x="4807" y="3742"/>
                  <a:pt x="4807" y="2421"/>
                </a:cubicBezTo>
                <a:cubicBezTo>
                  <a:pt x="4807" y="1101"/>
                  <a:pt x="3707" y="0"/>
                  <a:pt x="238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" name="Google Shape;102;p16">
            <a:extLst>
              <a:ext uri="{FF2B5EF4-FFF2-40B4-BE49-F238E27FC236}">
                <a16:creationId xmlns:a16="http://schemas.microsoft.com/office/drawing/2014/main" id="{C331CC13-90BF-049B-2AD8-504E3D77C7DB}"/>
              </a:ext>
            </a:extLst>
          </p:cNvPr>
          <p:cNvSpPr txBox="1"/>
          <p:nvPr/>
        </p:nvSpPr>
        <p:spPr>
          <a:xfrm>
            <a:off x="1501156" y="5950109"/>
            <a:ext cx="2495200" cy="5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it-IT" sz="2267" dirty="0">
                <a:solidFill>
                  <a:schemeClr val="bg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Prossimità</a:t>
            </a:r>
            <a:endParaRPr sz="2267" dirty="0">
              <a:solidFill>
                <a:schemeClr val="bg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" name="Google Shape;103;p16">
            <a:extLst>
              <a:ext uri="{FF2B5EF4-FFF2-40B4-BE49-F238E27FC236}">
                <a16:creationId xmlns:a16="http://schemas.microsoft.com/office/drawing/2014/main" id="{F48CD144-51A9-2B32-C685-BCB5B10B57AF}"/>
              </a:ext>
            </a:extLst>
          </p:cNvPr>
          <p:cNvSpPr txBox="1"/>
          <p:nvPr/>
        </p:nvSpPr>
        <p:spPr>
          <a:xfrm>
            <a:off x="1042229" y="5679170"/>
            <a:ext cx="2647784" cy="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1400" dirty="0">
                <a:latin typeface="Roboto"/>
                <a:ea typeface="Roboto"/>
                <a:cs typeface="Roboto"/>
                <a:sym typeface="Roboto"/>
              </a:rPr>
              <a:t>Facilitare l’accesso dei cittadini alle opportunità offerte dai servizi del territorio </a:t>
            </a:r>
            <a:endParaRPr sz="14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5380359" y="3778454"/>
            <a:ext cx="6466329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b="1" dirty="0"/>
                <a:t>  Contrasto alla povertà educativa</a:t>
              </a:r>
              <a:endParaRPr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5385210" y="4514648"/>
            <a:ext cx="6461478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b="1" dirty="0"/>
                <a:t>   Rafforzamento inclusività dei territori</a:t>
              </a:r>
              <a:endParaRPr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5380359" y="5255116"/>
            <a:ext cx="6466329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b="1" dirty="0"/>
                <a:t>   Promozione della sostenibilità ambientale </a:t>
              </a:r>
              <a:endParaRPr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5380359" y="2263880"/>
            <a:ext cx="6466329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b="1" dirty="0"/>
                <a:t>   Sostegno alle persone in condizione o a rischio di fragilità</a:t>
              </a:r>
              <a:endParaRPr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5062270" y="2284535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5048323" y="3020448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5048323" y="3808481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5039105" y="4568669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5046173" y="5291563"/>
            <a:ext cx="412479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4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4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9" name="Google Shape;77;p16">
            <a:extLst>
              <a:ext uri="{FF2B5EF4-FFF2-40B4-BE49-F238E27FC236}">
                <a16:creationId xmlns:a16="http://schemas.microsoft.com/office/drawing/2014/main" id="{D485271E-9AD4-4834-08B7-9AE6B3F881E4}"/>
              </a:ext>
            </a:extLst>
          </p:cNvPr>
          <p:cNvSpPr/>
          <p:nvPr/>
        </p:nvSpPr>
        <p:spPr>
          <a:xfrm>
            <a:off x="1627568" y="5386659"/>
            <a:ext cx="1494805" cy="324115"/>
          </a:xfrm>
          <a:custGeom>
            <a:avLst/>
            <a:gdLst/>
            <a:ahLst/>
            <a:cxnLst/>
            <a:rect l="l" t="t" r="r" b="b"/>
            <a:pathLst>
              <a:path w="17424" h="3778" extrusionOk="0">
                <a:moveTo>
                  <a:pt x="0" y="0"/>
                </a:moveTo>
                <a:lnTo>
                  <a:pt x="0" y="3777"/>
                </a:lnTo>
                <a:lnTo>
                  <a:pt x="17423" y="3777"/>
                </a:lnTo>
                <a:lnTo>
                  <a:pt x="17423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Fira Sans Extra Condensed Medium"/>
              </a:rPr>
              <a:t>Prossimità</a:t>
            </a:r>
            <a:endParaRPr sz="2000" dirty="0">
              <a:solidFill>
                <a:schemeClr val="bg1"/>
              </a:solidFill>
              <a:latin typeface="Fira Sans Extra Condensed Medium"/>
            </a:endParaRP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459C01E3-348D-45CD-2F4E-797C7DFA1A8A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C159CA-60CC-4F26-2B13-6C0D536366FE}"/>
              </a:ext>
            </a:extLst>
          </p:cNvPr>
          <p:cNvGrpSpPr/>
          <p:nvPr/>
        </p:nvGrpSpPr>
        <p:grpSpPr>
          <a:xfrm>
            <a:off x="437506" y="2880703"/>
            <a:ext cx="5562243" cy="466500"/>
            <a:chOff x="5204341" y="2592354"/>
            <a:chExt cx="6466329" cy="466500"/>
          </a:xfrm>
        </p:grpSpPr>
        <p:sp>
          <p:nvSpPr>
            <p:cNvPr id="13" name="Google Shape;528;p24">
              <a:extLst>
                <a:ext uri="{FF2B5EF4-FFF2-40B4-BE49-F238E27FC236}">
                  <a16:creationId xmlns:a16="http://schemas.microsoft.com/office/drawing/2014/main" id="{CCD5B119-4F26-9924-AF92-33F35D6CCCF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Interventi per l’infanzia, la famiglia e la genitorialità</a:t>
              </a:r>
              <a:endParaRPr sz="1600" b="1" dirty="0"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5" name="Titolo 1">
            <a:extLst>
              <a:ext uri="{FF2B5EF4-FFF2-40B4-BE49-F238E27FC236}">
                <a16:creationId xmlns:a16="http://schemas.microsoft.com/office/drawing/2014/main" id="{A968CB00-812C-F26C-E1E4-868BB3ACC278}"/>
              </a:ext>
            </a:extLst>
          </p:cNvPr>
          <p:cNvSpPr txBox="1">
            <a:spLocks/>
          </p:cNvSpPr>
          <p:nvPr/>
        </p:nvSpPr>
        <p:spPr>
          <a:xfrm>
            <a:off x="96252" y="85457"/>
            <a:ext cx="12192000" cy="753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it-IT" sz="2800">
                <a:solidFill>
                  <a:srgbClr val="297A38"/>
                </a:solidFill>
              </a:rPr>
              <a:t>Priorità, aree tematiche e obiettivi specifici</a:t>
            </a:r>
            <a:endParaRPr lang="it-IT" sz="2800" dirty="0">
              <a:solidFill>
                <a:srgbClr val="297A38"/>
              </a:solidFill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A548FA1-E38F-5A0E-3C6A-BFE634FBFA5D}"/>
              </a:ext>
            </a:extLst>
          </p:cNvPr>
          <p:cNvGrpSpPr/>
          <p:nvPr/>
        </p:nvGrpSpPr>
        <p:grpSpPr>
          <a:xfrm>
            <a:off x="437506" y="3664154"/>
            <a:ext cx="5562243" cy="466500"/>
            <a:chOff x="5204341" y="2592354"/>
            <a:chExt cx="6466329" cy="466500"/>
          </a:xfrm>
        </p:grpSpPr>
        <p:sp>
          <p:nvSpPr>
            <p:cNvPr id="17" name="Google Shape;528;p24">
              <a:extLst>
                <a:ext uri="{FF2B5EF4-FFF2-40B4-BE49-F238E27FC236}">
                  <a16:creationId xmlns:a16="http://schemas.microsoft.com/office/drawing/2014/main" id="{E7FCD9A9-7A7E-C013-78A3-5D49ADCB3A43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Contrasto alla povertà educativa</a:t>
              </a:r>
              <a:endParaRPr sz="1600" b="1" dirty="0"/>
            </a:p>
          </p:txBody>
        </p:sp>
        <p:sp>
          <p:nvSpPr>
            <p:cNvPr id="18" name="Google Shape;96;p16">
              <a:extLst>
                <a:ext uri="{FF2B5EF4-FFF2-40B4-BE49-F238E27FC236}">
                  <a16:creationId xmlns:a16="http://schemas.microsoft.com/office/drawing/2014/main" id="{A040332E-E4D8-35D5-0231-03482B4508C0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CB9155A7-2D8B-E279-D605-A38474037DF6}"/>
              </a:ext>
            </a:extLst>
          </p:cNvPr>
          <p:cNvGrpSpPr/>
          <p:nvPr/>
        </p:nvGrpSpPr>
        <p:grpSpPr>
          <a:xfrm>
            <a:off x="442357" y="4400348"/>
            <a:ext cx="5558070" cy="466500"/>
            <a:chOff x="5204341" y="2591847"/>
            <a:chExt cx="6461478" cy="466500"/>
          </a:xfrm>
        </p:grpSpPr>
        <p:sp>
          <p:nvSpPr>
            <p:cNvPr id="20" name="Google Shape;528;p24">
              <a:extLst>
                <a:ext uri="{FF2B5EF4-FFF2-40B4-BE49-F238E27FC236}">
                  <a16:creationId xmlns:a16="http://schemas.microsoft.com/office/drawing/2014/main" id="{28956A33-6785-7FF2-37DD-7059CBDC78A8}"/>
                </a:ext>
              </a:extLst>
            </p:cNvPr>
            <p:cNvSpPr/>
            <p:nvPr/>
          </p:nvSpPr>
          <p:spPr>
            <a:xfrm>
              <a:off x="5361019" y="2591847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Rafforzamento inclusività dei territori</a:t>
              </a:r>
              <a:endParaRPr sz="1600" b="1" dirty="0"/>
            </a:p>
          </p:txBody>
        </p:sp>
        <p:sp>
          <p:nvSpPr>
            <p:cNvPr id="21" name="Google Shape;96;p16">
              <a:extLst>
                <a:ext uri="{FF2B5EF4-FFF2-40B4-BE49-F238E27FC236}">
                  <a16:creationId xmlns:a16="http://schemas.microsoft.com/office/drawing/2014/main" id="{B5A60D1C-2C0C-B298-DC0D-E6D1903A3AB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DF7F9A38-08EE-218A-8180-282EDEADFD6B}"/>
              </a:ext>
            </a:extLst>
          </p:cNvPr>
          <p:cNvGrpSpPr/>
          <p:nvPr/>
        </p:nvGrpSpPr>
        <p:grpSpPr>
          <a:xfrm>
            <a:off x="437506" y="5140816"/>
            <a:ext cx="5562243" cy="466500"/>
            <a:chOff x="5204341" y="2592354"/>
            <a:chExt cx="6466329" cy="466500"/>
          </a:xfrm>
        </p:grpSpPr>
        <p:sp>
          <p:nvSpPr>
            <p:cNvPr id="23" name="Google Shape;528;p24">
              <a:extLst>
                <a:ext uri="{FF2B5EF4-FFF2-40B4-BE49-F238E27FC236}">
                  <a16:creationId xmlns:a16="http://schemas.microsoft.com/office/drawing/2014/main" id="{B719DEDA-676F-A229-B342-E1590206B1DD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Promozione della sostenibilità ambientale </a:t>
              </a:r>
              <a:endParaRPr sz="1600" b="1" dirty="0"/>
            </a:p>
          </p:txBody>
        </p:sp>
        <p:sp>
          <p:nvSpPr>
            <p:cNvPr id="24" name="Google Shape;96;p16">
              <a:extLst>
                <a:ext uri="{FF2B5EF4-FFF2-40B4-BE49-F238E27FC236}">
                  <a16:creationId xmlns:a16="http://schemas.microsoft.com/office/drawing/2014/main" id="{65E63EE3-FCBE-9DF2-11F9-CEEDEAA85191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D9B70EAD-3512-7C17-3933-0FDF7F24E018}"/>
              </a:ext>
            </a:extLst>
          </p:cNvPr>
          <p:cNvGrpSpPr/>
          <p:nvPr/>
        </p:nvGrpSpPr>
        <p:grpSpPr>
          <a:xfrm>
            <a:off x="437506" y="2149580"/>
            <a:ext cx="5562243" cy="466500"/>
            <a:chOff x="5204341" y="2592354"/>
            <a:chExt cx="6466329" cy="466500"/>
          </a:xfrm>
        </p:grpSpPr>
        <p:sp>
          <p:nvSpPr>
            <p:cNvPr id="26" name="Google Shape;528;p24">
              <a:extLst>
                <a:ext uri="{FF2B5EF4-FFF2-40B4-BE49-F238E27FC236}">
                  <a16:creationId xmlns:a16="http://schemas.microsoft.com/office/drawing/2014/main" id="{AEBDBD82-25D4-ABA2-FE23-0BF7A4DBDCA1}"/>
                </a:ext>
              </a:extLst>
            </p:cNvPr>
            <p:cNvSpPr/>
            <p:nvPr/>
          </p:nvSpPr>
          <p:spPr>
            <a:xfrm>
              <a:off x="5365870" y="2592354"/>
              <a:ext cx="6304800" cy="4665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600" b="1" dirty="0"/>
                <a:t>   Sostegno alle persone in condizione o a rischio di fragilità</a:t>
              </a:r>
              <a:endParaRPr sz="1600" b="1" dirty="0"/>
            </a:p>
          </p:txBody>
        </p:sp>
        <p:sp>
          <p:nvSpPr>
            <p:cNvPr id="27" name="Google Shape;96;p16">
              <a:extLst>
                <a:ext uri="{FF2B5EF4-FFF2-40B4-BE49-F238E27FC236}">
                  <a16:creationId xmlns:a16="http://schemas.microsoft.com/office/drawing/2014/main" id="{8FA6661B-25CA-E49D-9699-385362843C7D}"/>
                </a:ext>
              </a:extLst>
            </p:cNvPr>
            <p:cNvSpPr/>
            <p:nvPr/>
          </p:nvSpPr>
          <p:spPr>
            <a:xfrm>
              <a:off x="5204341" y="2609928"/>
              <a:ext cx="318024" cy="431352"/>
            </a:xfrm>
            <a:custGeom>
              <a:avLst/>
              <a:gdLst/>
              <a:ahLst/>
              <a:cxnLst/>
              <a:rect l="l" t="t" r="r" b="b"/>
              <a:pathLst>
                <a:path w="3707" h="5028" extrusionOk="0">
                  <a:moveTo>
                    <a:pt x="0" y="0"/>
                  </a:moveTo>
                  <a:lnTo>
                    <a:pt x="2017" y="2501"/>
                  </a:lnTo>
                  <a:lnTo>
                    <a:pt x="0" y="5027"/>
                  </a:lnTo>
                  <a:lnTo>
                    <a:pt x="1691" y="5027"/>
                  </a:lnTo>
                  <a:lnTo>
                    <a:pt x="3707" y="2501"/>
                  </a:lnTo>
                  <a:lnTo>
                    <a:pt x="1691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000"/>
            </a:p>
          </p:txBody>
        </p:sp>
      </p:grpSp>
      <p:sp>
        <p:nvSpPr>
          <p:cNvPr id="31" name="Google Shape;79;p16">
            <a:extLst>
              <a:ext uri="{FF2B5EF4-FFF2-40B4-BE49-F238E27FC236}">
                <a16:creationId xmlns:a16="http://schemas.microsoft.com/office/drawing/2014/main" id="{5B2A7FFA-489C-35C6-9AC2-D7B3EA4AEB4C}"/>
              </a:ext>
            </a:extLst>
          </p:cNvPr>
          <p:cNvSpPr/>
          <p:nvPr/>
        </p:nvSpPr>
        <p:spPr>
          <a:xfrm>
            <a:off x="119418" y="2170235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2" name="Google Shape;79;p16">
            <a:extLst>
              <a:ext uri="{FF2B5EF4-FFF2-40B4-BE49-F238E27FC236}">
                <a16:creationId xmlns:a16="http://schemas.microsoft.com/office/drawing/2014/main" id="{E880E5C4-C5D7-AD87-6A78-4D936326C0CD}"/>
              </a:ext>
            </a:extLst>
          </p:cNvPr>
          <p:cNvSpPr/>
          <p:nvPr/>
        </p:nvSpPr>
        <p:spPr>
          <a:xfrm>
            <a:off x="105471" y="2906148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Google Shape;79;p16">
            <a:extLst>
              <a:ext uri="{FF2B5EF4-FFF2-40B4-BE49-F238E27FC236}">
                <a16:creationId xmlns:a16="http://schemas.microsoft.com/office/drawing/2014/main" id="{AD2A706E-A81E-AE54-E021-E8755C0E6276}"/>
              </a:ext>
            </a:extLst>
          </p:cNvPr>
          <p:cNvSpPr/>
          <p:nvPr/>
        </p:nvSpPr>
        <p:spPr>
          <a:xfrm>
            <a:off x="105471" y="3694181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4" name="Google Shape;79;p16">
            <a:extLst>
              <a:ext uri="{FF2B5EF4-FFF2-40B4-BE49-F238E27FC236}">
                <a16:creationId xmlns:a16="http://schemas.microsoft.com/office/drawing/2014/main" id="{1674A00F-34C3-ECA9-AF1E-825B71D28343}"/>
              </a:ext>
            </a:extLst>
          </p:cNvPr>
          <p:cNvSpPr/>
          <p:nvPr/>
        </p:nvSpPr>
        <p:spPr>
          <a:xfrm>
            <a:off x="96253" y="4454369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4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Google Shape;79;p16">
            <a:extLst>
              <a:ext uri="{FF2B5EF4-FFF2-40B4-BE49-F238E27FC236}">
                <a16:creationId xmlns:a16="http://schemas.microsoft.com/office/drawing/2014/main" id="{AD6A8E72-F680-9DB5-5889-41915CFC82E1}"/>
              </a:ext>
            </a:extLst>
          </p:cNvPr>
          <p:cNvSpPr/>
          <p:nvPr/>
        </p:nvSpPr>
        <p:spPr>
          <a:xfrm>
            <a:off x="103321" y="5177263"/>
            <a:ext cx="354808" cy="412479"/>
          </a:xfrm>
          <a:custGeom>
            <a:avLst/>
            <a:gdLst/>
            <a:ahLst/>
            <a:cxnLst/>
            <a:rect l="l" t="t" r="r" b="b"/>
            <a:pathLst>
              <a:path w="4808" h="4808" extrusionOk="0">
                <a:moveTo>
                  <a:pt x="2386" y="1"/>
                </a:moveTo>
                <a:cubicBezTo>
                  <a:pt x="1066" y="1"/>
                  <a:pt x="0" y="1066"/>
                  <a:pt x="0" y="2422"/>
                </a:cubicBezTo>
                <a:cubicBezTo>
                  <a:pt x="0" y="3742"/>
                  <a:pt x="1066" y="4808"/>
                  <a:pt x="2386" y="4808"/>
                </a:cubicBezTo>
                <a:cubicBezTo>
                  <a:pt x="3707" y="4808"/>
                  <a:pt x="4807" y="3742"/>
                  <a:pt x="4807" y="2422"/>
                </a:cubicBezTo>
                <a:cubicBezTo>
                  <a:pt x="4807" y="1066"/>
                  <a:pt x="3707" y="1"/>
                  <a:pt x="2386" y="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2000" dirty="0">
                <a:solidFill>
                  <a:schemeClr val="bg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</a:t>
            </a:r>
            <a:endParaRPr sz="2000" dirty="0">
              <a:solidFill>
                <a:schemeClr val="bg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A2082A-95EA-C884-3EE5-9EF10E3453AF}"/>
              </a:ext>
            </a:extLst>
          </p:cNvPr>
          <p:cNvSpPr txBox="1"/>
          <p:nvPr/>
        </p:nvSpPr>
        <p:spPr>
          <a:xfrm>
            <a:off x="6096000" y="1863193"/>
            <a:ext cx="5902960" cy="4757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anticipare e individuare nuove fragilità e bisogni sociali che possano coinvolgere fasce di popolazione particolarmente esposte;</a:t>
            </a:r>
          </a:p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ea typeface="Times New Roman" panose="02020603050405020304" pitchFamily="18" charset="0"/>
                <a:cs typeface="Calibri" panose="020F0502020204030204" pitchFamily="34" charset="0"/>
              </a:rPr>
              <a:t>promuovere azioni di contrasto delle condizioni di fragilità e di svantaggio per ridurre il rischio di marginalità e di esclusione sociale;</a:t>
            </a:r>
            <a:endParaRPr lang="it-IT" sz="1200" dirty="0">
              <a:ea typeface="Times New Roman" panose="02020603050405020304" pitchFamily="18" charset="0"/>
            </a:endParaRPr>
          </a:p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promuovere azioni di contrasto delle solitudini involontarie specie nella popolazione anziana sviluppando iniziative e percorsi di coinvolgimento attivo e partecipato;</a:t>
            </a:r>
          </a:p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promuovere lo sviluppo di interventi per accrescere l’autonomia e la partecipazione delle persone con disabilità e favorire lo sviluppo del progetto di vita indipendente;</a:t>
            </a:r>
          </a:p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promuovere attività di informazione, orientamento e accompagnamento per favorire l’accesso alla rete dei servizi e interventi sociali del territorio;</a:t>
            </a:r>
          </a:p>
          <a:p>
            <a:pPr marL="171450" indent="-171450" algn="just">
              <a:lnSpc>
                <a:spcPct val="115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it-IT" sz="1400" dirty="0">
                <a:cs typeface="Calibri" panose="020F0502020204030204" pitchFamily="34" charset="0"/>
              </a:rPr>
              <a:t>supportare e promuovere iniziative di informazione, formazione e sensibilizzazione rivolte alla cittadinanza, alle strutture sociali, sociosanitarie e sanitarie, ai medici di medicina generale e ai pediatri di libera scelta, riguardanti la non autosufficienza, la disabilità e il valore sociale dell’attività di cura e di assistenza prestata dal caregiver familiare, anche per favorire il benessere delle persone fragili.</a:t>
            </a:r>
          </a:p>
          <a:p>
            <a:pPr algn="just">
              <a:lnSpc>
                <a:spcPct val="115000"/>
              </a:lnSpc>
              <a:buClr>
                <a:schemeClr val="accent2"/>
              </a:buClr>
            </a:pPr>
            <a:endParaRPr lang="it-IT" sz="1200" dirty="0">
              <a:effectLst/>
              <a:ea typeface="Calibri" panose="020F0502020204030204" pitchFamily="34" charset="0"/>
            </a:endParaRP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7EB61205-8453-0177-9976-2941A79F9525}"/>
              </a:ext>
            </a:extLst>
          </p:cNvPr>
          <p:cNvCxnSpPr/>
          <p:nvPr/>
        </p:nvCxnSpPr>
        <p:spPr>
          <a:xfrm>
            <a:off x="488657" y="853116"/>
            <a:ext cx="1116344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82;p16">
            <a:extLst>
              <a:ext uri="{FF2B5EF4-FFF2-40B4-BE49-F238E27FC236}">
                <a16:creationId xmlns:a16="http://schemas.microsoft.com/office/drawing/2014/main" id="{E8A2942E-D318-7E8A-90DB-2C37272F389D}"/>
              </a:ext>
            </a:extLst>
          </p:cNvPr>
          <p:cNvSpPr/>
          <p:nvPr/>
        </p:nvSpPr>
        <p:spPr>
          <a:xfrm>
            <a:off x="1277923" y="1010077"/>
            <a:ext cx="3832557" cy="656164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AREE TEMATICHE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  <p:sp>
        <p:nvSpPr>
          <p:cNvPr id="9" name="Google Shape;82;p16">
            <a:extLst>
              <a:ext uri="{FF2B5EF4-FFF2-40B4-BE49-F238E27FC236}">
                <a16:creationId xmlns:a16="http://schemas.microsoft.com/office/drawing/2014/main" id="{76FD3F32-32FF-6CD5-7ABB-856F0519E189}"/>
              </a:ext>
            </a:extLst>
          </p:cNvPr>
          <p:cNvSpPr/>
          <p:nvPr/>
        </p:nvSpPr>
        <p:spPr>
          <a:xfrm>
            <a:off x="7642468" y="960649"/>
            <a:ext cx="3604651" cy="705592"/>
          </a:xfrm>
          <a:custGeom>
            <a:avLst/>
            <a:gdLst/>
            <a:ahLst/>
            <a:cxnLst/>
            <a:rect l="l" t="t" r="r" b="b"/>
            <a:pathLst>
              <a:path w="23147" h="11887" extrusionOk="0">
                <a:moveTo>
                  <a:pt x="1" y="1"/>
                </a:moveTo>
                <a:lnTo>
                  <a:pt x="1" y="7704"/>
                </a:lnTo>
                <a:lnTo>
                  <a:pt x="11560" y="11886"/>
                </a:lnTo>
                <a:lnTo>
                  <a:pt x="23146" y="7704"/>
                </a:lnTo>
                <a:lnTo>
                  <a:pt x="23146" y="1"/>
                </a:lnTo>
                <a:close/>
              </a:path>
            </a:pathLst>
          </a:custGeom>
          <a:solidFill>
            <a:srgbClr val="297A38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OBIETTIVI SPECIFICI</a:t>
            </a:r>
          </a:p>
          <a:p>
            <a:pPr algn="ctr"/>
            <a:r>
              <a:rPr lang="it-IT" sz="2267" b="1" dirty="0">
                <a:solidFill>
                  <a:schemeClr val="bg1"/>
                </a:solidFill>
                <a:latin typeface="Fira Sans Extra Condensed Medium"/>
              </a:rPr>
              <a:t> </a:t>
            </a:r>
            <a:endParaRPr sz="2267" b="1" dirty="0">
              <a:solidFill>
                <a:schemeClr val="bg1"/>
              </a:solidFill>
              <a:latin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709367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653,10,SoMS            1/2"/>
</p:tagLst>
</file>

<file path=ppt/theme/theme1.xml><?xml version="1.0" encoding="utf-8"?>
<a:theme xmlns:a="http://schemas.openxmlformats.org/drawingml/2006/main" name="Office Theme">
  <a:themeElements>
    <a:clrScheme name="REGIONE LOMBARDIA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297A38"/>
      </a:accent1>
      <a:accent2>
        <a:srgbClr val="349C48"/>
      </a:accent2>
      <a:accent3>
        <a:srgbClr val="3FBB57"/>
      </a:accent3>
      <a:accent4>
        <a:srgbClr val="56C66B"/>
      </a:accent4>
      <a:accent5>
        <a:srgbClr val="70CE82"/>
      </a:accent5>
      <a:accent6>
        <a:srgbClr val="9BDDA8"/>
      </a:accent6>
      <a:hlink>
        <a:srgbClr val="0070C0"/>
      </a:hlink>
      <a:folHlink>
        <a:srgbClr val="FFC000"/>
      </a:folHlink>
    </a:clrScheme>
    <a:fontScheme name="Titillium Web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2469</Words>
  <Application>Microsoft Office PowerPoint</Application>
  <PresentationFormat>Widescreen</PresentationFormat>
  <Paragraphs>361</Paragraphs>
  <Slides>42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13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42</vt:i4>
      </vt:variant>
    </vt:vector>
  </HeadingPairs>
  <TitlesOfParts>
    <vt:vector size="58" baseType="lpstr">
      <vt:lpstr>Arial</vt:lpstr>
      <vt:lpstr>Arial Black</vt:lpstr>
      <vt:lpstr>Calibri</vt:lpstr>
      <vt:lpstr>Calibri Light</vt:lpstr>
      <vt:lpstr>Century Gothic</vt:lpstr>
      <vt:lpstr>CIDFont+F3</vt:lpstr>
      <vt:lpstr>CIDFont+F5</vt:lpstr>
      <vt:lpstr>Fira Sans Extra Condensed</vt:lpstr>
      <vt:lpstr>Fira Sans Extra Condensed Medium</vt:lpstr>
      <vt:lpstr>Montserrat Medium</vt:lpstr>
      <vt:lpstr>Roboto</vt:lpstr>
      <vt:lpstr>Titillium Web</vt:lpstr>
      <vt:lpstr>Wingdings</vt:lpstr>
      <vt:lpstr>Office Theme</vt:lpstr>
      <vt:lpstr>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 Indicazioni operative per la progettazione | Tipologie di progetto </vt:lpstr>
      <vt:lpstr> Indicazioni operative per la progettazione | Beneficiari e reti </vt:lpstr>
      <vt:lpstr> Indicazioni operative per la progettazione degli interventi | Priorità trasversali </vt:lpstr>
      <vt:lpstr> Indicazioni operative per la progettazione | Aree tematiche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Indicazioni operative per la progettazione degli interventi | Struttura progettuale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Indicazioni operative per la progettazione degli interventi | Piano dei conti </vt:lpstr>
      <vt:lpstr> Indicazioni operative per la progettazione degli interventi | formulario</vt:lpstr>
      <vt:lpstr> Indicazioni operative per la progettazione degli interventi | gli indicatori </vt:lpstr>
      <vt:lpstr> Indicazioni operative per la progettazione degli interventi | gli indicatori </vt:lpstr>
      <vt:lpstr>Presentazione standard di PowerPoint</vt:lpstr>
      <vt:lpstr>ACCESSO E PROFILI</vt:lpstr>
      <vt:lpstr>1 di 4 – DATI DELLA DOMANDA</vt:lpstr>
      <vt:lpstr>1 di 4 – DATI DELLA DOMANDA</vt:lpstr>
      <vt:lpstr>1 di 4 – DATI DELLA DOMANDA</vt:lpstr>
      <vt:lpstr>1 di 4 – DATI DELLA DOMANDA</vt:lpstr>
      <vt:lpstr>1 di 4 – DATI DELLA DOMANDA</vt:lpstr>
      <vt:lpstr>2 di 4 – PROGETTO</vt:lpstr>
      <vt:lpstr>2 di 4 – PROGETTO</vt:lpstr>
      <vt:lpstr>2 di 4 – PROGETTO</vt:lpstr>
      <vt:lpstr>2 di 4 – PROGETTO</vt:lpstr>
      <vt:lpstr>2 di 4 – PROGETTO</vt:lpstr>
      <vt:lpstr>2 di 4 – PROGETTO</vt:lpstr>
      <vt:lpstr>2 di 4 – PROGETTO</vt:lpstr>
      <vt:lpstr>3 di 4 – DOCUMENTI</vt:lpstr>
      <vt:lpstr>3 di 4 – DOCUMENTI</vt:lpstr>
      <vt:lpstr>4 di 4 – INVIO AL PROTOCOLLO</vt:lpstr>
      <vt:lpstr>Presentazione standard di PowerPoint</vt:lpstr>
      <vt:lpstr>Chiusura dei lavori 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BUNGGI</dc:creator>
  <cp:lastModifiedBy>Giuseppina Salvador</cp:lastModifiedBy>
  <cp:revision>1231</cp:revision>
  <dcterms:created xsi:type="dcterms:W3CDTF">2017-11-17T01:15:06Z</dcterms:created>
  <dcterms:modified xsi:type="dcterms:W3CDTF">2023-04-05T08:16:07Z</dcterms:modified>
</cp:coreProperties>
</file>