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2" r:id="rId2"/>
    <p:sldId id="270" r:id="rId3"/>
    <p:sldId id="283" r:id="rId4"/>
    <p:sldId id="284" r:id="rId5"/>
    <p:sldId id="275" r:id="rId6"/>
    <p:sldId id="285" r:id="rId7"/>
    <p:sldId id="291" r:id="rId8"/>
    <p:sldId id="287" r:id="rId9"/>
    <p:sldId id="288" r:id="rId10"/>
    <p:sldId id="289" r:id="rId11"/>
    <p:sldId id="290" r:id="rId12"/>
  </p:sldIdLst>
  <p:sldSz cx="9144000" cy="6858000" type="screen4x3"/>
  <p:notesSz cx="6794500" cy="99314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6A2E"/>
    <a:srgbClr val="6C6B72"/>
    <a:srgbClr val="3B3D44"/>
    <a:srgbClr val="BEAA3B"/>
    <a:srgbClr val="928D86"/>
    <a:srgbClr val="646463"/>
    <a:srgbClr val="8D8378"/>
    <a:srgbClr val="767675"/>
    <a:srgbClr val="5E6738"/>
    <a:srgbClr val="3C3C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18" autoAdjust="0"/>
    <p:restoredTop sz="86347" autoAdjust="0"/>
  </p:normalViewPr>
  <p:slideViewPr>
    <p:cSldViewPr snapToGrid="0" snapToObjects="1">
      <p:cViewPr varScale="1">
        <p:scale>
          <a:sx n="113" d="100"/>
          <a:sy n="113" d="100"/>
        </p:scale>
        <p:origin x="1416" y="252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-15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EFB17-229F-BC46-87D0-DE74F447E993}" type="datetime1">
              <a:t>16/12/2016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BEA47-39E8-674A-9C58-B295214FFDE1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71648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10C7F-C682-1840-8327-09A717C71FCC}" type="datetime1">
              <a:t>16/12/2016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9EB3E0-64CD-F143-8CD2-779DA79949AF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30213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EB3E0-64CD-F143-8CD2-779DA79949AF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5896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EB3E0-64CD-F143-8CD2-779DA79949AF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6738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EB3E0-64CD-F143-8CD2-779DA79949AF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0274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36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lat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ttotitolo 2"/>
          <p:cNvSpPr>
            <a:spLocks noGrp="1"/>
          </p:cNvSpPr>
          <p:nvPr>
            <p:ph type="subTitle" idx="1"/>
          </p:nvPr>
        </p:nvSpPr>
        <p:spPr>
          <a:xfrm>
            <a:off x="603843" y="2479414"/>
            <a:ext cx="7930820" cy="1348555"/>
          </a:xfrm>
        </p:spPr>
        <p:txBody>
          <a:bodyPr lIns="0" tIns="0" rIns="0" bIns="0" anchor="b" anchorCtr="0">
            <a:noAutofit/>
          </a:bodyPr>
          <a:lstStyle>
            <a:lvl1pPr marL="0" indent="0" algn="ctr">
              <a:lnSpc>
                <a:spcPts val="6400"/>
              </a:lnSpc>
              <a:buNone/>
              <a:defRPr sz="6000" b="1" baseline="0">
                <a:solidFill>
                  <a:srgbClr val="086A2E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</a:t>
            </a:r>
          </a:p>
        </p:txBody>
      </p:sp>
      <p:sp>
        <p:nvSpPr>
          <p:cNvPr id="20" name="Segnaposto immagine 7"/>
          <p:cNvSpPr>
            <a:spLocks noGrp="1"/>
          </p:cNvSpPr>
          <p:nvPr/>
        </p:nvSpPr>
        <p:spPr>
          <a:xfrm>
            <a:off x="4202054" y="-511683"/>
            <a:ext cx="3680092" cy="4715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0"/>
          </p:nvPr>
        </p:nvSpPr>
        <p:spPr>
          <a:xfrm>
            <a:off x="603843" y="4117713"/>
            <a:ext cx="7930820" cy="1347789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2500"/>
              </a:lnSpc>
              <a:buNone/>
              <a:defRPr sz="2400" i="1"/>
            </a:lvl1pPr>
            <a:lvl2pPr marL="457200" indent="0">
              <a:lnSpc>
                <a:spcPts val="2300"/>
              </a:lnSpc>
              <a:buNone/>
              <a:defRPr sz="2200"/>
            </a:lvl2pPr>
            <a:lvl3pPr marL="914400" indent="0">
              <a:lnSpc>
                <a:spcPts val="2300"/>
              </a:lnSpc>
              <a:buNone/>
              <a:defRPr sz="2200"/>
            </a:lvl3pPr>
            <a:lvl4pPr marL="1371600" indent="0">
              <a:lnSpc>
                <a:spcPts val="2300"/>
              </a:lnSpc>
              <a:buNone/>
              <a:defRPr sz="2200"/>
            </a:lvl4pPr>
            <a:lvl5pPr marL="1828800" indent="0">
              <a:lnSpc>
                <a:spcPts val="2300"/>
              </a:lnSpc>
              <a:buNone/>
              <a:defRPr sz="22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10" name="Rettangolo 9"/>
          <p:cNvSpPr/>
          <p:nvPr userDrawn="1"/>
        </p:nvSpPr>
        <p:spPr>
          <a:xfrm>
            <a:off x="137097" y="142998"/>
            <a:ext cx="8892000" cy="6588000"/>
          </a:xfrm>
          <a:prstGeom prst="rect">
            <a:avLst/>
          </a:prstGeom>
          <a:noFill/>
          <a:ln w="292100" cap="sq" cmpd="sng">
            <a:solidFill>
              <a:srgbClr val="086A2E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" name="Immagine 14" descr="Fse_Complet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44" y="631572"/>
            <a:ext cx="7928596" cy="993454"/>
          </a:xfrm>
          <a:prstGeom prst="rect">
            <a:avLst/>
          </a:prstGeom>
        </p:spPr>
      </p:pic>
      <p:pic>
        <p:nvPicPr>
          <p:cNvPr id="11" name="Immagine 10" descr="We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80" y="6656296"/>
            <a:ext cx="2873375" cy="14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13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interv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ttotitolo 2"/>
          <p:cNvSpPr>
            <a:spLocks noGrp="1"/>
          </p:cNvSpPr>
          <p:nvPr>
            <p:ph type="subTitle" idx="1"/>
          </p:nvPr>
        </p:nvSpPr>
        <p:spPr>
          <a:xfrm>
            <a:off x="603843" y="3139965"/>
            <a:ext cx="7930820" cy="1348555"/>
          </a:xfrm>
        </p:spPr>
        <p:txBody>
          <a:bodyPr lIns="0" tIns="0" rIns="0" bIns="0" anchor="b" anchorCtr="0">
            <a:noAutofit/>
          </a:bodyPr>
          <a:lstStyle>
            <a:lvl1pPr marL="0" indent="0" algn="ctr">
              <a:lnSpc>
                <a:spcPts val="3600"/>
              </a:lnSpc>
              <a:buNone/>
              <a:defRPr sz="3000" b="1" baseline="0">
                <a:solidFill>
                  <a:srgbClr val="086A2E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</a:t>
            </a:r>
          </a:p>
        </p:txBody>
      </p:sp>
      <p:sp>
        <p:nvSpPr>
          <p:cNvPr id="20" name="Segnaposto immagine 7"/>
          <p:cNvSpPr>
            <a:spLocks noGrp="1"/>
          </p:cNvSpPr>
          <p:nvPr/>
        </p:nvSpPr>
        <p:spPr>
          <a:xfrm>
            <a:off x="4202054" y="-511683"/>
            <a:ext cx="3680092" cy="4715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0"/>
          </p:nvPr>
        </p:nvSpPr>
        <p:spPr>
          <a:xfrm>
            <a:off x="603843" y="4778264"/>
            <a:ext cx="7930820" cy="1347789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1800"/>
              </a:lnSpc>
              <a:buNone/>
              <a:defRPr sz="1800" i="1"/>
            </a:lvl1pPr>
            <a:lvl2pPr marL="457200" indent="0">
              <a:lnSpc>
                <a:spcPts val="2300"/>
              </a:lnSpc>
              <a:buNone/>
              <a:defRPr sz="2200"/>
            </a:lvl2pPr>
            <a:lvl3pPr marL="914400" indent="0">
              <a:lnSpc>
                <a:spcPts val="2300"/>
              </a:lnSpc>
              <a:buNone/>
              <a:defRPr sz="2200"/>
            </a:lvl3pPr>
            <a:lvl4pPr marL="1371600" indent="0">
              <a:lnSpc>
                <a:spcPts val="2300"/>
              </a:lnSpc>
              <a:buNone/>
              <a:defRPr sz="2200"/>
            </a:lvl4pPr>
            <a:lvl5pPr marL="1828800" indent="0">
              <a:lnSpc>
                <a:spcPts val="2300"/>
              </a:lnSpc>
              <a:buNone/>
              <a:defRPr sz="22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10" name="Rettangolo 9"/>
          <p:cNvSpPr/>
          <p:nvPr userDrawn="1"/>
        </p:nvSpPr>
        <p:spPr>
          <a:xfrm>
            <a:off x="137097" y="142998"/>
            <a:ext cx="8892000" cy="6588000"/>
          </a:xfrm>
          <a:prstGeom prst="rect">
            <a:avLst/>
          </a:prstGeom>
          <a:noFill/>
          <a:ln w="292100" cap="sq" cmpd="sng">
            <a:solidFill>
              <a:srgbClr val="086A2E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 descr="Fse_Complet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44" y="631572"/>
            <a:ext cx="7928596" cy="993454"/>
          </a:xfrm>
          <a:prstGeom prst="rect">
            <a:avLst/>
          </a:prstGeom>
        </p:spPr>
      </p:pic>
      <p:pic>
        <p:nvPicPr>
          <p:cNvPr id="11" name="Immagine 10" descr="We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80" y="6656296"/>
            <a:ext cx="2873375" cy="14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591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+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ttore 1 14"/>
          <p:cNvCxnSpPr/>
          <p:nvPr userDrawn="1"/>
        </p:nvCxnSpPr>
        <p:spPr>
          <a:xfrm>
            <a:off x="603843" y="785210"/>
            <a:ext cx="8280000" cy="0"/>
          </a:xfrm>
          <a:prstGeom prst="line">
            <a:avLst/>
          </a:prstGeom>
          <a:ln w="38100" cmpd="sng">
            <a:solidFill>
              <a:schemeClr val="bg1">
                <a:lumMod val="8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03843" y="409572"/>
            <a:ext cx="8278356" cy="276999"/>
          </a:xfrm>
          <a:noFill/>
        </p:spPr>
        <p:txBody>
          <a:bodyPr wrap="square" lIns="0" tIns="0" rIns="0" bIns="0">
            <a:spAutoFit/>
          </a:bodyPr>
          <a:lstStyle>
            <a:lvl1pPr algn="l">
              <a:defRPr sz="1800">
                <a:solidFill>
                  <a:srgbClr val="3B3D44"/>
                </a:solidFill>
                <a:latin typeface="Helvetica"/>
                <a:cs typeface="Helvetica"/>
              </a:defRPr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9" name="Sottotitolo 2"/>
          <p:cNvSpPr>
            <a:spLocks noGrp="1"/>
          </p:cNvSpPr>
          <p:nvPr>
            <p:ph type="subTitle" idx="1"/>
          </p:nvPr>
        </p:nvSpPr>
        <p:spPr>
          <a:xfrm>
            <a:off x="603843" y="1127944"/>
            <a:ext cx="4485512" cy="4169859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900"/>
              </a:lnSpc>
              <a:buNone/>
              <a:defRPr sz="1500">
                <a:solidFill>
                  <a:schemeClr val="tx1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12" name="Rettangolo 11"/>
          <p:cNvSpPr/>
          <p:nvPr userDrawn="1"/>
        </p:nvSpPr>
        <p:spPr>
          <a:xfrm>
            <a:off x="289262" y="295248"/>
            <a:ext cx="8604000" cy="6297646"/>
          </a:xfrm>
          <a:prstGeom prst="rect">
            <a:avLst/>
          </a:prstGeom>
          <a:noFill/>
          <a:ln w="6350" cap="sq" cmpd="sng">
            <a:solidFill>
              <a:srgbClr val="086A2E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ottotitolo 2"/>
          <p:cNvSpPr txBox="1">
            <a:spLocks/>
          </p:cNvSpPr>
          <p:nvPr userDrawn="1"/>
        </p:nvSpPr>
        <p:spPr>
          <a:xfrm>
            <a:off x="798073" y="2447014"/>
            <a:ext cx="4261012" cy="1094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500" kern="1200">
                <a:solidFill>
                  <a:srgbClr val="767675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600"/>
              </a:lnSpc>
            </a:pPr>
            <a:r>
              <a:rPr lang="it-IT" sz="4400" dirty="0">
                <a:solidFill>
                  <a:schemeClr val="bg1"/>
                </a:solidFill>
                <a:latin typeface="Helvetica"/>
                <a:cs typeface="Helvetica"/>
              </a:rPr>
              <a:t>Innovazione</a:t>
            </a:r>
          </a:p>
          <a:p>
            <a:pPr>
              <a:lnSpc>
                <a:spcPts val="3600"/>
              </a:lnSpc>
            </a:pPr>
            <a:r>
              <a:rPr lang="it-IT" sz="4400" dirty="0">
                <a:solidFill>
                  <a:schemeClr val="bg1"/>
                </a:solidFill>
                <a:latin typeface="Helvetica"/>
                <a:cs typeface="Helvetica"/>
              </a:rPr>
              <a:t>e competitività</a:t>
            </a:r>
          </a:p>
        </p:txBody>
      </p:sp>
      <p:sp>
        <p:nvSpPr>
          <p:cNvPr id="14" name="Sottotitolo 2"/>
          <p:cNvSpPr txBox="1">
            <a:spLocks/>
          </p:cNvSpPr>
          <p:nvPr userDrawn="1"/>
        </p:nvSpPr>
        <p:spPr>
          <a:xfrm>
            <a:off x="603843" y="6294715"/>
            <a:ext cx="4261012" cy="1859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500" kern="1200">
                <a:solidFill>
                  <a:srgbClr val="767675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it-IT" sz="1000" dirty="0">
                <a:solidFill>
                  <a:schemeClr val="tx1"/>
                </a:solidFill>
                <a:latin typeface="Helvetica"/>
                <a:cs typeface="Helvetica"/>
              </a:rPr>
              <a:t>Milano 9 settembre 2016</a:t>
            </a:r>
          </a:p>
        </p:txBody>
      </p:sp>
      <p:sp>
        <p:nvSpPr>
          <p:cNvPr id="20" name="Segnaposto immagine 7"/>
          <p:cNvSpPr>
            <a:spLocks noGrp="1"/>
          </p:cNvSpPr>
          <p:nvPr/>
        </p:nvSpPr>
        <p:spPr>
          <a:xfrm>
            <a:off x="4202054" y="-511683"/>
            <a:ext cx="3680092" cy="4715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it-IT"/>
          </a:p>
        </p:txBody>
      </p:sp>
      <p:sp>
        <p:nvSpPr>
          <p:cNvPr id="22" name="Segnaposto immagine 2"/>
          <p:cNvSpPr>
            <a:spLocks noGrp="1"/>
          </p:cNvSpPr>
          <p:nvPr>
            <p:ph type="pic" idx="14"/>
          </p:nvPr>
        </p:nvSpPr>
        <p:spPr>
          <a:xfrm>
            <a:off x="5222660" y="1127943"/>
            <a:ext cx="3375106" cy="4169859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Helvetica"/>
                <a:cs typeface="Helvetica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pic>
        <p:nvPicPr>
          <p:cNvPr id="4" name="Immagine 3" descr="Fse_CompletoPiccol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964" y="6093296"/>
            <a:ext cx="3072913" cy="38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73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+ 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ttore 1 14"/>
          <p:cNvCxnSpPr/>
          <p:nvPr userDrawn="1"/>
        </p:nvCxnSpPr>
        <p:spPr>
          <a:xfrm>
            <a:off x="603843" y="785210"/>
            <a:ext cx="8280000" cy="0"/>
          </a:xfrm>
          <a:prstGeom prst="line">
            <a:avLst/>
          </a:prstGeom>
          <a:ln w="38100" cmpd="sng">
            <a:solidFill>
              <a:schemeClr val="bg1">
                <a:lumMod val="8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03843" y="409572"/>
            <a:ext cx="8278356" cy="276999"/>
          </a:xfrm>
          <a:noFill/>
        </p:spPr>
        <p:txBody>
          <a:bodyPr wrap="square" lIns="0" tIns="0" rIns="0" bIns="0">
            <a:spAutoFit/>
          </a:bodyPr>
          <a:lstStyle>
            <a:lvl1pPr algn="l">
              <a:defRPr sz="1800">
                <a:solidFill>
                  <a:srgbClr val="3B3D44"/>
                </a:solidFill>
                <a:latin typeface="Helvetica"/>
                <a:cs typeface="Helvetica"/>
              </a:defRPr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9" name="Sottotitolo 2"/>
          <p:cNvSpPr>
            <a:spLocks noGrp="1"/>
          </p:cNvSpPr>
          <p:nvPr>
            <p:ph type="subTitle" idx="1"/>
          </p:nvPr>
        </p:nvSpPr>
        <p:spPr>
          <a:xfrm>
            <a:off x="603842" y="5297802"/>
            <a:ext cx="7993923" cy="828386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900"/>
              </a:lnSpc>
              <a:buNone/>
              <a:defRPr sz="1500">
                <a:solidFill>
                  <a:schemeClr val="tx1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12" name="Rettangolo 11"/>
          <p:cNvSpPr/>
          <p:nvPr userDrawn="1"/>
        </p:nvSpPr>
        <p:spPr>
          <a:xfrm>
            <a:off x="289262" y="295248"/>
            <a:ext cx="8604000" cy="6297646"/>
          </a:xfrm>
          <a:prstGeom prst="rect">
            <a:avLst/>
          </a:prstGeom>
          <a:noFill/>
          <a:ln w="6350" cap="sq" cmpd="sng">
            <a:solidFill>
              <a:srgbClr val="086A2E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ottotitolo 2"/>
          <p:cNvSpPr txBox="1">
            <a:spLocks/>
          </p:cNvSpPr>
          <p:nvPr userDrawn="1"/>
        </p:nvSpPr>
        <p:spPr>
          <a:xfrm>
            <a:off x="798073" y="2447014"/>
            <a:ext cx="4261012" cy="1094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500" kern="1200">
                <a:solidFill>
                  <a:srgbClr val="767675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600"/>
              </a:lnSpc>
            </a:pPr>
            <a:r>
              <a:rPr lang="it-IT" sz="4400" dirty="0">
                <a:solidFill>
                  <a:schemeClr val="bg1"/>
                </a:solidFill>
                <a:latin typeface="Helvetica"/>
                <a:cs typeface="Helvetica"/>
              </a:rPr>
              <a:t>Innovazione</a:t>
            </a:r>
          </a:p>
          <a:p>
            <a:pPr>
              <a:lnSpc>
                <a:spcPts val="3600"/>
              </a:lnSpc>
            </a:pPr>
            <a:r>
              <a:rPr lang="it-IT" sz="4400" dirty="0">
                <a:solidFill>
                  <a:schemeClr val="bg1"/>
                </a:solidFill>
                <a:latin typeface="Helvetica"/>
                <a:cs typeface="Helvetica"/>
              </a:rPr>
              <a:t>e competitività</a:t>
            </a:r>
          </a:p>
        </p:txBody>
      </p:sp>
      <p:sp>
        <p:nvSpPr>
          <p:cNvPr id="20" name="Segnaposto immagine 7"/>
          <p:cNvSpPr>
            <a:spLocks noGrp="1"/>
          </p:cNvSpPr>
          <p:nvPr/>
        </p:nvSpPr>
        <p:spPr>
          <a:xfrm>
            <a:off x="4202054" y="-511683"/>
            <a:ext cx="3680092" cy="4715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it-IT"/>
          </a:p>
        </p:txBody>
      </p:sp>
      <p:sp>
        <p:nvSpPr>
          <p:cNvPr id="22" name="Segnaposto immagine 2"/>
          <p:cNvSpPr>
            <a:spLocks noGrp="1"/>
          </p:cNvSpPr>
          <p:nvPr>
            <p:ph type="pic" idx="14"/>
          </p:nvPr>
        </p:nvSpPr>
        <p:spPr>
          <a:xfrm>
            <a:off x="603843" y="1127943"/>
            <a:ext cx="7993923" cy="3983757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Helvetica"/>
                <a:cs typeface="Helvetica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pic>
        <p:nvPicPr>
          <p:cNvPr id="17" name="Immagine 16" descr="Fse_CompletoPiccol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964" y="6093296"/>
            <a:ext cx="3072913" cy="38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76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sto +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ttore 1 14"/>
          <p:cNvCxnSpPr/>
          <p:nvPr userDrawn="1"/>
        </p:nvCxnSpPr>
        <p:spPr>
          <a:xfrm>
            <a:off x="603843" y="785210"/>
            <a:ext cx="8280000" cy="0"/>
          </a:xfrm>
          <a:prstGeom prst="line">
            <a:avLst/>
          </a:prstGeom>
          <a:ln w="38100" cmpd="sng">
            <a:solidFill>
              <a:schemeClr val="bg1">
                <a:lumMod val="8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03843" y="409572"/>
            <a:ext cx="8278356" cy="276999"/>
          </a:xfrm>
          <a:noFill/>
        </p:spPr>
        <p:txBody>
          <a:bodyPr wrap="square" lIns="0" tIns="0" rIns="0" bIns="0">
            <a:spAutoFit/>
          </a:bodyPr>
          <a:lstStyle>
            <a:lvl1pPr algn="l">
              <a:defRPr sz="1800">
                <a:solidFill>
                  <a:srgbClr val="3B3D44"/>
                </a:solidFill>
                <a:latin typeface="Helvetica"/>
                <a:cs typeface="Helvetica"/>
              </a:defRPr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9" name="Sottotitolo 2"/>
          <p:cNvSpPr>
            <a:spLocks noGrp="1"/>
          </p:cNvSpPr>
          <p:nvPr>
            <p:ph type="subTitle" idx="1"/>
          </p:nvPr>
        </p:nvSpPr>
        <p:spPr>
          <a:xfrm>
            <a:off x="603843" y="1127945"/>
            <a:ext cx="7930820" cy="2169418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900"/>
              </a:lnSpc>
              <a:buNone/>
              <a:defRPr sz="1500">
                <a:solidFill>
                  <a:schemeClr val="tx1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12" name="Rettangolo 11"/>
          <p:cNvSpPr/>
          <p:nvPr userDrawn="1"/>
        </p:nvSpPr>
        <p:spPr>
          <a:xfrm>
            <a:off x="289262" y="295248"/>
            <a:ext cx="8604000" cy="6297646"/>
          </a:xfrm>
          <a:prstGeom prst="rect">
            <a:avLst/>
          </a:prstGeom>
          <a:noFill/>
          <a:ln w="6350" cap="sq" cmpd="sng">
            <a:solidFill>
              <a:srgbClr val="086A2E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Sottotitolo 2"/>
          <p:cNvSpPr txBox="1">
            <a:spLocks/>
          </p:cNvSpPr>
          <p:nvPr userDrawn="1"/>
        </p:nvSpPr>
        <p:spPr>
          <a:xfrm>
            <a:off x="603843" y="6294715"/>
            <a:ext cx="4261012" cy="1859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500" kern="1200">
                <a:solidFill>
                  <a:srgbClr val="767675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it-IT" sz="1000" dirty="0">
                <a:solidFill>
                  <a:schemeClr val="tx1"/>
                </a:solidFill>
                <a:latin typeface="Helvetica"/>
                <a:cs typeface="Helvetica"/>
              </a:rPr>
              <a:t>Milano 9 settembre 2016</a:t>
            </a:r>
          </a:p>
        </p:txBody>
      </p:sp>
      <p:sp>
        <p:nvSpPr>
          <p:cNvPr id="20" name="Segnaposto immagine 7"/>
          <p:cNvSpPr>
            <a:spLocks noGrp="1"/>
          </p:cNvSpPr>
          <p:nvPr/>
        </p:nvSpPr>
        <p:spPr>
          <a:xfrm>
            <a:off x="4202054" y="-511683"/>
            <a:ext cx="3680092" cy="4715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0"/>
          </p:nvPr>
        </p:nvSpPr>
        <p:spPr>
          <a:xfrm>
            <a:off x="603843" y="3541673"/>
            <a:ext cx="3655601" cy="2327316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500"/>
              </a:lnSpc>
              <a:buNone/>
              <a:defRPr sz="2200"/>
            </a:lvl1pPr>
            <a:lvl2pPr marL="457200" indent="0">
              <a:lnSpc>
                <a:spcPts val="2300"/>
              </a:lnSpc>
              <a:buNone/>
              <a:defRPr sz="2200"/>
            </a:lvl2pPr>
            <a:lvl3pPr marL="914400" indent="0">
              <a:lnSpc>
                <a:spcPts val="2300"/>
              </a:lnSpc>
              <a:buNone/>
              <a:defRPr sz="2200"/>
            </a:lvl3pPr>
            <a:lvl4pPr marL="1371600" indent="0">
              <a:lnSpc>
                <a:spcPts val="2300"/>
              </a:lnSpc>
              <a:buNone/>
              <a:defRPr sz="2200"/>
            </a:lvl4pPr>
            <a:lvl5pPr marL="1828800" indent="0">
              <a:lnSpc>
                <a:spcPts val="2300"/>
              </a:lnSpc>
              <a:buNone/>
              <a:defRPr sz="2200"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9" name="Segnaposto testo 3"/>
          <p:cNvSpPr>
            <a:spLocks noGrp="1"/>
          </p:cNvSpPr>
          <p:nvPr>
            <p:ph type="body" sz="quarter" idx="11"/>
          </p:nvPr>
        </p:nvSpPr>
        <p:spPr>
          <a:xfrm>
            <a:off x="4721305" y="3541673"/>
            <a:ext cx="3813358" cy="2327316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500"/>
              </a:lnSpc>
              <a:buNone/>
              <a:defRPr sz="2200"/>
            </a:lvl1pPr>
            <a:lvl2pPr marL="457200" indent="0">
              <a:lnSpc>
                <a:spcPts val="2300"/>
              </a:lnSpc>
              <a:buNone/>
              <a:defRPr sz="2200"/>
            </a:lvl2pPr>
            <a:lvl3pPr marL="914400" indent="0">
              <a:lnSpc>
                <a:spcPts val="2300"/>
              </a:lnSpc>
              <a:buNone/>
              <a:defRPr sz="2200"/>
            </a:lvl3pPr>
            <a:lvl4pPr marL="1371600" indent="0">
              <a:lnSpc>
                <a:spcPts val="2300"/>
              </a:lnSpc>
              <a:buNone/>
              <a:defRPr sz="2200"/>
            </a:lvl4pPr>
            <a:lvl5pPr marL="1828800" indent="0">
              <a:lnSpc>
                <a:spcPts val="2300"/>
              </a:lnSpc>
              <a:buNone/>
              <a:defRPr sz="2200"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pic>
        <p:nvPicPr>
          <p:cNvPr id="16" name="Immagine 15" descr="Fse_CompletoPiccol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964" y="6093296"/>
            <a:ext cx="3072913" cy="38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0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 userDrawn="1"/>
        </p:nvSpPr>
        <p:spPr>
          <a:xfrm>
            <a:off x="137097" y="142998"/>
            <a:ext cx="8892000" cy="6588000"/>
          </a:xfrm>
          <a:prstGeom prst="rect">
            <a:avLst/>
          </a:prstGeom>
          <a:noFill/>
          <a:ln w="292100" cap="sq" cmpd="sng">
            <a:solidFill>
              <a:srgbClr val="086A2E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 descr="Fse_Complet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44" y="2941043"/>
            <a:ext cx="7928596" cy="993454"/>
          </a:xfrm>
          <a:prstGeom prst="rect">
            <a:avLst/>
          </a:prstGeom>
        </p:spPr>
      </p:pic>
      <p:pic>
        <p:nvPicPr>
          <p:cNvPr id="5" name="Immagine 4" descr="We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80" y="6656296"/>
            <a:ext cx="2873375" cy="14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39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16/12/2016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0DAF5-77F7-1749-8272-35FA24C5A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7927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5" r:id="rId4"/>
    <p:sldLayoutId id="2147483659" r:id="rId5"/>
    <p:sldLayoutId id="2147483658" r:id="rId6"/>
    <p:sldLayoutId id="2147483657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1800" b="1" kern="1200">
          <a:solidFill>
            <a:srgbClr val="3B3D44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lnSpc>
          <a:spcPts val="1900"/>
        </a:lnSpc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Helvetica"/>
          <a:ea typeface="+mn-ea"/>
          <a:cs typeface="Helvetica"/>
        </a:defRPr>
      </a:lvl1pPr>
      <a:lvl2pPr marL="742950" indent="-285750" algn="l" defTabSz="457200" rtl="0" eaLnBrk="1" latinLnBrk="0" hangingPunct="1">
        <a:lnSpc>
          <a:spcPts val="1900"/>
        </a:lnSpc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Helvetica"/>
          <a:ea typeface="+mn-ea"/>
          <a:cs typeface="Helvetica"/>
        </a:defRPr>
      </a:lvl2pPr>
      <a:lvl3pPr marL="1143000" indent="-228600" algn="l" defTabSz="457200" rtl="0" eaLnBrk="1" latinLnBrk="0" hangingPunct="1">
        <a:lnSpc>
          <a:spcPts val="1900"/>
        </a:lnSpc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Helvetica"/>
          <a:ea typeface="+mn-ea"/>
          <a:cs typeface="Helvetica"/>
        </a:defRPr>
      </a:lvl3pPr>
      <a:lvl4pPr marL="1600200" indent="-228600" algn="l" defTabSz="457200" rtl="0" eaLnBrk="1" latinLnBrk="0" hangingPunct="1">
        <a:lnSpc>
          <a:spcPts val="1900"/>
        </a:lnSpc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Helvetica"/>
          <a:ea typeface="+mn-ea"/>
          <a:cs typeface="Helvetica"/>
        </a:defRPr>
      </a:lvl4pPr>
      <a:lvl5pPr marL="2057400" indent="-228600" algn="l" defTabSz="457200" rtl="0" eaLnBrk="1" latinLnBrk="0" hangingPunct="1">
        <a:lnSpc>
          <a:spcPts val="1900"/>
        </a:lnSpc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Helvetica"/>
          <a:ea typeface="+mn-ea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redditodiautonomia@pec.regione.lombardia.it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6"/>
          <p:cNvSpPr>
            <a:spLocks noGrp="1"/>
          </p:cNvSpPr>
          <p:nvPr>
            <p:ph type="body" sz="quarter" idx="10"/>
          </p:nvPr>
        </p:nvSpPr>
        <p:spPr>
          <a:xfrm>
            <a:off x="603843" y="4778264"/>
            <a:ext cx="7930820" cy="79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1600" dirty="0" smtClean="0">
              <a:solidFill>
                <a:prstClr val="black"/>
              </a:solidFill>
              <a:ea typeface="MS PGothic" pitchFamily="34" charset="-128"/>
              <a:cs typeface="Arial" charset="0"/>
            </a:endParaRPr>
          </a:p>
          <a:p>
            <a:pPr algn="ctr"/>
            <a:r>
              <a:rPr lang="it-IT" sz="1600" b="1" dirty="0" smtClean="0">
                <a:solidFill>
                  <a:prstClr val="black"/>
                </a:solidFill>
                <a:latin typeface="Century Gothic" panose="020B0502020202020204" pitchFamily="34" charset="0"/>
                <a:ea typeface="MS PGothic" pitchFamily="34" charset="-128"/>
                <a:cs typeface="Arial" charset="0"/>
              </a:rPr>
              <a:t>Marina </a:t>
            </a:r>
            <a:r>
              <a:rPr lang="it-IT" sz="1600" b="1" dirty="0" err="1" smtClean="0">
                <a:solidFill>
                  <a:prstClr val="black"/>
                </a:solidFill>
                <a:latin typeface="Century Gothic" panose="020B0502020202020204" pitchFamily="34" charset="0"/>
                <a:ea typeface="MS PGothic" pitchFamily="34" charset="-128"/>
                <a:cs typeface="Arial" charset="0"/>
              </a:rPr>
              <a:t>Matucci</a:t>
            </a:r>
            <a:endParaRPr lang="it-IT" sz="1600" b="1" dirty="0" smtClean="0">
              <a:solidFill>
                <a:prstClr val="black"/>
              </a:solidFill>
              <a:latin typeface="Century Gothic" panose="020B0502020202020204" pitchFamily="34" charset="0"/>
              <a:ea typeface="MS PGothic" pitchFamily="34" charset="-128"/>
              <a:cs typeface="Arial" charset="0"/>
            </a:endParaRPr>
          </a:p>
          <a:p>
            <a:pPr algn="ctr"/>
            <a:r>
              <a:rPr lang="it-IT" sz="1600" b="1" i="1" dirty="0" smtClean="0">
                <a:solidFill>
                  <a:prstClr val="black"/>
                </a:solidFill>
                <a:latin typeface="Century Gothic" panose="020B0502020202020204" pitchFamily="34" charset="0"/>
                <a:ea typeface="MS PGothic" pitchFamily="34" charset="-128"/>
                <a:cs typeface="Arial" charset="0"/>
              </a:rPr>
              <a:t>16 dicembre 2016</a:t>
            </a:r>
            <a:endParaRPr lang="it-IT" sz="1600" b="1" i="1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Sottotitolo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Nuovo Reddito di Autonomia 2016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6428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03843" y="363406"/>
            <a:ext cx="8278356" cy="369332"/>
          </a:xfrm>
        </p:spPr>
        <p:txBody>
          <a:bodyPr/>
          <a:lstStyle/>
          <a:p>
            <a:r>
              <a:rPr lang="it-IT" sz="2400" dirty="0" smtClean="0"/>
              <a:t>Le scadenze</a:t>
            </a:r>
            <a:endParaRPr lang="it-IT" sz="24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437" y="1504950"/>
            <a:ext cx="59531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7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465" y="2275366"/>
            <a:ext cx="5813466" cy="256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34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03843" y="319641"/>
            <a:ext cx="8278356" cy="369332"/>
          </a:xfrm>
        </p:spPr>
        <p:txBody>
          <a:bodyPr/>
          <a:lstStyle/>
          <a:p>
            <a:r>
              <a:rPr lang="it-IT" sz="2400" dirty="0">
                <a:solidFill>
                  <a:prstClr val="black"/>
                </a:solidFill>
                <a:latin typeface="Helvetica" panose="020B0604020202020204" pitchFamily="34" charset="0"/>
                <a:ea typeface="MS PGothic" pitchFamily="34" charset="-128"/>
                <a:cs typeface="Helvetica" panose="020B0604020202020204" pitchFamily="34" charset="0"/>
              </a:rPr>
              <a:t>Nuovi criteri di selezione</a:t>
            </a:r>
          </a:p>
        </p:txBody>
      </p:sp>
      <p:graphicFrame>
        <p:nvGraphicFramePr>
          <p:cNvPr id="13" name="Tabel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855920"/>
              </p:ext>
            </p:extLst>
          </p:nvPr>
        </p:nvGraphicFramePr>
        <p:xfrm>
          <a:off x="547238" y="855775"/>
          <a:ext cx="8049524" cy="5140988"/>
        </p:xfrm>
        <a:graphic>
          <a:graphicData uri="http://schemas.openxmlformats.org/drawingml/2006/table">
            <a:tbl>
              <a:tblPr firstRow="1" firstCol="1" bandRow="1"/>
              <a:tblGrid>
                <a:gridCol w="4029614"/>
                <a:gridCol w="4019910"/>
              </a:tblGrid>
              <a:tr h="8601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100" dirty="0" smtClean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smtClean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ANZIANI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1155" marR="4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100" dirty="0" smtClean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dirty="0" smtClean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DISABILI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dirty="0" smtClean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(</a:t>
                      </a:r>
                      <a:r>
                        <a:rPr lang="it-IT" sz="11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Giovani e adulti con disabilità a forte rischio di esclusione sociale)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8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1155" marR="41155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280797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it-IT" sz="1150" b="0" dirty="0" smtClean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150" b="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età </a:t>
                      </a:r>
                      <a:r>
                        <a:rPr lang="it-IT" sz="1150" b="0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= o &gt; 65 anni;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150" b="0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che vivono al proprio domicilio.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15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con reddito ISEE (ordinario o ristretto) in corso di validità al momento della presentazione della domanda (compreso quello corrente) pari o inferiore a 20.000 euro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it-IT" sz="115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Tali persone devono caratterizzarsi inoltre per la presenza di: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150" b="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compromissione </a:t>
                      </a:r>
                      <a:r>
                        <a:rPr lang="it-IT" sz="1150" b="0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funzionale </a:t>
                      </a:r>
                      <a:r>
                        <a:rPr lang="it-IT" sz="1150" b="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lieve/moderata ovvero </a:t>
                      </a:r>
                      <a:r>
                        <a:rPr lang="it-IT" sz="1150" b="0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condizioni che possono comportare una minore cura di sé e dell’ambiente domestico </a:t>
                      </a:r>
                      <a:r>
                        <a:rPr lang="it-IT" sz="1150" b="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nonché </a:t>
                      </a:r>
                      <a:r>
                        <a:rPr lang="it-IT" sz="1150" b="0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povertà relazionale intesa come rarefazione delle relazioni familiari progressiva scomparsa dei rapporti di amicizia e di vicinato, ecc. con conseguenti importanti effetti dal punto di vista del decadimento psico-fisico;</a:t>
                      </a:r>
                      <a:endParaRPr lang="it-IT" sz="1150" b="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150" b="0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essere </a:t>
                      </a:r>
                      <a:r>
                        <a:rPr lang="it-IT" sz="1150" b="0" dirty="0" err="1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caregiver</a:t>
                      </a:r>
                      <a:r>
                        <a:rPr lang="it-IT" sz="1150" b="0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 di familiari non autosufficienti con necessità di sollievo e supporto per mantenere una adeguata qualità della vita, </a:t>
                      </a:r>
                      <a:r>
                        <a:rPr lang="it-IT" sz="1150" b="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purché </a:t>
                      </a:r>
                      <a:r>
                        <a:rPr lang="it-IT" sz="1150" b="0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Helvetica" panose="020B0604020202020204" pitchFamily="34" charset="0"/>
                        </a:rPr>
                        <a:t>non sia già previsto come intervento della Misura RSA aperta ex DGR n. 2942/2014</a:t>
                      </a:r>
                    </a:p>
                  </a:txBody>
                  <a:tcPr marL="41155" marR="4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it-IT" sz="115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15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età </a:t>
                      </a:r>
                      <a:r>
                        <a:rPr lang="it-IT" sz="1150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pari o superiore a 16 </a:t>
                      </a:r>
                      <a:r>
                        <a:rPr lang="it-IT" sz="115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anni;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15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con reddito ISEE (ordinario o ristretto) in corso di validità al momento della presentazione della domanda (compreso quello corrente) pari o inferiore a 20.000 euro</a:t>
                      </a:r>
                      <a:endParaRPr lang="it-IT" sz="1150" kern="12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marL="0" lvl="0" indent="0" algn="just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it-IT" sz="115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Tali </a:t>
                      </a:r>
                      <a:r>
                        <a:rPr lang="it-IT" sz="1150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persone devono caratterizzarsi inoltre per la presenza di: 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150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livelli di abilità funzionali che consentono interventi socio educativi volti ad  implementare le competenze necessarie alla cura di </a:t>
                      </a:r>
                      <a:r>
                        <a:rPr lang="it-IT" sz="115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sé;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15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un </a:t>
                      </a:r>
                      <a:r>
                        <a:rPr lang="it-IT" sz="1150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livello di competenza per lo svolgimento delle attività della vita quotidiana che consente interventi socio educativi e socio formativi per sviluppare/implementare/riacquisire: 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it-IT" sz="1150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competenze relazionali e sociali, </a:t>
                      </a:r>
                    </a:p>
                    <a:p>
                      <a:pPr marL="342900" lvl="0" indent="-342900" algn="just" defTabSz="457200" rtl="0" eaLnBrk="1" latinLnBrk="0" hangingPunct="1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it-IT" sz="1150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competenze da agire all’interno della famiglia o per emanciparsi da essa, </a:t>
                      </a:r>
                    </a:p>
                    <a:p>
                      <a:pPr marL="342900" lvl="0" indent="-342900" algn="just" defTabSz="457200" rtl="0" eaLnBrk="1" latinLnBrk="0" hangingPunct="1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it-IT" sz="1150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competenze intese come prerequisiti utili per un eventuale inserimento/reinserimento lavorativo;</a:t>
                      </a:r>
                    </a:p>
                  </a:txBody>
                  <a:tcPr marL="46943" marR="46943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20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603843" y="363406"/>
            <a:ext cx="8278356" cy="369332"/>
          </a:xfrm>
        </p:spPr>
        <p:txBody>
          <a:bodyPr/>
          <a:lstStyle/>
          <a:p>
            <a:r>
              <a:rPr lang="it-IT" sz="2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Nuove aree di intervento 1/2</a:t>
            </a:r>
            <a:endParaRPr lang="it-IT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582263"/>
              </p:ext>
            </p:extLst>
          </p:nvPr>
        </p:nvGraphicFramePr>
        <p:xfrm>
          <a:off x="551012" y="1293964"/>
          <a:ext cx="8049524" cy="4419374"/>
        </p:xfrm>
        <a:graphic>
          <a:graphicData uri="http://schemas.openxmlformats.org/drawingml/2006/table">
            <a:tbl>
              <a:tblPr firstRow="1" firstCol="1" bandRow="1"/>
              <a:tblGrid>
                <a:gridCol w="4029614"/>
                <a:gridCol w="4019910"/>
              </a:tblGrid>
              <a:tr h="462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100" dirty="0" smtClean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smtClean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ANZIANI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1155" marR="4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100" dirty="0" smtClean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dirty="0" smtClean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DISABILI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dirty="0" smtClean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(</a:t>
                      </a:r>
                      <a:r>
                        <a:rPr lang="it-IT" sz="11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Giovani e adulti con disabilità a forte rischio di esclusione sociale)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100" dirty="0" smtClean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1155" marR="41155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522436">
                <a:tc>
                  <a:txBody>
                    <a:bodyPr/>
                    <a:lstStyle/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Al fine di favorire la sperimentazione di risposte integrate, flessibili e modulabili costruite sul bisogno individuale della persona, le prestazioni/servizi potranno essere  erogati anche da</a:t>
                      </a:r>
                      <a:r>
                        <a:rPr lang="it-IT" sz="1200" baseline="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</a:t>
                      </a: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Enti</a:t>
                      </a:r>
                      <a:r>
                        <a:rPr lang="it-IT" sz="1200" baseline="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che realizzano servizi per le persone anziane: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it-IT" sz="1200" dirty="0" smtClean="0"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Enti accreditati;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Enti convenzionati con i Comuni dell’Ambito/degli Ambiti;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Organizzazioni del Terzo settore iscritte nei registri nazionali o regionali o ad analoghi elenchi nazionali/regionali accreditabili/convenzionabili;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Enti con i quali i  Comuni dell’Ambito hanno avviato un percorso di co-progettazione nell’area degli interventi a favore delle persone anziane.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1155" marR="4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it-IT" sz="1200" dirty="0" smtClean="0"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Al fine di favorire la sperimentazione di risposte integrate, flessibili e modulabili costruite sul bisogno individuale della persona, le prestazioni/servizi potranno essere  erogati anche da altri Enti che realizzano</a:t>
                      </a:r>
                      <a:r>
                        <a:rPr lang="it-IT" sz="1200" baseline="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servizi per le persone disabili: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it-IT" sz="1200" baseline="0" dirty="0" smtClean="0"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Enti accreditati; 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Enti </a:t>
                      </a: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convenzionati con i Comuni dell’Ambito/degli </a:t>
                      </a: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Ambiti; 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Organizzazioni </a:t>
                      </a: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del Terzo settore iscritte nei registri nazionali o regionali o ad analoghi elenchi nazionali/regionali </a:t>
                      </a: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accreditabili/convenzionabili;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Enti con</a:t>
                      </a:r>
                      <a:r>
                        <a:rPr lang="it-IT" sz="1200" baseline="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i quali </a:t>
                      </a: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i  </a:t>
                      </a:r>
                      <a:r>
                        <a:rPr lang="it-IT" sz="1200" dirty="0" smtClean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Comuni dell’Ambito hanno avviato un percorso di co-progettazione nell’area dell’inclusione sociale a favore della disabilità.</a:t>
                      </a:r>
                    </a:p>
                    <a:p>
                      <a:pPr marL="0" lvl="0" indent="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6943" marR="46943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419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03843" y="363406"/>
            <a:ext cx="8278356" cy="369332"/>
          </a:xfrm>
        </p:spPr>
        <p:txBody>
          <a:bodyPr/>
          <a:lstStyle/>
          <a:p>
            <a:r>
              <a:rPr lang="it-IT" sz="2400" dirty="0"/>
              <a:t>Nuove aree di intervento </a:t>
            </a:r>
            <a:r>
              <a:rPr lang="it-IT" sz="2400" dirty="0" smtClean="0"/>
              <a:t>2/2</a:t>
            </a:r>
            <a:endParaRPr lang="it-IT" sz="2400" dirty="0"/>
          </a:p>
        </p:txBody>
      </p:sp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414644"/>
              </p:ext>
            </p:extLst>
          </p:nvPr>
        </p:nvGraphicFramePr>
        <p:xfrm>
          <a:off x="551012" y="1049416"/>
          <a:ext cx="8049524" cy="4892866"/>
        </p:xfrm>
        <a:graphic>
          <a:graphicData uri="http://schemas.openxmlformats.org/drawingml/2006/table">
            <a:tbl>
              <a:tblPr firstRow="1" firstCol="1" bandRow="1"/>
              <a:tblGrid>
                <a:gridCol w="4029614"/>
                <a:gridCol w="4019910"/>
              </a:tblGrid>
              <a:tr h="462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10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ANZIANI</a:t>
                      </a:r>
                      <a:endParaRPr lang="it-IT" sz="1100" kern="12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1155" marR="4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10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DISABILI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(Giovani e adulti con disabilità a forte rischio di esclusione sociale)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10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1155" marR="41155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522436">
                <a:tc>
                  <a:txBody>
                    <a:bodyPr/>
                    <a:lstStyle/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Questa misura può essere complementare ad altri interventi di natura meramente assistenziale quali, ad esempio: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contributi economici per il sostegno della situazione di vulnerabilità (per il pagamento delle utenze, dell’affitto, buoni pasto o spesa, ecc.);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interventi a domicilio di natura tutelare o integrativi alla </a:t>
                      </a:r>
                      <a:r>
                        <a:rPr lang="it-IT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domiciliarità</a:t>
                      </a: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 (lavanderia, pasti, trasporto, ecc.).</a:t>
                      </a:r>
                    </a:p>
                    <a:p>
                      <a:pPr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In ogni caso non deve sovrapporsi né sostituirsi a prestazioni rese da altri servizi in favore del medesimo destinatario. 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1155" marR="4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endParaRPr lang="it-IT" sz="1200" b="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Questa misura può essere complementare ad altri interventi di natura meramente assistenziale quali, ad esempio: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buono sociale e/o voucher sociale per interventi integrativi a sostegno della </a:t>
                      </a:r>
                      <a:r>
                        <a:rPr lang="it-IT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domiciliarità</a:t>
                      </a: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 della misura B2 del Fondo Nazionale non Autosufficienze (FNA) ;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contributi economici per il sostegno della situazione di vulnerabilità (per il pagamento delle utenze, dell’affitto, buoni pasto o spesa, ecc.);</a:t>
                      </a: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interventi a domicilio di natura tutelare (es. prestazioni assistenziali in sostituzione della persona disabile) o integrativi alla </a:t>
                      </a:r>
                      <a:r>
                        <a:rPr lang="it-IT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domiciliarità</a:t>
                      </a: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 (lavanderia, pasti, trasporto, ecc.).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b="0" kern="1200" noProof="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kern="1200" noProof="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In ogni caso non deve sovrapporsi né sostituirsi a prestazioni rese da altri servizi in favore del medesimo destinatario. </a:t>
                      </a:r>
                    </a:p>
                    <a:p>
                      <a:pPr marL="0" lvl="0" indent="0" algn="just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endParaRPr lang="it-IT" sz="1200" b="0" kern="12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6943" marR="46943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8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03843" y="363406"/>
            <a:ext cx="8278356" cy="369332"/>
          </a:xfrm>
        </p:spPr>
        <p:txBody>
          <a:bodyPr/>
          <a:lstStyle/>
          <a:p>
            <a:r>
              <a:rPr lang="it-IT" sz="2400" dirty="0" smtClean="0"/>
              <a:t>Nuovi criteri di esclusione</a:t>
            </a:r>
            <a:endParaRPr lang="it-IT" sz="2400" dirty="0"/>
          </a:p>
        </p:txBody>
      </p:sp>
      <p:graphicFrame>
        <p:nvGraphicFramePr>
          <p:cNvPr id="26" name="Tabella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283942"/>
              </p:ext>
            </p:extLst>
          </p:nvPr>
        </p:nvGraphicFramePr>
        <p:xfrm>
          <a:off x="628650" y="1385677"/>
          <a:ext cx="8049524" cy="3686654"/>
        </p:xfrm>
        <a:graphic>
          <a:graphicData uri="http://schemas.openxmlformats.org/drawingml/2006/table">
            <a:tbl>
              <a:tblPr firstRow="1" firstCol="1" bandRow="1"/>
              <a:tblGrid>
                <a:gridCol w="4029614"/>
                <a:gridCol w="4019910"/>
              </a:tblGrid>
              <a:tr h="8844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10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ANZIANI</a:t>
                      </a:r>
                      <a:endParaRPr lang="it-IT" sz="1100" kern="12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1155" marR="4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10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DISABILI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(Giovani e adulti con disabilità a forte rischio di esclusione sociale)</a:t>
                      </a:r>
                    </a:p>
                  </a:txBody>
                  <a:tcPr marL="41155" marR="41155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8021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200" b="1" dirty="0" smtClean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0" dirty="0" smtClean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Non </a:t>
                      </a:r>
                      <a:r>
                        <a:rPr lang="it-IT" sz="1200" b="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possono </a:t>
                      </a:r>
                      <a:r>
                        <a:rPr lang="it-IT" sz="1200" b="0" dirty="0" smtClean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beneficiare</a:t>
                      </a:r>
                      <a:r>
                        <a:rPr lang="it-IT" sz="1200" b="0" baseline="0" dirty="0" smtClean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 persone anziane:</a:t>
                      </a:r>
                      <a:endParaRPr lang="it-IT" sz="1200" b="0" dirty="0" smtClean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t-IT" sz="1200" b="0" dirty="0" smtClean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con </a:t>
                      </a:r>
                      <a:r>
                        <a:rPr lang="it-IT" sz="1200" b="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gravi limitazioni dell’autosufficienza ed autonomia personale (eventualmente anche in condizione di dipendenza vitale</a:t>
                      </a:r>
                      <a:r>
                        <a:rPr lang="it-IT" sz="1200" b="0" dirty="0" smtClean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).</a:t>
                      </a:r>
                    </a:p>
                    <a:p>
                      <a:pPr marL="0" marR="0" indent="0" algn="just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•</a:t>
                      </a:r>
                      <a:r>
                        <a:rPr lang="it-IT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 che </a:t>
                      </a: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frequentano in maniera sistematica e continuativa unità d’offerta o servizi a carattere socio-sanitario (es.</a:t>
                      </a:r>
                      <a:r>
                        <a:rPr lang="it-IT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 Centro Diurno Integrato</a:t>
                      </a:r>
                      <a:r>
                        <a:rPr lang="it-IT" sz="1200" b="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.);</a:t>
                      </a:r>
                    </a:p>
                  </a:txBody>
                  <a:tcPr marL="41155" marR="4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200" kern="1200" dirty="0" smtClean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Non </a:t>
                      </a:r>
                      <a:r>
                        <a:rPr lang="it-IT" sz="1200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possono beneficiare </a:t>
                      </a: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persone:</a:t>
                      </a:r>
                    </a:p>
                    <a:p>
                      <a:pPr marL="171450" indent="-1714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con </a:t>
                      </a:r>
                      <a:r>
                        <a:rPr lang="it-IT" sz="1200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disabilità gravissima (in condizione di dipendenza vitale) e persone con disabilità che determina gravi limitazioni dell’autosufficienza ed autonomia personale nelle attività della vita quotidiana e di relazione</a:t>
                      </a: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•</a:t>
                      </a:r>
                      <a:r>
                        <a:rPr lang="it-IT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 che </a:t>
                      </a: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frequentano </a:t>
                      </a:r>
                      <a:r>
                        <a:rPr lang="it-IT" sz="1200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in maniera sistematica e continuativa unità d’offerta o servizi a carattere sociale o socio-sanitario (il centro socio educativo, il servizio di formazione all’autonomia, ecc.);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•</a:t>
                      </a:r>
                      <a:r>
                        <a:rPr lang="it-IT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 che </a:t>
                      </a: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frequentano </a:t>
                      </a:r>
                      <a:r>
                        <a:rPr lang="it-IT" sz="1200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corsi di formazione </a:t>
                      </a: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professionale.</a:t>
                      </a:r>
                      <a:endParaRPr lang="it-IT" sz="1200" kern="12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6943" marR="46943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99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03843" y="363406"/>
            <a:ext cx="8278356" cy="369332"/>
          </a:xfrm>
        </p:spPr>
        <p:txBody>
          <a:bodyPr/>
          <a:lstStyle/>
          <a:p>
            <a:r>
              <a:rPr lang="it-IT" sz="2400" dirty="0" smtClean="0"/>
              <a:t>Nuove condizioni di rimborso del Voucher 1/2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486885" y="1044840"/>
            <a:ext cx="8143327" cy="161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300" dirty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L’importo di 4.800 euro è un contributo forfettario onnicomprensivo a copertura delle azioni correlate alla presa in carico e all’accompagnamento e di tutte le prestazioni/servizi direttamente erogati ai </a:t>
            </a:r>
            <a:r>
              <a:rPr lang="it-IT" sz="1300" dirty="0" smtClean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destinatari.</a:t>
            </a:r>
          </a:p>
          <a:p>
            <a:pPr algn="just"/>
            <a:endParaRPr lang="it-IT" sz="1300" dirty="0" smtClean="0"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it-IT" sz="1300" dirty="0" smtClean="0">
              <a:highlight>
                <a:srgbClr val="00FF00"/>
              </a:highlight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it-IT" sz="1300" dirty="0" smtClean="0">
              <a:highlight>
                <a:srgbClr val="00FF00"/>
              </a:highlight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it-IT" sz="1300" dirty="0" smtClean="0">
              <a:highlight>
                <a:srgbClr val="00FF00"/>
              </a:highlight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it-IT" sz="1300" dirty="0">
              <a:highlight>
                <a:srgbClr val="00FF00"/>
              </a:highlight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82566"/>
              </p:ext>
            </p:extLst>
          </p:nvPr>
        </p:nvGraphicFramePr>
        <p:xfrm>
          <a:off x="486885" y="1840917"/>
          <a:ext cx="8229600" cy="1813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5007"/>
                <a:gridCol w="3314883"/>
                <a:gridCol w="1609710"/>
              </a:tblGrid>
              <a:tr h="0">
                <a:tc>
                  <a:txBody>
                    <a:bodyPr/>
                    <a:lstStyle/>
                    <a:p>
                      <a:pPr marL="457200" indent="415290" algn="l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900" cap="all" dirty="0">
                          <a:effectLst/>
                        </a:rPr>
                        <a:t>Servizi/interventi </a:t>
                      </a:r>
                      <a:endParaRPr lang="it-IT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it-IT" sz="900" cap="all" dirty="0">
                          <a:effectLst/>
                        </a:rPr>
                        <a:t>Output</a:t>
                      </a:r>
                      <a:endParaRPr lang="it-IT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it-IT" sz="900" cap="all">
                          <a:effectLst/>
                        </a:rPr>
                        <a:t>Importo forfettario</a:t>
                      </a:r>
                      <a:endParaRPr lang="it-IT" sz="120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98120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Valutazione multidimensionale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Definizione del PI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€ 480</a:t>
                      </a:r>
                      <a:endParaRPr lang="it-IT" sz="11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Case management </a:t>
                      </a:r>
                      <a:endParaRPr lang="it-IT" sz="11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Accompagnamento nella definizione e attuazione del PEI 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€ 480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Servizi/prestazioni socio educativi e/o socio animativi</a:t>
                      </a:r>
                      <a:endParaRPr lang="it-IT" sz="11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Osservazione e redazione del PEI. Realizzazione del PI/PEI attraverso l’erogazione dei servizi previsti dal PI/PEI per lo sviluppo dell’autonomia finalizzata all’inclusione sociale della persona disabile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€ 3.840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 gridSpan="2"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</a:t>
                      </a:r>
                      <a:r>
                        <a:rPr lang="it-IT" sz="1100" cap="small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Valore del voucher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€ 4.800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ttangolo 6"/>
          <p:cNvSpPr/>
          <p:nvPr/>
        </p:nvSpPr>
        <p:spPr>
          <a:xfrm>
            <a:off x="486885" y="1543437"/>
            <a:ext cx="802636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0"/>
              </a:spcAft>
            </a:pPr>
            <a:r>
              <a:rPr lang="it-IT" sz="1100" b="1" i="1" dirty="0" smtClean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Percorsi </a:t>
            </a:r>
            <a:r>
              <a:rPr lang="it-IT" sz="1100" b="1" i="1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di autonomia a maggiore intensità </a:t>
            </a:r>
            <a:endParaRPr lang="it-IT" sz="1100" b="1" dirty="0">
              <a:effectLst/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486885" y="3773360"/>
            <a:ext cx="29065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300"/>
              </a:spcBef>
              <a:spcAft>
                <a:spcPts val="0"/>
              </a:spcAft>
            </a:pPr>
            <a:r>
              <a:rPr lang="it-IT" sz="1100" b="1" i="1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Percorsi di autonomia a minore intensità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91893"/>
              </p:ext>
            </p:extLst>
          </p:nvPr>
        </p:nvGraphicFramePr>
        <p:xfrm>
          <a:off x="486885" y="4036920"/>
          <a:ext cx="8229600" cy="1844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2253"/>
                <a:gridCol w="3304022"/>
                <a:gridCol w="1613325"/>
              </a:tblGrid>
              <a:tr h="0">
                <a:tc>
                  <a:txBody>
                    <a:bodyPr/>
                    <a:lstStyle/>
                    <a:p>
                      <a:pPr marL="457200" indent="415290" algn="l" defTabSz="4572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Servizi interventi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l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Output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Importo forfettario</a:t>
                      </a:r>
                    </a:p>
                  </a:txBody>
                  <a:tcPr marL="68580" marR="68580" marT="0" marB="0" anchor="ctr"/>
                </a:tc>
              </a:tr>
              <a:tr h="93980">
                <a:tc>
                  <a:txBody>
                    <a:bodyPr/>
                    <a:lstStyle/>
                    <a:p>
                      <a:pPr marL="457200" algn="l" defTabSz="4572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Valutazione multidimensionale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Definizione del PI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it-IT" sz="1100" kern="1200">
                          <a:solidFill>
                            <a:schemeClr val="dk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€ 284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457200" algn="l" defTabSz="4572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Case management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Accompagnamento nella definizione e attuazione PEI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€ 284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457200" algn="l" defTabSz="4572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Servizi/prestazioni socio educativi e/o socio animativi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Osservazione e redazione del PEI. Realizzazione del PI/PEI attraverso l’erogazione dei servizi previsti dal PI/PEI per lo sviluppo dell’autonomia finalizzata all’inclusione sociale della persona disabile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€ 4.232</a:t>
                      </a:r>
                    </a:p>
                  </a:txBody>
                  <a:tcPr marL="68580" marR="68580" marT="0" marB="0" anchor="ctr"/>
                </a:tc>
              </a:tr>
              <a:tr h="0">
                <a:tc gridSpan="2">
                  <a:txBody>
                    <a:bodyPr/>
                    <a:lstStyle/>
                    <a:p>
                      <a:pPr marL="457200" indent="415290" algn="l" defTabSz="4572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Valore del voucher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€ 4.800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212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ctrTitle"/>
          </p:nvPr>
        </p:nvSpPr>
        <p:spPr>
          <a:xfrm>
            <a:off x="603843" y="363406"/>
            <a:ext cx="8278356" cy="369332"/>
          </a:xfrm>
        </p:spPr>
        <p:txBody>
          <a:bodyPr/>
          <a:lstStyle/>
          <a:p>
            <a:r>
              <a:rPr lang="it-IT" sz="2400" dirty="0" smtClean="0"/>
              <a:t>Nuove condizioni di rimborso del Voucher 2/2</a:t>
            </a:r>
            <a:endParaRPr lang="it-IT" sz="2400" dirty="0"/>
          </a:p>
        </p:txBody>
      </p:sp>
      <p:sp>
        <p:nvSpPr>
          <p:cNvPr id="7" name="Rettangolo 6"/>
          <p:cNvSpPr/>
          <p:nvPr/>
        </p:nvSpPr>
        <p:spPr>
          <a:xfrm>
            <a:off x="739862" y="1485801"/>
            <a:ext cx="7751135" cy="3864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</a:pP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Il PI/PEI si considera realizzato qualora: </a:t>
            </a:r>
          </a:p>
          <a:p>
            <a:pPr lvl="0" indent="-342900" algn="just">
              <a:lnSpc>
                <a:spcPct val="115000"/>
              </a:lnSpc>
              <a:spcBef>
                <a:spcPts val="300"/>
              </a:spcBef>
              <a:buFont typeface="Symbol" panose="05050102010706020507" pitchFamily="18" charset="2"/>
              <a:buChar char=""/>
            </a:pP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attraverso il percorso siano stati conseguiti gli obiettivi di autonomia previsti;</a:t>
            </a:r>
          </a:p>
          <a:p>
            <a:pPr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siano stati erogati servizi/prestazioni indicati nel PI/PEI e sia documentato almeno il 70% del numero di accessi stimato su base annua. </a:t>
            </a:r>
          </a:p>
          <a:p>
            <a:pPr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endParaRPr lang="it-IT" sz="1400" dirty="0"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lvl="0" algn="just">
              <a:lnSpc>
                <a:spcPct val="115000"/>
              </a:lnSpc>
            </a:pP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Il numero minimo di accessi è pertanto pari a:</a:t>
            </a:r>
          </a:p>
          <a:p>
            <a:pPr lvl="0" indent="-342900" algn="just">
              <a:lnSpc>
                <a:spcPct val="115000"/>
              </a:lnSpc>
              <a:buFont typeface="Times New Roman" panose="02020603050405020304" pitchFamily="18" charset="0"/>
              <a:buChar char="­"/>
            </a:pP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70 per la realizzazione di servizi a maggiore intensità; </a:t>
            </a:r>
          </a:p>
          <a:p>
            <a:pPr lvl="0" indent="-342900" algn="just">
              <a:lnSpc>
                <a:spcPct val="115000"/>
              </a:lnSpc>
              <a:buFont typeface="Times New Roman" panose="02020603050405020304" pitchFamily="18" charset="0"/>
              <a:buChar char="­"/>
            </a:pP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118 per la realizzazione di servizi a minore intensità. </a:t>
            </a:r>
          </a:p>
          <a:p>
            <a:pPr algn="just">
              <a:lnSpc>
                <a:spcPct val="115000"/>
              </a:lnSpc>
              <a:spcBef>
                <a:spcPts val="300"/>
              </a:spcBef>
            </a:pP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 </a:t>
            </a:r>
          </a:p>
          <a:p>
            <a:pPr algn="just">
              <a:lnSpc>
                <a:spcPct val="115000"/>
              </a:lnSpc>
            </a:pP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Qualora si verifichino impedimenti che determinino un’interruzione temporanea, il PI/PEI può essere sospeso per un massimo di 90 giorni, anche non consecutivi e poi riattivato. </a:t>
            </a:r>
          </a:p>
          <a:p>
            <a:pPr algn="just">
              <a:lnSpc>
                <a:spcPct val="115000"/>
              </a:lnSpc>
            </a:pP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Tale sospensione del PI/PEI, nonché la conseguente riattivazione, deve essere tempestivamente comunicata a Regione Lombardia (tramite PEC all’indirizzo </a:t>
            </a: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  <a:hlinkClick r:id="rId2"/>
              </a:rPr>
              <a:t>redditodiautonomia@pec.regione.lombardia.it</a:t>
            </a: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) per la formale autorizzazione della proroga dei termini. </a:t>
            </a:r>
          </a:p>
        </p:txBody>
      </p:sp>
    </p:spTree>
    <p:extLst>
      <p:ext uri="{BB962C8B-B14F-4D97-AF65-F5344CB8AC3E}">
        <p14:creationId xmlns:p14="http://schemas.microsoft.com/office/powerpoint/2010/main" val="245722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703052" y="2113472"/>
            <a:ext cx="7768088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it-IT" sz="1400" dirty="0" smtClean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La UE ritiene significativo la presenza di indicatori di monitoraggio.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it-IT" sz="1400" dirty="0" smtClean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L’IGRUE (Ispettorato Generale per i Rapporti finanziari con l‘Unione Europea), sta definendo i dati che dovranno essere identificati per tutti i partecipanti agli interventi a valere sul POR FSE 2014-2020: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it-IT" sz="1400" dirty="0"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1400" dirty="0" smtClean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Dati generali (dati anagrafici);</a:t>
            </a: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1400" dirty="0" smtClean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Titoli di studio;</a:t>
            </a: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1400" dirty="0" smtClean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Condizione mercato del lavoro;</a:t>
            </a: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1400" dirty="0" smtClean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Situazione personale (situazione nucleo familiare);</a:t>
            </a: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1400" dirty="0" smtClean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Condizioni abitative;</a:t>
            </a: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1400" dirty="0" smtClean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Condizione di vulnerabilità.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it-IT" sz="1400" dirty="0"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603843" y="363406"/>
            <a:ext cx="8278356" cy="369332"/>
          </a:xfrm>
        </p:spPr>
        <p:txBody>
          <a:bodyPr/>
          <a:lstStyle/>
          <a:p>
            <a:r>
              <a:rPr lang="it-IT" sz="2400" dirty="0" smtClean="0"/>
              <a:t>Nuove informazioni obbligatorie POR FSE 2014-2020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8839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603843" y="363406"/>
            <a:ext cx="8278356" cy="369332"/>
          </a:xfrm>
        </p:spPr>
        <p:txBody>
          <a:bodyPr/>
          <a:lstStyle/>
          <a:p>
            <a:r>
              <a:rPr lang="it-IT" sz="2400" dirty="0" smtClean="0"/>
              <a:t>Nuove modalità di pubblicizzazione sostegno del FSE</a:t>
            </a:r>
            <a:endParaRPr lang="it-IT" sz="2400" dirty="0"/>
          </a:p>
        </p:txBody>
      </p:sp>
      <p:sp>
        <p:nvSpPr>
          <p:cNvPr id="4" name="Rettangolo 3"/>
          <p:cNvSpPr/>
          <p:nvPr/>
        </p:nvSpPr>
        <p:spPr>
          <a:xfrm>
            <a:off x="603842" y="1407309"/>
            <a:ext cx="7934101" cy="331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it-IT" sz="140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I beneficiari devono attenersi alle vigenti disposizioni europee in tema di informazione e </a:t>
            </a:r>
            <a:r>
              <a:rPr lang="it-IT" sz="1400" dirty="0" smtClean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pubblicità.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it-IT" sz="1400" dirty="0"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it-IT" sz="1400" dirty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In particolare ai fini della visibilità del sostegno assicurato dal FSE alla realizzazione degli interventi, l’Ente capofila assicura che: </a:t>
            </a:r>
            <a:endParaRPr lang="it-IT" sz="1400" dirty="0" smtClean="0"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it-IT" sz="1400" dirty="0"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marL="171450" lvl="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1400" dirty="0" smtClean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i </a:t>
            </a:r>
            <a:r>
              <a:rPr lang="it-IT" sz="1400" dirty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destinatari siano informati in merito al sostegno del FSE per la realizzazione dei percorsi</a:t>
            </a:r>
            <a:r>
              <a:rPr lang="it-IT" sz="1400" dirty="0" smtClean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;</a:t>
            </a:r>
          </a:p>
          <a:p>
            <a:pPr marL="171450" lvl="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it-IT" sz="1400" dirty="0"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marL="171450" lvl="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1400" dirty="0" smtClean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qualsiasi </a:t>
            </a:r>
            <a:r>
              <a:rPr lang="it-IT" sz="1400" dirty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documento di natura informativa o di pubblicizzazione dell’intervento usato per il </a:t>
            </a:r>
            <a:r>
              <a:rPr lang="it-IT" sz="1400" dirty="0" smtClean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pubblico </a:t>
            </a:r>
            <a:r>
              <a:rPr lang="it-IT" sz="1400" dirty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oppure per i </a:t>
            </a:r>
            <a:r>
              <a:rPr lang="it-IT" sz="1400" dirty="0" smtClean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partecipanti, </a:t>
            </a:r>
            <a:r>
              <a:rPr lang="it-IT" sz="1400" dirty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contenga un riferimento specifico al cofinanziamento ricevuto dal POR FSE e riporti i loghi secondo i format grafici resi disponibili da Regione </a:t>
            </a:r>
            <a:r>
              <a:rPr lang="it-IT" sz="1400" dirty="0" smtClean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Lombardia</a:t>
            </a:r>
            <a:r>
              <a:rPr lang="it-IT" sz="1400" dirty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;</a:t>
            </a:r>
            <a:endParaRPr lang="it-IT" sz="1400" dirty="0" smtClean="0"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marL="171450" lvl="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it-IT" sz="1400" dirty="0"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it-IT" sz="1400" dirty="0" smtClean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Ulteriori </a:t>
            </a:r>
            <a:r>
              <a:rPr lang="it-IT" sz="1400" dirty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indicazioni in merito agli obblighi di informazione e comunicazione sono disponibili nelle pagine web dedicate al POR FSE 2014 -2020 di Regione Lombardia </a:t>
            </a:r>
            <a:r>
              <a:rPr lang="it-IT" sz="1400" dirty="0" smtClean="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www.ue.regione.lombardia.it. </a:t>
            </a:r>
            <a:endParaRPr lang="it-IT" sz="1400" dirty="0"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8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3716</TotalTime>
  <Words>1294</Words>
  <Application>Microsoft Office PowerPoint</Application>
  <PresentationFormat>Presentazione su schermo (4:3)</PresentationFormat>
  <Paragraphs>155</Paragraphs>
  <Slides>11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21" baseType="lpstr">
      <vt:lpstr>MS PGothic</vt:lpstr>
      <vt:lpstr>Arial</vt:lpstr>
      <vt:lpstr>Arial Narrow</vt:lpstr>
      <vt:lpstr>Calibri</vt:lpstr>
      <vt:lpstr>Century Gothic</vt:lpstr>
      <vt:lpstr>Helvetica</vt:lpstr>
      <vt:lpstr>Symbol</vt:lpstr>
      <vt:lpstr>Times New Roman</vt:lpstr>
      <vt:lpstr>Wingdings</vt:lpstr>
      <vt:lpstr>Tema di Office</vt:lpstr>
      <vt:lpstr>Presentazione standard di PowerPoint</vt:lpstr>
      <vt:lpstr>Nuovi criteri di selezione</vt:lpstr>
      <vt:lpstr>Nuove aree di intervento 1/2</vt:lpstr>
      <vt:lpstr>Nuove aree di intervento 2/2</vt:lpstr>
      <vt:lpstr>Nuovi criteri di esclusione</vt:lpstr>
      <vt:lpstr>Nuove condizioni di rimborso del Voucher 1/2</vt:lpstr>
      <vt:lpstr>Nuove condizioni di rimborso del Voucher 2/2</vt:lpstr>
      <vt:lpstr>Nuove informazioni obbligatorie POR FSE 2014-2020</vt:lpstr>
      <vt:lpstr>Nuove modalità di pubblicizzazione sostegno del FSE</vt:lpstr>
      <vt:lpstr>Le scadenze</vt:lpstr>
      <vt:lpstr>Presentazione standard di PowerPoint</vt:lpstr>
    </vt:vector>
  </TitlesOfParts>
  <Company>••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•• ••</dc:creator>
  <cp:lastModifiedBy>Gianmarco Albanese</cp:lastModifiedBy>
  <cp:revision>216</cp:revision>
  <cp:lastPrinted>2016-12-15T16:23:44Z</cp:lastPrinted>
  <dcterms:created xsi:type="dcterms:W3CDTF">2016-08-02T10:47:49Z</dcterms:created>
  <dcterms:modified xsi:type="dcterms:W3CDTF">2016-12-16T08:00:30Z</dcterms:modified>
</cp:coreProperties>
</file>